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3"/>
  </p:notesMasterIdLst>
  <p:sldIdLst>
    <p:sldId id="262" r:id="rId2"/>
    <p:sldId id="870" r:id="rId3"/>
    <p:sldId id="758" r:id="rId4"/>
    <p:sldId id="275" r:id="rId5"/>
    <p:sldId id="290" r:id="rId6"/>
    <p:sldId id="860" r:id="rId7"/>
    <p:sldId id="861" r:id="rId8"/>
    <p:sldId id="862" r:id="rId9"/>
    <p:sldId id="792" r:id="rId10"/>
    <p:sldId id="793" r:id="rId11"/>
    <p:sldId id="869" r:id="rId12"/>
    <p:sldId id="267" r:id="rId13"/>
    <p:sldId id="822" r:id="rId14"/>
    <p:sldId id="803" r:id="rId15"/>
    <p:sldId id="791" r:id="rId16"/>
    <p:sldId id="277" r:id="rId17"/>
    <p:sldId id="276" r:id="rId18"/>
    <p:sldId id="278" r:id="rId19"/>
    <p:sldId id="258" r:id="rId20"/>
    <p:sldId id="895" r:id="rId21"/>
    <p:sldId id="309" r:id="rId22"/>
    <p:sldId id="842" r:id="rId23"/>
    <p:sldId id="261" r:id="rId24"/>
    <p:sldId id="910" r:id="rId25"/>
    <p:sldId id="904" r:id="rId26"/>
    <p:sldId id="274" r:id="rId27"/>
    <p:sldId id="897" r:id="rId28"/>
    <p:sldId id="898" r:id="rId29"/>
    <p:sldId id="863" r:id="rId30"/>
    <p:sldId id="864" r:id="rId31"/>
    <p:sldId id="896" r:id="rId32"/>
    <p:sldId id="899" r:id="rId33"/>
    <p:sldId id="890" r:id="rId34"/>
    <p:sldId id="906" r:id="rId35"/>
    <p:sldId id="909" r:id="rId36"/>
    <p:sldId id="865" r:id="rId37"/>
    <p:sldId id="900" r:id="rId38"/>
    <p:sldId id="867" r:id="rId39"/>
    <p:sldId id="902" r:id="rId40"/>
    <p:sldId id="270" r:id="rId41"/>
    <p:sldId id="851" r:id="rId42"/>
    <p:sldId id="901" r:id="rId43"/>
    <p:sldId id="813" r:id="rId44"/>
    <p:sldId id="814" r:id="rId45"/>
    <p:sldId id="887" r:id="rId46"/>
    <p:sldId id="903" r:id="rId47"/>
    <p:sldId id="911" r:id="rId48"/>
    <p:sldId id="852" r:id="rId49"/>
    <p:sldId id="293" r:id="rId50"/>
    <p:sldId id="908" r:id="rId51"/>
    <p:sldId id="790" r:id="rId5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5F1"/>
    <a:srgbClr val="ED7777"/>
    <a:srgbClr val="EC6E6E"/>
    <a:srgbClr val="F5FDFC"/>
    <a:srgbClr val="E4F8F6"/>
    <a:srgbClr val="28AA9B"/>
    <a:srgbClr val="32CEBB"/>
    <a:srgbClr val="B8EEE8"/>
    <a:srgbClr val="D1F3F0"/>
    <a:srgbClr val="1B22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53" autoAdjust="0"/>
    <p:restoredTop sz="83453" autoAdjust="0"/>
  </p:normalViewPr>
  <p:slideViewPr>
    <p:cSldViewPr snapToGrid="0">
      <p:cViewPr varScale="1">
        <p:scale>
          <a:sx n="93" d="100"/>
          <a:sy n="93" d="100"/>
        </p:scale>
        <p:origin x="12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572651B-8275-4BD2-848B-67A4701CAF04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C9743C4-F246-4C19-9B21-BCFA9366BAE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770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5562711-6E94-4C83-96B2-DA4BB7920240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9684DE-3E39-654C-A2D9-D43426828C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40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FEC77-1B7E-4C7F-85C6-518E848AB4F6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3692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80D5-44FB-43DB-87F6-819370532BB1}" type="slidenum">
              <a:rPr lang="en-IL" smtClean="0"/>
              <a:t>21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57394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he-IL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dirty="0">
                    <a:latin typeface="Cambria Math" panose="02040503050406030204" pitchFamily="18" charset="0"/>
                  </a:rPr>
                  <a:t>𝛼,𝐵</a:t>
                </a:r>
                <a:r>
                  <a:rPr lang="en-US" b="0" dirty="0"/>
                  <a:t> directly from </a:t>
                </a:r>
                <a:r>
                  <a:rPr lang="en-US" b="0" dirty="0" err="1"/>
                  <a:t>a,b</a:t>
                </a:r>
                <a:endParaRPr lang="en-US" b="0" dirty="0"/>
              </a:p>
              <a:p>
                <a:r>
                  <a:rPr lang="en-US" b="0" dirty="0"/>
                  <a:t>All comes to find </a:t>
                </a:r>
                <a:r>
                  <a:rPr lang="en-US" b="0" i="0">
                    <a:latin typeface="Cambria Math" panose="02040503050406030204" pitchFamily="18" charset="0"/>
                  </a:rPr>
                  <a:t>\ 𝜆 </a:t>
                </a:r>
                <a:endParaRPr lang="en-US" b="0" dirty="0"/>
              </a:p>
              <a:p>
                <a:r>
                  <a:rPr lang="en-US" dirty="0"/>
                  <a:t>Larger </a:t>
                </a:r>
                <a:r>
                  <a:rPr lang="en-US" b="0" i="0">
                    <a:latin typeface="Cambria Math" panose="02040503050406030204" pitchFamily="18" charset="0"/>
                  </a:rPr>
                  <a:t>\ 𝜆</a:t>
                </a:r>
                <a:r>
                  <a:rPr lang="en-US" dirty="0"/>
                  <a:t>, larger GCD, better </a:t>
                </a:r>
                <a:r>
                  <a:rPr lang="en-US" dirty="0" err="1"/>
                  <a:t>approx</a:t>
                </a:r>
                <a:r>
                  <a:rPr lang="en-US" dirty="0"/>
                  <a:t>, larger</a:t>
                </a:r>
                <a:r>
                  <a:rPr lang="en-US" baseline="0" dirty="0"/>
                  <a:t> 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𝛿</a:t>
                </a:r>
                <a:endParaRPr lang="en-US" dirty="0"/>
              </a:p>
              <a:p>
                <a:r>
                  <a:rPr lang="en-US" dirty="0"/>
                  <a:t>Better bound on irrationality measure.</a:t>
                </a:r>
              </a:p>
              <a:p>
                <a:r>
                  <a:rPr lang="en-US" dirty="0"/>
                  <a:t>One </a:t>
                </a:r>
                <a:r>
                  <a:rPr lang="en-US" dirty="0" err="1"/>
                  <a:t>posotive</a:t>
                </a:r>
                <a:r>
                  <a:rPr lang="en-US" dirty="0"/>
                  <a:t> =&gt; irrational</a:t>
                </a:r>
                <a:endParaRPr lang="he-IL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FEC77-1B7E-4C7F-85C6-518E848AB4F6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3384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743C4-F246-4C19-9B21-BCFA9366BAE4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1383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80D5-44FB-43DB-87F6-819370532BB1}" type="slidenum">
              <a:rPr lang="en-IL" smtClean="0"/>
              <a:t>26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07819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FEC77-1B7E-4C7F-85C6-518E848AB4F6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8752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02BE6-234C-425C-B612-E52C9653A428}" type="slidenum">
              <a:rPr lang="he-IL" smtClean="0"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1857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he-IL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dirty="0">
                    <a:latin typeface="Cambria Math" panose="02040503050406030204" pitchFamily="18" charset="0"/>
                  </a:rPr>
                  <a:t>𝛼,𝐵</a:t>
                </a:r>
                <a:r>
                  <a:rPr lang="en-US" b="0" dirty="0"/>
                  <a:t> directly from </a:t>
                </a:r>
                <a:r>
                  <a:rPr lang="en-US" b="0" dirty="0" err="1"/>
                  <a:t>a,b</a:t>
                </a:r>
                <a:endParaRPr lang="en-US" b="0" dirty="0"/>
              </a:p>
              <a:p>
                <a:r>
                  <a:rPr lang="en-US" b="0" dirty="0"/>
                  <a:t>All comes to find </a:t>
                </a:r>
                <a:r>
                  <a:rPr lang="en-US" b="0" i="0">
                    <a:latin typeface="Cambria Math" panose="02040503050406030204" pitchFamily="18" charset="0"/>
                  </a:rPr>
                  <a:t>\ 𝜆 </a:t>
                </a:r>
                <a:endParaRPr lang="en-US" b="0" dirty="0"/>
              </a:p>
              <a:p>
                <a:r>
                  <a:rPr lang="en-US" dirty="0"/>
                  <a:t>Larger </a:t>
                </a:r>
                <a:r>
                  <a:rPr lang="en-US" b="0" i="0">
                    <a:latin typeface="Cambria Math" panose="02040503050406030204" pitchFamily="18" charset="0"/>
                  </a:rPr>
                  <a:t>\ 𝜆</a:t>
                </a:r>
                <a:r>
                  <a:rPr lang="en-US" dirty="0"/>
                  <a:t>, larger GCD, better </a:t>
                </a:r>
                <a:r>
                  <a:rPr lang="en-US" dirty="0" err="1"/>
                  <a:t>approx</a:t>
                </a:r>
                <a:r>
                  <a:rPr lang="en-US" dirty="0"/>
                  <a:t>, larger</a:t>
                </a:r>
                <a:r>
                  <a:rPr lang="en-US" baseline="0" dirty="0"/>
                  <a:t> 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𝛿</a:t>
                </a:r>
                <a:endParaRPr lang="en-US" dirty="0"/>
              </a:p>
              <a:p>
                <a:r>
                  <a:rPr lang="en-US" dirty="0"/>
                  <a:t>Better bound on irrationality measure.</a:t>
                </a:r>
              </a:p>
              <a:p>
                <a:r>
                  <a:rPr lang="en-US" dirty="0"/>
                  <a:t>One </a:t>
                </a:r>
                <a:r>
                  <a:rPr lang="en-US" dirty="0" err="1"/>
                  <a:t>posotive</a:t>
                </a:r>
                <a:r>
                  <a:rPr lang="en-US" dirty="0"/>
                  <a:t> =&gt; irrational</a:t>
                </a:r>
                <a:endParaRPr lang="he-IL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FEC77-1B7E-4C7F-85C6-518E848AB4F6}" type="slidenum">
              <a:rPr lang="he-IL" smtClean="0"/>
              <a:t>39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6657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5562711-6E94-4C83-96B2-DA4BB7920240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684DE-3E39-654C-A2D9-D43426828C3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26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743C4-F246-4C19-9B21-BCFA9366BAE4}" type="slidenum">
              <a:rPr lang="he-IL" smtClean="0"/>
              <a:t>45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7857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FEC77-1B7E-4C7F-85C6-518E848AB4F6}" type="slidenum">
              <a:rPr lang="he-IL" smtClean="0"/>
              <a:t>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19127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80D5-44FB-43DB-87F6-819370532BB1}" type="slidenum">
              <a:rPr lang="en-IL" smtClean="0"/>
              <a:t>49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65472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5562711-6E94-4C83-96B2-DA4BB7920240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684DE-3E39-654C-A2D9-D43426828C3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A80D5-44FB-43DB-87F6-819370532BB1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105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38DE3-D6F7-40BD-9FDB-B6BAF506A4A7}" type="slidenum">
              <a:rPr lang="en-IL" smtClean="0"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77379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5562711-6E94-4C83-96B2-DA4BB7920240}" type="datetime1">
              <a:rPr lang="en-US" smtClean="0"/>
              <a:t>9/29/2023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684DE-3E39-654C-A2D9-D43426828C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FEC77-1B7E-4C7F-85C6-518E848AB4F6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710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FEC77-1B7E-4C7F-85C6-518E848AB4F6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979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FEC77-1B7E-4C7F-85C6-518E848AB4F6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0714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FEC77-1B7E-4C7F-85C6-518E848AB4F6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662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E81CBC-DFF2-49DD-9FE7-97701CEDA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9C46E5D-786E-4CAD-B0A0-63EF8B696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B9C9064-6101-4005-9EEE-5D8477E4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D790367-D607-4EEC-AC34-093F2E66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DB36AFC-0830-4D4E-B8CB-15868CE4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226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647D588-2CA1-4E6F-9345-8C517F8FF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B20D439-833B-414F-AAF2-E575902B2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6CB7ABF-AFDC-44E8-ADFB-FFA165EC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B761C7F-385F-4E18-BEE6-B53814FC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E09FBAF-6FC6-46D6-AA1C-3057B517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120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DA3CC066-9D8E-4C8C-AE07-AFECFA671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2B9FDA7-3D6A-4B53-A992-BCEDBD61E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91A4CEC-BF58-4DF3-A6DD-5292EA19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01BA729-75BB-4D71-B7BE-95C366F31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E1E9302-30F3-45D8-9AC7-DD027C9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1337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8466" y="739775"/>
            <a:ext cx="12213167" cy="107950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89" y="187327"/>
            <a:ext cx="10515600" cy="482599"/>
          </a:xfrm>
        </p:spPr>
        <p:txBody>
          <a:bodyPr>
            <a:noAutofit/>
          </a:bodyPr>
          <a:lstStyle>
            <a:lvl1pPr>
              <a:defRPr sz="30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137584" y="1066800"/>
            <a:ext cx="11902016" cy="5676900"/>
          </a:xfrm>
        </p:spPr>
        <p:txBody>
          <a:bodyPr/>
          <a:lstStyle>
            <a:lvl1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24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82B4EA4-89CF-4F5E-A0BE-A1C938D66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38EA64D-8F5E-43DE-8EDD-DD642DB92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F6E93F8-B9A7-4655-83B2-F0E0798D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C507604-9B3F-4CE0-9F68-42EFE754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B763464-A497-458B-A328-4C509FF6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904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BDE8B9-C770-465F-9EF5-4E6B9FEC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E701D2E-19B2-451B-A631-51FF8C988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5C05BCA-80F4-4ECA-B037-6CCD71DB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DE0C367-92BF-43ED-870F-48BEA8E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E057E5D-1824-4492-BC71-85C6F3D1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9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BD46B7-D582-4767-A0F4-ECC69847F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9EA8DFE-5A50-4F6F-B290-CB9F24FC2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B527AA7-2B67-4FE9-BE1E-25A6CF3E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92AA55C-5C8F-46DE-940B-89E872405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4DCD1BB-C208-4ADF-A168-E9BD4ECC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614DD82-37F6-49E7-BB8C-B7FBCF3F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6614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9BA1DF0-1E3B-4EC0-9B02-69ECA259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08CC815-F158-47CB-9534-32055CE7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DDEE37E-193B-404C-A5DB-C91A913CF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2EE79A5D-750C-40A7-9782-F41E21640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78BC403-C7F9-4608-932C-82784246F0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1C0655B-858C-4B2C-BF74-7715329F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6F194B97-28BC-4439-BDB4-E118EF80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330A1606-AFF0-4DAE-B87C-B9C02FA9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483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EEE387-E19B-4D3C-A70B-FDF75D2C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1604736-95BB-40A2-B55E-4BC69CC2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6670681-F19E-4487-8E9D-AEE5ED54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901DC13-2796-4CC3-9DB2-5A400EAD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299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EFCE7FE-5430-40E6-B440-FFA0D30E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3E631E2-A2C6-4A3E-A0B7-3D4B92647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21549BE-4038-4D35-9B2D-0CC3A72D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65283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195552-9328-470B-AF66-1D560DF4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FD9856C-E63C-4C6B-85AF-BD6BF855E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193B208-77A3-4F0E-BD35-4FD33340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5AA59C6-0EDA-47B0-B0F2-A48FD06A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CE0D832-2D5B-44CE-9110-6659891A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FCE2350-BC50-4602-9D48-4D78A045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4303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9EFF557-0592-47E5-BD3C-8D0F2D718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98C831E-01A4-4850-B172-DF32E252E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2D740D5-3EAD-4AAE-9004-7850783F9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BB3843D-F5AF-4087-85CA-27EF0E121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6176364-2EE3-4D86-A5A9-9B7C745A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3B3CD66-AAFA-47B8-A3BC-0D319ED4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4170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3388D3B-871B-4139-9563-56281E2A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27A451F-6947-4A59-B49A-9FFF090F0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8CB047A-CD71-4536-AB50-448E9CD45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95432-549D-447B-8225-2413643378BE}" type="datetimeFigureOut">
              <a:rPr lang="he-IL" smtClean="0"/>
              <a:t>י"ד/תשרי/תשפ"ד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A48BEF6-072F-47E0-B5DF-EB8E5CC0E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F4C9B9B-58C6-4995-9509-4AE5E4BB9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7FDE7-B600-4AE7-B73D-142B599FAA2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906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35.png"/><Relationship Id="rId26" Type="http://schemas.openxmlformats.org/officeDocument/2006/relationships/image" Target="../media/image51.png"/><Relationship Id="rId3" Type="http://schemas.openxmlformats.org/officeDocument/2006/relationships/image" Target="../media/image29.png"/><Relationship Id="rId21" Type="http://schemas.openxmlformats.org/officeDocument/2006/relationships/image" Target="../media/image46.png"/><Relationship Id="rId7" Type="http://schemas.openxmlformats.org/officeDocument/2006/relationships/image" Target="../media/image331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4.png"/><Relationship Id="rId19" Type="http://schemas.openxmlformats.org/officeDocument/2006/relationships/image" Target="../media/image44.png"/><Relationship Id="rId4" Type="http://schemas.openxmlformats.org/officeDocument/2006/relationships/image" Target="../media/image30.sv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21.png"/><Relationship Id="rId3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4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01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44.jp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tefan%E2%80%93Boltzmann_law" TargetMode="External"/><Relationship Id="rId3" Type="http://schemas.openxmlformats.org/officeDocument/2006/relationships/image" Target="../media/image370.png"/><Relationship Id="rId7" Type="http://schemas.openxmlformats.org/officeDocument/2006/relationships/hyperlink" Target="https://en.wikipedia.org/wiki/Debye_mode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67.png"/><Relationship Id="rId4" Type="http://schemas.openxmlformats.org/officeDocument/2006/relationships/image" Target="../media/image280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1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../media/image600.png"/><Relationship Id="rId3" Type="http://schemas.openxmlformats.org/officeDocument/2006/relationships/image" Target="../media/image430.png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../media/image59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0.png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../media/image610.png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hyperlink" Target="https://arxiv.org/abs/2111.0446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111.0446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2.sv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svg"/><Relationship Id="rId10" Type="http://schemas.openxmlformats.org/officeDocument/2006/relationships/image" Target="../media/image80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1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11" Type="http://schemas.openxmlformats.org/officeDocument/2006/relationships/image" Target="../media/image680.png"/><Relationship Id="rId5" Type="http://schemas.openxmlformats.org/officeDocument/2006/relationships/image" Target="../media/image380.png"/><Relationship Id="rId10" Type="http://schemas.openxmlformats.org/officeDocument/2006/relationships/image" Target="../media/image670.png"/><Relationship Id="rId4" Type="http://schemas.openxmlformats.org/officeDocument/2006/relationships/image" Target="../media/image320.png"/><Relationship Id="rId9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9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94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8.png"/><Relationship Id="rId7" Type="http://schemas.openxmlformats.org/officeDocument/2006/relationships/image" Target="../media/image10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2.png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96.png"/><Relationship Id="rId18" Type="http://schemas.openxmlformats.org/officeDocument/2006/relationships/image" Target="../media/image11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95.png"/><Relationship Id="rId17" Type="http://schemas.openxmlformats.org/officeDocument/2006/relationships/image" Target="../media/image109.png"/><Relationship Id="rId2" Type="http://schemas.openxmlformats.org/officeDocument/2006/relationships/image" Target="../media/image93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94.png"/><Relationship Id="rId5" Type="http://schemas.openxmlformats.org/officeDocument/2006/relationships/image" Target="NULL"/><Relationship Id="rId15" Type="http://schemas.openxmlformats.org/officeDocument/2006/relationships/image" Target="../media/image107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9.png"/><Relationship Id="rId5" Type="http://schemas.openxmlformats.org/officeDocument/2006/relationships/hyperlink" Target="https://www.youtube.com/watch?v=yxJa8NfQK6g&amp;ab_channel=RamanujanMachine" TargetMode="External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0.png"/><Relationship Id="rId18" Type="http://schemas.openxmlformats.org/officeDocument/2006/relationships/image" Target="../media/image900.png"/><Relationship Id="rId26" Type="http://schemas.openxmlformats.org/officeDocument/2006/relationships/image" Target="../media/image980.png"/><Relationship Id="rId3" Type="http://schemas.openxmlformats.org/officeDocument/2006/relationships/image" Target="../media/image99.png"/><Relationship Id="rId21" Type="http://schemas.openxmlformats.org/officeDocument/2006/relationships/image" Target="../media/image930.png"/><Relationship Id="rId7" Type="http://schemas.openxmlformats.org/officeDocument/2006/relationships/image" Target="../media/image790.png"/><Relationship Id="rId12" Type="http://schemas.openxmlformats.org/officeDocument/2006/relationships/image" Target="../media/image840.png"/><Relationship Id="rId17" Type="http://schemas.openxmlformats.org/officeDocument/2006/relationships/image" Target="../media/image890.png"/><Relationship Id="rId25" Type="http://schemas.openxmlformats.org/officeDocument/2006/relationships/image" Target="../media/image97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80.png"/><Relationship Id="rId20" Type="http://schemas.openxmlformats.org/officeDocument/2006/relationships/image" Target="../media/image920.png"/><Relationship Id="rId29" Type="http://schemas.openxmlformats.org/officeDocument/2006/relationships/image" Target="../media/image10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0.png"/><Relationship Id="rId11" Type="http://schemas.openxmlformats.org/officeDocument/2006/relationships/image" Target="../media/image830.png"/><Relationship Id="rId24" Type="http://schemas.openxmlformats.org/officeDocument/2006/relationships/image" Target="../media/image960.png"/><Relationship Id="rId5" Type="http://schemas.openxmlformats.org/officeDocument/2006/relationships/image" Target="../media/image770.png"/><Relationship Id="rId15" Type="http://schemas.openxmlformats.org/officeDocument/2006/relationships/image" Target="../media/image870.png"/><Relationship Id="rId23" Type="http://schemas.openxmlformats.org/officeDocument/2006/relationships/image" Target="../media/image950.png"/><Relationship Id="rId28" Type="http://schemas.openxmlformats.org/officeDocument/2006/relationships/image" Target="../media/image1010.png"/><Relationship Id="rId10" Type="http://schemas.openxmlformats.org/officeDocument/2006/relationships/image" Target="../media/image820.png"/><Relationship Id="rId19" Type="http://schemas.openxmlformats.org/officeDocument/2006/relationships/image" Target="../media/image910.png"/><Relationship Id="rId4" Type="http://schemas.openxmlformats.org/officeDocument/2006/relationships/image" Target="../media/image760.png"/><Relationship Id="rId9" Type="http://schemas.openxmlformats.org/officeDocument/2006/relationships/image" Target="../media/image810.png"/><Relationship Id="rId14" Type="http://schemas.openxmlformats.org/officeDocument/2006/relationships/image" Target="../media/image860.png"/><Relationship Id="rId22" Type="http://schemas.openxmlformats.org/officeDocument/2006/relationships/image" Target="../media/image940.png"/><Relationship Id="rId27" Type="http://schemas.openxmlformats.org/officeDocument/2006/relationships/image" Target="../media/image990.png"/><Relationship Id="rId30" Type="http://schemas.openxmlformats.org/officeDocument/2006/relationships/image" Target="../media/image10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12.png"/><Relationship Id="rId5" Type="http://schemas.openxmlformats.org/officeDocument/2006/relationships/image" Target="NULL"/><Relationship Id="rId10" Type="http://schemas.openxmlformats.org/officeDocument/2006/relationships/image" Target="../media/image180.png"/><Relationship Id="rId4" Type="http://schemas.openxmlformats.org/officeDocument/2006/relationships/image" Target="NULL"/><Relationship Id="rId9" Type="http://schemas.openxmlformats.org/officeDocument/2006/relationships/image" Target="../media/image1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7.tiff"/><Relationship Id="rId7" Type="http://schemas.openxmlformats.org/officeDocument/2006/relationships/image" Target="../media/image13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tiff"/><Relationship Id="rId5" Type="http://schemas.openxmlformats.org/officeDocument/2006/relationships/image" Target="../media/image129.tiff"/><Relationship Id="rId10" Type="http://schemas.openxmlformats.org/officeDocument/2006/relationships/image" Target="../media/image134.tiff"/><Relationship Id="rId4" Type="http://schemas.openxmlformats.org/officeDocument/2006/relationships/image" Target="../media/image128.tiff"/><Relationship Id="rId9" Type="http://schemas.openxmlformats.org/officeDocument/2006/relationships/image" Target="../media/image13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6.png"/><Relationship Id="rId7" Type="http://schemas.openxmlformats.org/officeDocument/2006/relationships/image" Target="../media/image138.png"/><Relationship Id="rId12" Type="http://schemas.openxmlformats.org/officeDocument/2006/relationships/image" Target="../media/image14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139.png"/><Relationship Id="rId14" Type="http://schemas.openxmlformats.org/officeDocument/2006/relationships/image" Target="../media/image1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4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0.png"/><Relationship Id="rId5" Type="http://schemas.openxmlformats.org/officeDocument/2006/relationships/image" Target="../media/image1360.png"/><Relationship Id="rId4" Type="http://schemas.openxmlformats.org/officeDocument/2006/relationships/image" Target="../media/image13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80.png"/><Relationship Id="rId4" Type="http://schemas.openxmlformats.org/officeDocument/2006/relationships/image" Target="NULL"/><Relationship Id="rId9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hyperlink" Target="https://en.wikipedia.org/wiki/Dirichlet_beta_func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C0E9-95E2-4167-B0A1-23BC18E95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634956"/>
            <a:ext cx="9144000" cy="1745647"/>
          </a:xfrm>
        </p:spPr>
        <p:txBody>
          <a:bodyPr>
            <a:normAutofit/>
          </a:bodyPr>
          <a:lstStyle/>
          <a:p>
            <a:pPr rtl="0">
              <a:lnSpc>
                <a:spcPct val="70000"/>
              </a:lnSpc>
            </a:pPr>
            <a:r>
              <a:rPr lang="en-US" dirty="0"/>
              <a:t>An underlying hierarchy for mathematical constants </a:t>
            </a:r>
            <a:endParaRPr lang="en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0CE01-A90C-4B7A-BE1D-94D6D007F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5"/>
          <a:stretch/>
        </p:blipFill>
        <p:spPr>
          <a:xfrm>
            <a:off x="72572" y="0"/>
            <a:ext cx="3118910" cy="11114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6082E34-65F9-4210-AE34-B6F240227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7143" y="168390"/>
            <a:ext cx="3460837" cy="725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FB6B4C-90E0-48EB-A648-8B71136F0454}"/>
                  </a:ext>
                </a:extLst>
              </p:cNvPr>
              <p:cNvSpPr txBox="1"/>
              <p:nvPr/>
            </p:nvSpPr>
            <p:spPr>
              <a:xfrm>
                <a:off x="2734910" y="6940940"/>
                <a:ext cx="60960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/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000" dirty="0"/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4000" dirty="0"/>
                  <a:t>, Catalan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4000" dirty="0"/>
                  <a:t>, </a:t>
                </a:r>
                <a:br>
                  <a:rPr lang="en-US" sz="4000" dirty="0"/>
                </a:br>
                <a:r>
                  <a:rPr lang="en-US" sz="4000" dirty="0"/>
                  <a:t>and values of the Riemann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endParaRPr lang="en-IL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FB6B4C-90E0-48EB-A648-8B71136F0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910" y="6940940"/>
                <a:ext cx="6096000" cy="1323439"/>
              </a:xfrm>
              <a:prstGeom prst="rect">
                <a:avLst/>
              </a:prstGeom>
              <a:blipFill>
                <a:blip r:embed="rId5"/>
                <a:stretch>
                  <a:fillRect l="-3100" t="-8295" b="-1889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8184B3-0066-4ADA-AB5B-7243BCDAE38D}"/>
                  </a:ext>
                </a:extLst>
              </p:cNvPr>
              <p:cNvSpPr txBox="1"/>
              <p:nvPr/>
            </p:nvSpPr>
            <p:spPr>
              <a:xfrm>
                <a:off x="7535578" y="3044935"/>
                <a:ext cx="878879" cy="9943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he-IL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8184B3-0066-4ADA-AB5B-7243BCDAE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578" y="3044935"/>
                <a:ext cx="878879" cy="9943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92D768-2B99-4A54-9D67-34ECCEC05D26}"/>
                  </a:ext>
                </a:extLst>
              </p:cNvPr>
              <p:cNvSpPr txBox="1"/>
              <p:nvPr/>
            </p:nvSpPr>
            <p:spPr>
              <a:xfrm>
                <a:off x="7597930" y="3828830"/>
                <a:ext cx="800927" cy="9943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60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he-IL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92D768-2B99-4A54-9D67-34ECCEC05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930" y="3828830"/>
                <a:ext cx="800927" cy="9943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03D202-F575-4A18-8D65-28BD035B76A5}"/>
                  </a:ext>
                </a:extLst>
              </p:cNvPr>
              <p:cNvSpPr txBox="1"/>
              <p:nvPr/>
            </p:nvSpPr>
            <p:spPr>
              <a:xfrm>
                <a:off x="7321367" y="4529480"/>
                <a:ext cx="1081569" cy="9943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6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he-IL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03D202-F575-4A18-8D65-28BD035B7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367" y="4529480"/>
                <a:ext cx="1081569" cy="9943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D0F0B9E-F603-4327-8533-040DF26AD78A}"/>
                  </a:ext>
                </a:extLst>
              </p:cNvPr>
              <p:cNvSpPr/>
              <p:nvPr/>
            </p:nvSpPr>
            <p:spPr>
              <a:xfrm>
                <a:off x="8269171" y="5697287"/>
                <a:ext cx="3060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i="1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L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L" i="1" dirty="0">
                          <a:latin typeface="Cambria Math" panose="02040503050406030204" pitchFamily="18" charset="0"/>
                        </a:rPr>
                        <m:t>2020569031595942854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IL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D0F0B9E-F603-4327-8533-040DF26AD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171" y="5697287"/>
                <a:ext cx="306045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BBE939-A3F0-48D6-ADAC-124A26D89544}"/>
                  </a:ext>
                </a:extLst>
              </p:cNvPr>
              <p:cNvSpPr txBox="1"/>
              <p:nvPr/>
            </p:nvSpPr>
            <p:spPr>
              <a:xfrm>
                <a:off x="8269171" y="5020784"/>
                <a:ext cx="3090312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i="1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L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L" i="1" dirty="0">
                          <a:latin typeface="Cambria Math" panose="02040503050406030204" pitchFamily="18" charset="0"/>
                        </a:rPr>
                        <m:t>6180339887498948482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he-IL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BBE939-A3F0-48D6-ADAC-124A26D89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171" y="5020784"/>
                <a:ext cx="309031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E31EE0A-6AF3-42AF-BDD4-18098D94A471}"/>
                  </a:ext>
                </a:extLst>
              </p:cNvPr>
              <p:cNvSpPr/>
              <p:nvPr/>
            </p:nvSpPr>
            <p:spPr>
              <a:xfrm>
                <a:off x="6554696" y="5202148"/>
                <a:ext cx="1870640" cy="994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US" sz="6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6000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6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IL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E31EE0A-6AF3-42AF-BDD4-18098D94A4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696" y="5202148"/>
                <a:ext cx="1870640" cy="9943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75CFA0-3D3A-46EA-9A6E-E5C2D111C20A}"/>
                  </a:ext>
                </a:extLst>
              </p:cNvPr>
              <p:cNvSpPr txBox="1"/>
              <p:nvPr/>
            </p:nvSpPr>
            <p:spPr>
              <a:xfrm>
                <a:off x="8141481" y="4327827"/>
                <a:ext cx="3218002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IL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L" i="1" dirty="0" smtClean="0">
                          <a:latin typeface="Cambria Math" panose="02040503050406030204" pitchFamily="18" charset="0"/>
                        </a:rPr>
                        <m:t>7182818284590452354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he-IL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75CFA0-3D3A-46EA-9A6E-E5C2D111C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481" y="4327827"/>
                <a:ext cx="321800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CE3A21-7E18-4767-89B7-25163A516F61}"/>
                  </a:ext>
                </a:extLst>
              </p:cNvPr>
              <p:cNvSpPr txBox="1"/>
              <p:nvPr/>
            </p:nvSpPr>
            <p:spPr>
              <a:xfrm>
                <a:off x="8141481" y="3573323"/>
                <a:ext cx="309250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1415926535897932385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…</a:t>
                </a:r>
                <a:endParaRPr lang="he-IL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CE3A21-7E18-4767-89B7-25163A516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481" y="3573323"/>
                <a:ext cx="3092500" cy="369332"/>
              </a:xfrm>
              <a:prstGeom prst="rect">
                <a:avLst/>
              </a:prstGeom>
              <a:blipFill>
                <a:blip r:embed="rId13"/>
                <a:stretch>
                  <a:fillRect t="-9836" r="-1775" b="-2295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BBA9ED9-5236-43F6-AFA2-90F15FCF4F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72" y="3590622"/>
            <a:ext cx="4583852" cy="3127009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C4819A1E-5E8C-4903-9040-EE35C9DC2D78}"/>
              </a:ext>
            </a:extLst>
          </p:cNvPr>
          <p:cNvSpPr txBox="1">
            <a:spLocks/>
          </p:cNvSpPr>
          <p:nvPr/>
        </p:nvSpPr>
        <p:spPr>
          <a:xfrm>
            <a:off x="-65313" y="2354426"/>
            <a:ext cx="12322626" cy="3405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Ido Kaminer</a:t>
            </a:r>
            <a:endParaRPr lang="en-US" dirty="0">
              <a:ea typeface="Helvetica" charset="0"/>
              <a:cs typeface="Helvetic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B6CDEF-EDA3-440E-BE6C-A2DB7ECEF6B3}"/>
              </a:ext>
            </a:extLst>
          </p:cNvPr>
          <p:cNvSpPr txBox="1"/>
          <p:nvPr/>
        </p:nvSpPr>
        <p:spPr>
          <a:xfrm>
            <a:off x="0" y="2666748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and the Ramanujan Machine team</a:t>
            </a:r>
            <a:endParaRPr lang="en-IL" sz="2400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578212-D4FF-4824-90C1-3463B0BDF57C}"/>
              </a:ext>
            </a:extLst>
          </p:cNvPr>
          <p:cNvSpPr txBox="1"/>
          <p:nvPr/>
        </p:nvSpPr>
        <p:spPr>
          <a:xfrm>
            <a:off x="4807380" y="6471304"/>
            <a:ext cx="430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Elimelech et al. </a:t>
            </a:r>
            <a:r>
              <a:rPr lang="en-US" i="0" dirty="0" err="1">
                <a:solidFill>
                  <a:srgbClr val="000000"/>
                </a:solidFill>
                <a:effectLst/>
                <a:latin typeface="Lucida Grande"/>
              </a:rPr>
              <a:t>arXiv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:</a:t>
            </a:r>
            <a:r>
              <a:rPr lang="en-IL" i="0" dirty="0">
                <a:solidFill>
                  <a:srgbClr val="000000"/>
                </a:solidFill>
                <a:effectLst/>
                <a:latin typeface="Lucida Grande"/>
              </a:rPr>
              <a:t>2308.11829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 (2023)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48974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5D7DE1-2A8C-4E3F-9331-A4BEDA4BE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784" y="452721"/>
            <a:ext cx="5046531" cy="6312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8F302-063B-D6A6-1BAA-A57AE6185C8B}"/>
              </a:ext>
            </a:extLst>
          </p:cNvPr>
          <p:cNvSpPr txBox="1"/>
          <p:nvPr/>
        </p:nvSpPr>
        <p:spPr>
          <a:xfrm>
            <a:off x="705042" y="26848"/>
            <a:ext cx="11213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The same question arises for many mathematical constants… is there a unified theory?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3192759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76ABC-3142-F32F-3B5A-67E8AA59D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794136"/>
            <a:ext cx="11449049" cy="6041876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Discoveries in mathematics assisted by algorithms:</a:t>
            </a:r>
            <a:br>
              <a:rPr lang="en-US" dirty="0"/>
            </a:br>
            <a:r>
              <a:rPr lang="en-US" dirty="0"/>
              <a:t>exploring parameter spaces that humans would take too long to investigate</a:t>
            </a:r>
          </a:p>
          <a:p>
            <a:pPr algn="l" rtl="0"/>
            <a:r>
              <a:rPr lang="en-US" dirty="0"/>
              <a:t>Intriguing possibility: </a:t>
            </a:r>
            <a:br>
              <a:rPr lang="en-US" dirty="0"/>
            </a:br>
            <a:r>
              <a:rPr lang="en-US" dirty="0"/>
              <a:t>human intuition + computer algorithms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US" dirty="0"/>
              <a:t> discovery of new concepts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Here we </a:t>
            </a:r>
          </a:p>
          <a:p>
            <a:pPr lvl="1" algn="l" rtl="0"/>
            <a:r>
              <a:rPr lang="en-US" dirty="0"/>
              <a:t>develop a massively parallel computer algorithm </a:t>
            </a:r>
          </a:p>
          <a:p>
            <a:pPr lvl="1" algn="l" rtl="0"/>
            <a:r>
              <a:rPr lang="en-US" dirty="0"/>
              <a:t>discover an unprecedented number of formulas for mathematical constants</a:t>
            </a:r>
          </a:p>
          <a:p>
            <a:pPr lvl="1" algn="l" rtl="0"/>
            <a:r>
              <a:rPr lang="en-US" dirty="0"/>
              <a:t>unveil a novel mathematical structure – </a:t>
            </a:r>
            <a:r>
              <a:rPr lang="en-US" i="1" dirty="0"/>
              <a:t>the conservative matrix field</a:t>
            </a:r>
          </a:p>
          <a:p>
            <a:pPr algn="l" rtl="0"/>
            <a:r>
              <a:rPr lang="en-US" dirty="0"/>
              <a:t>Conservative matrix fields</a:t>
            </a:r>
          </a:p>
          <a:p>
            <a:pPr lvl="1" algn="l" rtl="0"/>
            <a:r>
              <a:rPr lang="en-US" dirty="0"/>
              <a:t>unify thousands of existing formulas</a:t>
            </a:r>
          </a:p>
          <a:p>
            <a:pPr lvl="1" algn="l" rtl="0"/>
            <a:r>
              <a:rPr lang="en-US" dirty="0"/>
              <a:t>generate infinitely many new formulas </a:t>
            </a:r>
          </a:p>
          <a:p>
            <a:pPr lvl="1" algn="l" rtl="0"/>
            <a:r>
              <a:rPr lang="en-US" dirty="0"/>
              <a:t>lead to unexpected relations between different mathematical constants</a:t>
            </a:r>
          </a:p>
          <a:p>
            <a:pPr lvl="1" algn="l" rtl="0"/>
            <a:r>
              <a:rPr lang="en-US" dirty="0"/>
              <a:t>enable new mathematical proofs, for example, the irrationality of ζ(3)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3EA81D-F45E-F51E-CF35-06196498F3FD}"/>
              </a:ext>
            </a:extLst>
          </p:cNvPr>
          <p:cNvSpPr txBox="1"/>
          <p:nvPr/>
        </p:nvSpPr>
        <p:spPr>
          <a:xfrm>
            <a:off x="222191" y="160198"/>
            <a:ext cx="1167453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/>
              <a:t>Experimental Mathematics</a:t>
            </a:r>
            <a:endParaRPr lang="en-IL" sz="2800" b="1" i="1" dirty="0"/>
          </a:p>
        </p:txBody>
      </p:sp>
    </p:spTree>
    <p:extLst>
      <p:ext uri="{BB962C8B-B14F-4D97-AF65-F5344CB8AC3E}">
        <p14:creationId xmlns:p14="http://schemas.microsoft.com/office/powerpoint/2010/main" val="208120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D531A1-928C-0C06-5EB5-E4858DB117F2}"/>
              </a:ext>
            </a:extLst>
          </p:cNvPr>
          <p:cNvSpPr txBox="1"/>
          <p:nvPr/>
        </p:nvSpPr>
        <p:spPr>
          <a:xfrm>
            <a:off x="6718587" y="921742"/>
            <a:ext cx="3815533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522" dirty="0"/>
              <a:t>The sparsity of factorial reduction (FR)</a:t>
            </a:r>
            <a:endParaRPr lang="en-IL" sz="1522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03F9CF-A4C5-5C30-2FC6-124C3CE26EE9}"/>
              </a:ext>
            </a:extLst>
          </p:cNvPr>
          <p:cNvSpPr txBox="1"/>
          <p:nvPr/>
        </p:nvSpPr>
        <p:spPr>
          <a:xfrm>
            <a:off x="804323" y="923561"/>
            <a:ext cx="4903147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522" dirty="0"/>
              <a:t>Identification of math constants using factorial reduction</a:t>
            </a:r>
            <a:endParaRPr lang="en-IL" sz="1522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7A09532B-6629-1659-E6E1-AA4CE17C9E27}"/>
              </a:ext>
            </a:extLst>
          </p:cNvPr>
          <p:cNvSpPr/>
          <p:nvPr/>
        </p:nvSpPr>
        <p:spPr>
          <a:xfrm>
            <a:off x="5999598" y="4686624"/>
            <a:ext cx="131009" cy="111340"/>
          </a:xfrm>
          <a:prstGeom prst="triangle">
            <a:avLst/>
          </a:prstGeom>
          <a:solidFill>
            <a:srgbClr val="E60000"/>
          </a:solidFill>
          <a:ln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 sz="1304" dirty="0"/>
          </a:p>
        </p:txBody>
      </p:sp>
      <p:pic>
        <p:nvPicPr>
          <p:cNvPr id="27" name="Graphic 26" descr="Star with solid fill">
            <a:extLst>
              <a:ext uri="{FF2B5EF4-FFF2-40B4-BE49-F238E27FC236}">
                <a16:creationId xmlns:a16="http://schemas.microsoft.com/office/drawing/2014/main" id="{2A868134-D77B-42A5-6C12-C500D11F2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7802" y="5058237"/>
            <a:ext cx="174600" cy="1746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46D0647-43EE-8A77-3950-5EE08F113680}"/>
              </a:ext>
            </a:extLst>
          </p:cNvPr>
          <p:cNvSpPr/>
          <p:nvPr/>
        </p:nvSpPr>
        <p:spPr>
          <a:xfrm>
            <a:off x="6009886" y="5493111"/>
            <a:ext cx="110432" cy="11043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 sz="1304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EB20F2-34E5-F91D-A8AA-926991DA04AC}"/>
              </a:ext>
            </a:extLst>
          </p:cNvPr>
          <p:cNvSpPr/>
          <p:nvPr/>
        </p:nvSpPr>
        <p:spPr>
          <a:xfrm>
            <a:off x="6009886" y="5884584"/>
            <a:ext cx="110432" cy="110432"/>
          </a:xfrm>
          <a:prstGeom prst="ellipse">
            <a:avLst/>
          </a:prstGeom>
          <a:solidFill>
            <a:srgbClr val="FFE4E4"/>
          </a:solidFill>
          <a:ln>
            <a:solidFill>
              <a:srgbClr val="FF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94" tIns="24847" rIns="49694" bIns="248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IL" sz="1304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83D60A-6625-7137-691E-F75A66CA8A2E}"/>
              </a:ext>
            </a:extLst>
          </p:cNvPr>
          <p:cNvGrpSpPr/>
          <p:nvPr/>
        </p:nvGrpSpPr>
        <p:grpSpPr>
          <a:xfrm>
            <a:off x="7569706" y="4445610"/>
            <a:ext cx="163252" cy="1589217"/>
            <a:chOff x="13667818" y="8180128"/>
            <a:chExt cx="300391" cy="292423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2A1ED71-B238-8883-6AD3-081C3CD0A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8895" y="8569330"/>
              <a:ext cx="298237" cy="31592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21959A2-84B3-8565-B389-367DFB18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7818" y="8180128"/>
              <a:ext cx="300391" cy="31592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DDE59A9-EE3B-C5AF-242B-A3F3E5AFC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8895" y="9318706"/>
              <a:ext cx="298237" cy="31592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CFBF730-7B41-805C-E7AD-2A1D2B9F8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7818" y="8944018"/>
              <a:ext cx="300391" cy="31592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B283DE7-ADE9-7D98-EDEF-5D86987D2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8895" y="10053568"/>
              <a:ext cx="298237" cy="31592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807BD0E-4DB6-A646-C339-05CFB1587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7818" y="9693394"/>
              <a:ext cx="300391" cy="31592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81890DC-1750-FFA5-9E77-BC0AB94B0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68895" y="10788431"/>
              <a:ext cx="298237" cy="31592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0AAAC69-DC93-853C-38A3-9A078EE1F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7818" y="10428256"/>
              <a:ext cx="300391" cy="31592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2A7288-6173-8D6D-F55B-51BE493EC675}"/>
                  </a:ext>
                </a:extLst>
              </p:cNvPr>
              <p:cNvSpPr txBox="1"/>
              <p:nvPr/>
            </p:nvSpPr>
            <p:spPr>
              <a:xfrm>
                <a:off x="5886545" y="3439329"/>
                <a:ext cx="4983329" cy="46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>
                  <a:lnSpc>
                    <a:spcPct val="80000"/>
                  </a:lnSpc>
                </a:pPr>
                <a:r>
                  <a:rPr lang="en-US" sz="1522" dirty="0"/>
                  <a:t>continued fractions of the form:</a:t>
                </a:r>
              </a:p>
              <a:p>
                <a:pPr algn="ctr" rtl="0">
                  <a:lnSpc>
                    <a:spcPct val="8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2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22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22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522" i="1">
                          <a:latin typeface="Cambria Math" panose="02040503050406030204" pitchFamily="18" charset="0"/>
                        </a:rPr>
                        <m:t>=17</m:t>
                      </m:r>
                      <m:d>
                        <m:dPr>
                          <m:ctrlPr>
                            <a:rPr lang="en-US" sz="152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52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22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1522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1522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522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522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22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22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522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1522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522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sz="152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22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22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522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1522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522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522" i="1">
                          <a:latin typeface="Cambria Math" panose="02040503050406030204" pitchFamily="18" charset="0"/>
                        </a:rPr>
                        <m:t>       </m:t>
                      </m:r>
                      <m:sSub>
                        <m:sSubPr>
                          <m:ctrlPr>
                            <a:rPr lang="en-US" sz="152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22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522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522" i="1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52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22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522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IL" sz="1522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2A7288-6173-8D6D-F55B-51BE493EC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545" y="3439329"/>
                <a:ext cx="4983329" cy="467051"/>
              </a:xfrm>
              <a:prstGeom prst="rect">
                <a:avLst/>
              </a:prstGeom>
              <a:blipFill>
                <a:blip r:embed="rId7"/>
                <a:stretch>
                  <a:fillRect l="-612" t="-1039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1727727B-46C7-5E67-0F38-C8166CA5D22E}"/>
              </a:ext>
            </a:extLst>
          </p:cNvPr>
          <p:cNvGrpSpPr/>
          <p:nvPr/>
        </p:nvGrpSpPr>
        <p:grpSpPr>
          <a:xfrm>
            <a:off x="428492" y="1178861"/>
            <a:ext cx="5360674" cy="5446075"/>
            <a:chOff x="527653" y="2169159"/>
            <a:chExt cx="9863889" cy="1002103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2774AB0-914B-3B9E-7CDD-7EF5B82CE1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0" r="5367" b="9667"/>
            <a:stretch/>
          </p:blipFill>
          <p:spPr bwMode="auto">
            <a:xfrm>
              <a:off x="2031999" y="2193109"/>
              <a:ext cx="7743211" cy="9030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Graphic 22" descr="Star with solid fill">
              <a:extLst>
                <a:ext uri="{FF2B5EF4-FFF2-40B4-BE49-F238E27FC236}">
                  <a16:creationId xmlns:a16="http://schemas.microsoft.com/office/drawing/2014/main" id="{ABFFF771-AF2A-5871-2579-D26150FB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49399" y="2461401"/>
              <a:ext cx="321273" cy="32127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C460B7-ECF0-1C74-8E5C-1477450B5ECB}"/>
                    </a:ext>
                  </a:extLst>
                </p:cNvPr>
                <p:cNvSpPr txBox="1"/>
                <p:nvPr/>
              </p:nvSpPr>
              <p:spPr>
                <a:xfrm>
                  <a:off x="9173759" y="6195569"/>
                  <a:ext cx="744405" cy="539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4" i="1">
                            <a:solidFill>
                              <a:srgbClr val="677A2B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en-US" sz="1304" dirty="0">
                    <a:solidFill>
                      <a:srgbClr val="677A2B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C460B7-ECF0-1C74-8E5C-1477450B5E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3759" y="6195569"/>
                  <a:ext cx="744405" cy="5391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4DB5701-9B90-590B-0E26-66FA4E21732D}"/>
                </a:ext>
              </a:extLst>
            </p:cNvPr>
            <p:cNvSpPr/>
            <p:nvPr/>
          </p:nvSpPr>
          <p:spPr>
            <a:xfrm>
              <a:off x="9402575" y="4490044"/>
              <a:ext cx="241063" cy="204870"/>
            </a:xfrm>
            <a:prstGeom prst="triangle">
              <a:avLst/>
            </a:prstGeom>
            <a:solidFill>
              <a:srgbClr val="E60000"/>
            </a:solidFill>
            <a:ln>
              <a:solidFill>
                <a:srgbClr val="E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522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6B3EFB9-A6AD-4939-14D1-EC829E0BE85A}"/>
                </a:ext>
              </a:extLst>
            </p:cNvPr>
            <p:cNvSpPr/>
            <p:nvPr/>
          </p:nvSpPr>
          <p:spPr>
            <a:xfrm>
              <a:off x="3189208" y="10572339"/>
              <a:ext cx="203200" cy="20320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304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FAE641A-FDA5-5BE6-A305-438C5512E49F}"/>
                </a:ext>
              </a:extLst>
            </p:cNvPr>
            <p:cNvSpPr/>
            <p:nvPr/>
          </p:nvSpPr>
          <p:spPr>
            <a:xfrm>
              <a:off x="2467472" y="10574520"/>
              <a:ext cx="203200" cy="203200"/>
            </a:xfrm>
            <a:prstGeom prst="ellipse">
              <a:avLst/>
            </a:prstGeom>
            <a:solidFill>
              <a:srgbClr val="FFE4E4"/>
            </a:solidFill>
            <a:ln>
              <a:solidFill>
                <a:srgbClr val="FFE4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9694" tIns="24847" rIns="49694" bIns="2484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IL" sz="1304"/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77EF98F-BF15-75B1-DF03-E4B800BFBA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0" r="83265"/>
            <a:stretch/>
          </p:blipFill>
          <p:spPr bwMode="auto">
            <a:xfrm>
              <a:off x="1932043" y="2193108"/>
              <a:ext cx="178009" cy="9997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C686D89-579D-F223-6248-C4FCCD45463A}"/>
                    </a:ext>
                  </a:extLst>
                </p:cNvPr>
                <p:cNvSpPr txBox="1"/>
                <p:nvPr/>
              </p:nvSpPr>
              <p:spPr>
                <a:xfrm>
                  <a:off x="527653" y="2169159"/>
                  <a:ext cx="1597374" cy="6916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ctrlPr>
                              <a:rPr lang="en-IL" sz="1522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sz="1522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g>
                          <m:e>
                            <m:sSub>
                              <m:sSubPr>
                                <m:ctrlPr>
                                  <a:rPr lang="en-US" sz="1522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22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522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1522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1522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22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1522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rad>
                      </m:oMath>
                    </m:oMathPara>
                  </a14:m>
                  <a:endParaRPr lang="en-IL" sz="1522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C686D89-579D-F223-6248-C4FCCD454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653" y="2169159"/>
                  <a:ext cx="1597374" cy="691622"/>
                </a:xfrm>
                <a:prstGeom prst="rect">
                  <a:avLst/>
                </a:prstGeom>
                <a:blipFill>
                  <a:blip r:embed="rId11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696D83DC-3124-6153-1D9A-708F55FA0B09}"/>
                </a:ext>
              </a:extLst>
            </p:cNvPr>
            <p:cNvSpPr txBox="1"/>
            <p:nvPr/>
          </p:nvSpPr>
          <p:spPr>
            <a:xfrm>
              <a:off x="831820" y="2962272"/>
              <a:ext cx="1597374" cy="60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522" dirty="0"/>
                <a:t>400</a:t>
              </a:r>
              <a:endParaRPr lang="en-IL" sz="1522" dirty="0"/>
            </a:p>
          </p:txBody>
        </p: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1002CF2C-08B6-19A2-7454-5331A266478E}"/>
                </a:ext>
              </a:extLst>
            </p:cNvPr>
            <p:cNvSpPr txBox="1"/>
            <p:nvPr/>
          </p:nvSpPr>
          <p:spPr>
            <a:xfrm>
              <a:off x="831820" y="4745187"/>
              <a:ext cx="1597374" cy="60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522" dirty="0"/>
                <a:t>200</a:t>
              </a:r>
              <a:endParaRPr lang="en-IL" sz="1522" dirty="0"/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C66B0CFB-FBBF-9CE7-6A92-A4D74829449D}"/>
                </a:ext>
              </a:extLst>
            </p:cNvPr>
            <p:cNvSpPr txBox="1"/>
            <p:nvPr/>
          </p:nvSpPr>
          <p:spPr>
            <a:xfrm>
              <a:off x="831820" y="8216711"/>
              <a:ext cx="1597374" cy="60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522" dirty="0"/>
                <a:t>-200</a:t>
              </a:r>
              <a:endParaRPr lang="en-IL" sz="1522" dirty="0"/>
            </a:p>
          </p:txBody>
        </p:sp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19244330-0C5E-68E3-7025-66CAABE7C746}"/>
                </a:ext>
              </a:extLst>
            </p:cNvPr>
            <p:cNvSpPr txBox="1"/>
            <p:nvPr/>
          </p:nvSpPr>
          <p:spPr>
            <a:xfrm>
              <a:off x="831820" y="9985364"/>
              <a:ext cx="1597374" cy="60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522" dirty="0"/>
                <a:t>-400</a:t>
              </a:r>
              <a:endParaRPr lang="en-IL" sz="1522" dirty="0"/>
            </a:p>
          </p:txBody>
        </p:sp>
        <p:sp>
          <p:nvSpPr>
            <p:cNvPr id="2053" name="TextBox 2052">
              <a:extLst>
                <a:ext uri="{FF2B5EF4-FFF2-40B4-BE49-F238E27FC236}">
                  <a16:creationId xmlns:a16="http://schemas.microsoft.com/office/drawing/2014/main" id="{DA5117D0-87AB-85A7-E9FC-277727B469F4}"/>
                </a:ext>
              </a:extLst>
            </p:cNvPr>
            <p:cNvSpPr txBox="1"/>
            <p:nvPr/>
          </p:nvSpPr>
          <p:spPr>
            <a:xfrm>
              <a:off x="3042249" y="11095642"/>
              <a:ext cx="1597374" cy="60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522" dirty="0"/>
                <a:t>100</a:t>
              </a:r>
              <a:endParaRPr lang="en-IL" sz="1522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4" name="TextBox 2053">
                  <a:extLst>
                    <a:ext uri="{FF2B5EF4-FFF2-40B4-BE49-F238E27FC236}">
                      <a16:creationId xmlns:a16="http://schemas.microsoft.com/office/drawing/2014/main" id="{396214EC-4048-E699-8184-ADF18252C436}"/>
                    </a:ext>
                  </a:extLst>
                </p:cNvPr>
                <p:cNvSpPr txBox="1"/>
                <p:nvPr/>
              </p:nvSpPr>
              <p:spPr>
                <a:xfrm>
                  <a:off x="7653976" y="11084188"/>
                  <a:ext cx="2737566" cy="6008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1522" dirty="0"/>
                    <a:t>iterations </a:t>
                  </a:r>
                  <a14:m>
                    <m:oMath xmlns:m="http://schemas.openxmlformats.org/officeDocument/2006/math">
                      <m:r>
                        <a:rPr lang="en-US" sz="1522" i="1" dirty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endParaRPr lang="en-IL" sz="1522" dirty="0"/>
                </a:p>
              </p:txBody>
            </p:sp>
          </mc:Choice>
          <mc:Fallback xmlns="">
            <p:sp>
              <p:nvSpPr>
                <p:cNvPr id="2054" name="TextBox 2053">
                  <a:extLst>
                    <a:ext uri="{FF2B5EF4-FFF2-40B4-BE49-F238E27FC236}">
                      <a16:creationId xmlns:a16="http://schemas.microsoft.com/office/drawing/2014/main" id="{396214EC-4048-E699-8184-ADF18252C4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3976" y="11084188"/>
                  <a:ext cx="2737566" cy="600893"/>
                </a:xfrm>
                <a:prstGeom prst="rect">
                  <a:avLst/>
                </a:prstGeom>
                <a:blipFill>
                  <a:blip r:embed="rId12"/>
                  <a:stretch>
                    <a:fillRect t="-1852" b="-22222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AD3AD046-D972-9629-F5B0-50F09C6FAC27}"/>
                </a:ext>
              </a:extLst>
            </p:cNvPr>
            <p:cNvSpPr txBox="1"/>
            <p:nvPr/>
          </p:nvSpPr>
          <p:spPr>
            <a:xfrm>
              <a:off x="4957848" y="11095642"/>
              <a:ext cx="1597374" cy="60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522" dirty="0"/>
                <a:t>200</a:t>
              </a:r>
              <a:endParaRPr lang="en-IL" sz="1522" dirty="0"/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127FE444-BA8E-6FE2-8DF7-5BFF6D2BC86B}"/>
                </a:ext>
              </a:extLst>
            </p:cNvPr>
            <p:cNvSpPr txBox="1"/>
            <p:nvPr/>
          </p:nvSpPr>
          <p:spPr>
            <a:xfrm>
              <a:off x="6856656" y="11095642"/>
              <a:ext cx="1597374" cy="600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522" dirty="0"/>
                <a:t>300</a:t>
              </a:r>
              <a:endParaRPr lang="en-IL" sz="1522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8" name="TextBox 2057">
                  <a:extLst>
                    <a:ext uri="{FF2B5EF4-FFF2-40B4-BE49-F238E27FC236}">
                      <a16:creationId xmlns:a16="http://schemas.microsoft.com/office/drawing/2014/main" id="{33220E93-9758-324F-D1D0-30325A9950DE}"/>
                    </a:ext>
                  </a:extLst>
                </p:cNvPr>
                <p:cNvSpPr txBox="1"/>
                <p:nvPr/>
              </p:nvSpPr>
              <p:spPr>
                <a:xfrm>
                  <a:off x="9176440" y="6520742"/>
                  <a:ext cx="744405" cy="539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4" i="1">
                            <a:solidFill>
                              <a:srgbClr val="00B3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1304" dirty="0">
                    <a:solidFill>
                      <a:srgbClr val="00B300"/>
                    </a:solidFill>
                  </a:endParaRPr>
                </a:p>
              </p:txBody>
            </p:sp>
          </mc:Choice>
          <mc:Fallback xmlns="">
            <p:sp>
              <p:nvSpPr>
                <p:cNvPr id="2058" name="TextBox 2057">
                  <a:extLst>
                    <a:ext uri="{FF2B5EF4-FFF2-40B4-BE49-F238E27FC236}">
                      <a16:creationId xmlns:a16="http://schemas.microsoft.com/office/drawing/2014/main" id="{33220E93-9758-324F-D1D0-30325A9950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6440" y="6520742"/>
                  <a:ext cx="744405" cy="5391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9" name="TextBox 2058">
                  <a:extLst>
                    <a:ext uri="{FF2B5EF4-FFF2-40B4-BE49-F238E27FC236}">
                      <a16:creationId xmlns:a16="http://schemas.microsoft.com/office/drawing/2014/main" id="{B045042D-7C7D-E1A1-D02D-3AE98D288C1D}"/>
                    </a:ext>
                  </a:extLst>
                </p:cNvPr>
                <p:cNvSpPr txBox="1"/>
                <p:nvPr/>
              </p:nvSpPr>
              <p:spPr>
                <a:xfrm>
                  <a:off x="9083171" y="6917274"/>
                  <a:ext cx="744405" cy="539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4" i="1">
                            <a:solidFill>
                              <a:srgbClr val="004D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  <m:d>
                          <m:dPr>
                            <m:ctrlPr>
                              <a:rPr lang="en-US" sz="1304" i="1">
                                <a:solidFill>
                                  <a:srgbClr val="004D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04" i="1">
                                <a:solidFill>
                                  <a:srgbClr val="004D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oMath>
                    </m:oMathPara>
                  </a14:m>
                  <a:endParaRPr lang="en-US" sz="1304" dirty="0">
                    <a:solidFill>
                      <a:srgbClr val="004D00"/>
                    </a:solidFill>
                  </a:endParaRPr>
                </a:p>
              </p:txBody>
            </p:sp>
          </mc:Choice>
          <mc:Fallback xmlns="">
            <p:sp>
              <p:nvSpPr>
                <p:cNvPr id="2059" name="TextBox 2058">
                  <a:extLst>
                    <a:ext uri="{FF2B5EF4-FFF2-40B4-BE49-F238E27FC236}">
                      <a16:creationId xmlns:a16="http://schemas.microsoft.com/office/drawing/2014/main" id="{B045042D-7C7D-E1A1-D02D-3AE98D288C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3171" y="6917274"/>
                  <a:ext cx="744405" cy="539187"/>
                </a:xfrm>
                <a:prstGeom prst="rect">
                  <a:avLst/>
                </a:prstGeom>
                <a:blipFill>
                  <a:blip r:embed="rId14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0" name="TextBox 2059">
                  <a:extLst>
                    <a:ext uri="{FF2B5EF4-FFF2-40B4-BE49-F238E27FC236}">
                      <a16:creationId xmlns:a16="http://schemas.microsoft.com/office/drawing/2014/main" id="{0AC761E1-8A1E-63D7-0BE3-AC95DB5F89E9}"/>
                    </a:ext>
                  </a:extLst>
                </p:cNvPr>
                <p:cNvSpPr txBox="1"/>
                <p:nvPr/>
              </p:nvSpPr>
              <p:spPr>
                <a:xfrm>
                  <a:off x="8837934" y="8132488"/>
                  <a:ext cx="744405" cy="5518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304" i="1">
                                <a:solidFill>
                                  <a:srgbClr val="8F97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304" i="1">
                                <a:solidFill>
                                  <a:srgbClr val="8F9779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</m:acc>
                        <m:d>
                          <m:dPr>
                            <m:ctrlPr>
                              <a:rPr lang="en-US" sz="1304" i="1">
                                <a:solidFill>
                                  <a:srgbClr val="8F97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04" i="1">
                                <a:solidFill>
                                  <a:srgbClr val="8F9779"/>
                                </a:solidFill>
                                <a:latin typeface="Cambria Math" panose="02040503050406030204" pitchFamily="18" charset="0"/>
                              </a:rPr>
                              <m:t>5,1</m:t>
                            </m:r>
                          </m:e>
                        </m:d>
                      </m:oMath>
                    </m:oMathPara>
                  </a14:m>
                  <a:endParaRPr lang="en-US" sz="1304" dirty="0">
                    <a:solidFill>
                      <a:srgbClr val="8F9779"/>
                    </a:solidFill>
                  </a:endParaRPr>
                </a:p>
              </p:txBody>
            </p:sp>
          </mc:Choice>
          <mc:Fallback xmlns="">
            <p:sp>
              <p:nvSpPr>
                <p:cNvPr id="2060" name="TextBox 2059">
                  <a:extLst>
                    <a:ext uri="{FF2B5EF4-FFF2-40B4-BE49-F238E27FC236}">
                      <a16:creationId xmlns:a16="http://schemas.microsoft.com/office/drawing/2014/main" id="{0AC761E1-8A1E-63D7-0BE3-AC95DB5F89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7934" y="8132488"/>
                  <a:ext cx="744405" cy="551812"/>
                </a:xfrm>
                <a:prstGeom prst="rect">
                  <a:avLst/>
                </a:prstGeom>
                <a:blipFill>
                  <a:blip r:embed="rId15"/>
                  <a:stretch>
                    <a:fillRect r="-28358" b="-816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61" name="Picture 2">
              <a:extLst>
                <a:ext uri="{FF2B5EF4-FFF2-40B4-BE49-F238E27FC236}">
                  <a16:creationId xmlns:a16="http://schemas.microsoft.com/office/drawing/2014/main" id="{25CCA1FB-8F13-0B10-DEE8-70D25A5F1B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55" r="1095" b="9662"/>
            <a:stretch/>
          </p:blipFill>
          <p:spPr bwMode="auto">
            <a:xfrm>
              <a:off x="9769985" y="2192580"/>
              <a:ext cx="67100" cy="903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75" name="Content Placeholder 3">
                <a:extLst>
                  <a:ext uri="{FF2B5EF4-FFF2-40B4-BE49-F238E27FC236}">
                    <a16:creationId xmlns:a16="http://schemas.microsoft.com/office/drawing/2014/main" id="{2A87590F-AB00-D528-39E6-5673216A6F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51130" y="7073260"/>
                <a:ext cx="3815533" cy="925957"/>
              </a:xfrm>
            </p:spPr>
            <p:txBody>
              <a:bodyPr>
                <a:normAutofit/>
              </a:bodyPr>
              <a:lstStyle/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304" i="1">
                              <a:solidFill>
                                <a:srgbClr val="007C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304" i="1">
                              <a:solidFill>
                                <a:srgbClr val="007C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1304" i="1">
                              <a:solidFill>
                                <a:srgbClr val="007C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𝜁</m:t>
                          </m:r>
                          <m:d>
                            <m:dPr>
                              <m:ctrlPr>
                                <a:rPr lang="en-US" sz="1304" i="1">
                                  <a:solidFill>
                                    <a:srgbClr val="007C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04" i="1">
                                  <a:solidFill>
                                    <a:srgbClr val="007C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den>
                      </m:f>
                      <m:r>
                        <a:rPr lang="en-US" sz="1304" i="1">
                          <a:solidFill>
                            <a:srgbClr val="007C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=5+</m:t>
                      </m:r>
                      <m:f>
                        <m:fPr>
                          <m:ctrlPr>
                            <a:rPr lang="en-US" sz="1304" i="1">
                              <a:solidFill>
                                <a:srgbClr val="007C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304" i="1">
                              <a:solidFill>
                                <a:srgbClr val="007C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304" i="1">
                                  <a:solidFill>
                                    <a:srgbClr val="007C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04" i="1">
                                  <a:solidFill>
                                    <a:srgbClr val="007C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1304" i="1">
                                  <a:solidFill>
                                    <a:srgbClr val="007C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sup>
                          </m:sSup>
                        </m:num>
                        <m:den>
                          <m:r>
                            <a:rPr lang="en-US" sz="1304" i="1">
                              <a:solidFill>
                                <a:srgbClr val="007C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117+</m:t>
                          </m:r>
                          <m:f>
                            <m:fPr>
                              <m:ctrlPr>
                                <a:rPr lang="en-US" sz="1304" i="1">
                                  <a:solidFill>
                                    <a:srgbClr val="007C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04" i="1">
                                  <a:solidFill>
                                    <a:srgbClr val="007C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304" i="1">
                                      <a:solidFill>
                                        <a:srgbClr val="007C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4" i="1">
                                      <a:solidFill>
                                        <a:srgbClr val="007C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1304" i="1">
                                      <a:solidFill>
                                        <a:srgbClr val="007C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304" i="1">
                                  <a:solidFill>
                                    <a:srgbClr val="007C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⋱</m:t>
                              </m:r>
                              <m:r>
                                <a:rPr lang="en-US" sz="1304" i="1">
                                  <a:solidFill>
                                    <a:srgbClr val="007C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304" i="1">
                                      <a:solidFill>
                                        <a:srgbClr val="007C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04" i="1">
                                      <a:solidFill>
                                        <a:srgbClr val="007C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304" i="1">
                                          <a:solidFill>
                                            <a:srgbClr val="007C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4" i="1">
                                          <a:solidFill>
                                            <a:srgbClr val="007C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304" i="1">
                                          <a:solidFill>
                                            <a:srgbClr val="007C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304" i="1">
                                      <a:solidFill>
                                        <a:srgbClr val="007C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34</m:t>
                                  </m:r>
                                  <m:sSup>
                                    <m:sSupPr>
                                      <m:ctrlPr>
                                        <a:rPr lang="en-US" sz="1304" i="1">
                                          <a:solidFill>
                                            <a:srgbClr val="007C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4" i="1">
                                          <a:solidFill>
                                            <a:srgbClr val="007C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304" i="1">
                                          <a:solidFill>
                                            <a:srgbClr val="007C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1304" i="1">
                                      <a:solidFill>
                                        <a:srgbClr val="007C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+51</m:t>
                                  </m:r>
                                  <m:sSup>
                                    <m:sSupPr>
                                      <m:ctrlPr>
                                        <a:rPr lang="en-US" sz="1304" i="1">
                                          <a:solidFill>
                                            <a:srgbClr val="007C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4" i="1">
                                          <a:solidFill>
                                            <a:srgbClr val="007C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304" i="1">
                                          <a:solidFill>
                                            <a:srgbClr val="007C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304" i="1">
                                      <a:solidFill>
                                        <a:srgbClr val="007C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+27</m:t>
                                  </m:r>
                                  <m:r>
                                    <a:rPr lang="en-US" sz="1304" i="1">
                                      <a:solidFill>
                                        <a:srgbClr val="007C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en-US" sz="1304" i="1">
                                      <a:solidFill>
                                        <a:srgbClr val="007C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+5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1304" dirty="0">
                  <a:solidFill>
                    <a:srgbClr val="007C00"/>
                  </a:solidFill>
                </a:endParaRPr>
              </a:p>
            </p:txBody>
          </p:sp>
        </mc:Choice>
        <mc:Fallback xmlns="">
          <p:sp>
            <p:nvSpPr>
              <p:cNvPr id="2075" name="Content Placeholder 3">
                <a:extLst>
                  <a:ext uri="{FF2B5EF4-FFF2-40B4-BE49-F238E27FC236}">
                    <a16:creationId xmlns:a16="http://schemas.microsoft.com/office/drawing/2014/main" id="{2A87590F-AB00-D528-39E6-5673216A6F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51130" y="7073260"/>
                <a:ext cx="3815533" cy="925957"/>
              </a:xfrm>
              <a:blipFill>
                <a:blip r:embed="rId16"/>
                <a:stretch>
                  <a:fillRect t="-131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76" name="Table 14">
                <a:extLst>
                  <a:ext uri="{FF2B5EF4-FFF2-40B4-BE49-F238E27FC236}">
                    <a16:creationId xmlns:a16="http://schemas.microsoft.com/office/drawing/2014/main" id="{5DE85D4A-5CBA-01CB-E79C-CF7CC51FF7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7495684"/>
                  </p:ext>
                </p:extLst>
              </p:nvPr>
            </p:nvGraphicFramePr>
            <p:xfrm>
              <a:off x="5924710" y="4146569"/>
              <a:ext cx="4945165" cy="190539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602161">
                      <a:extLst>
                        <a:ext uri="{9D8B030D-6E8A-4147-A177-3AD203B41FA5}">
                          <a16:colId xmlns:a16="http://schemas.microsoft.com/office/drawing/2014/main" val="3141593042"/>
                        </a:ext>
                      </a:extLst>
                    </a:gridCol>
                    <a:gridCol w="305758">
                      <a:extLst>
                        <a:ext uri="{9D8B030D-6E8A-4147-A177-3AD203B41FA5}">
                          <a16:colId xmlns:a16="http://schemas.microsoft.com/office/drawing/2014/main" val="1896352181"/>
                        </a:ext>
                      </a:extLst>
                    </a:gridCol>
                    <a:gridCol w="2120744">
                      <a:extLst>
                        <a:ext uri="{9D8B030D-6E8A-4147-A177-3AD203B41FA5}">
                          <a16:colId xmlns:a16="http://schemas.microsoft.com/office/drawing/2014/main" val="2157843358"/>
                        </a:ext>
                      </a:extLst>
                    </a:gridCol>
                    <a:gridCol w="916502">
                      <a:extLst>
                        <a:ext uri="{9D8B030D-6E8A-4147-A177-3AD203B41FA5}">
                          <a16:colId xmlns:a16="http://schemas.microsoft.com/office/drawing/2014/main" val="2045158972"/>
                        </a:ext>
                      </a:extLst>
                    </a:gridCol>
                  </a:tblGrid>
                  <a:tr h="289056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b="1" dirty="0"/>
                            <a:t>Limit</a:t>
                          </a:r>
                          <a:endParaRPr lang="en-IL" sz="1300" b="1" dirty="0"/>
                        </a:p>
                      </a:txBody>
                      <a:tcPr marL="49694" marR="49694" marT="24847" marB="24847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b="1" dirty="0">
                              <a:solidFill>
                                <a:schemeClr val="tx1"/>
                              </a:solidFill>
                            </a:rPr>
                            <a:t>FR</a:t>
                          </a:r>
                          <a:endParaRPr lang="en-IL" sz="13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9694" marR="49694" marT="24847" marB="24847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sz="13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IL" sz="1300" b="1" i="1" dirty="0"/>
                        </a:p>
                      </a:txBody>
                      <a:tcPr marL="49694" marR="49694" marT="24847" marB="24847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3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300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13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IL" sz="1300" b="1" i="1" dirty="0"/>
                        </a:p>
                      </a:txBody>
                      <a:tcPr marL="49694" marR="49694" marT="24847" marB="24847"/>
                    </a:tc>
                    <a:extLst>
                      <a:ext uri="{0D108BD9-81ED-4DB2-BD59-A6C34878D82A}">
                        <a16:rowId xmlns:a16="http://schemas.microsoft.com/office/drawing/2014/main" val="3672925667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smtClean="0">
                                    <a:latin typeface="Cambria Math" panose="02040503050406030204" pitchFamily="18" charset="0"/>
                                  </a:rPr>
                                  <m:t>4/</m:t>
                                </m:r>
                                <m:r>
                                  <a:rPr lang="en-US" sz="1300" i="1" kern="1200" smtClean="0">
                                    <a:solidFill>
                                      <a:srgbClr val="00B1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3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smtClean="0">
                                    <a:latin typeface="Cambria Math" panose="02040503050406030204" pitchFamily="18" charset="0"/>
                                  </a:rPr>
                                  <m:t>1+2</m:t>
                                </m:r>
                                <m:r>
                                  <a:rPr lang="en-US" sz="130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2628910341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dirty="0"/>
                            <a:t>no closed form</a:t>
                          </a:r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3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126471004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marL="0" marR="0" lvl="0" indent="0" algn="ctr" defTabSz="16434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300" b="0" i="1" smtClean="0">
                                    <a:solidFill>
                                      <a:srgbClr val="677A2B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US" sz="1300" b="0" i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741510924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dirty="0"/>
                            <a:t>no closed form</a:t>
                          </a:r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2485296742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1/(</m:t>
                                </m:r>
                                <m:r>
                                  <a:rPr lang="en-US" sz="1300" b="0" i="1" smtClean="0">
                                    <a:solidFill>
                                      <a:srgbClr val="004D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  <m:d>
                                  <m:dPr>
                                    <m:ctrlPr>
                                      <a:rPr lang="en-US" sz="1300" b="0" i="1" smtClean="0">
                                        <a:solidFill>
                                          <a:srgbClr val="004D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00" b="0" i="1" smtClean="0">
                                        <a:solidFill>
                                          <a:srgbClr val="004D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−251/216)</m:t>
                                </m:r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+24(2</m:t>
                                </m:r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+1)</m:t>
                                </m:r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3031616433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dirty="0"/>
                            <a:t>no closed form</a:t>
                          </a:r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+25(2</m:t>
                                </m:r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+1)</m:t>
                                </m:r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2851053157"/>
                      </a:ext>
                    </a:extLst>
                  </a:tr>
                  <a:tr h="205576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6/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1300" b="0" i="1" smtClean="0">
                                        <a:solidFill>
                                          <a:srgbClr val="8F977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300" b="0" i="1" smtClean="0">
                                        <a:solidFill>
                                          <a:srgbClr val="8F977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300" b="0" i="1" smtClean="0">
                                        <a:solidFill>
                                          <a:srgbClr val="8F977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00" b="0" i="1" smtClean="0">
                                        <a:solidFill>
                                          <a:srgbClr val="8F977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697274410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dirty="0"/>
                            <a:t>no closed form</a:t>
                          </a:r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300" b="0" i="1" smtClean="0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300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L" sz="1300" dirty="0"/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18318812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76" name="Table 14">
                <a:extLst>
                  <a:ext uri="{FF2B5EF4-FFF2-40B4-BE49-F238E27FC236}">
                    <a16:creationId xmlns:a16="http://schemas.microsoft.com/office/drawing/2014/main" id="{5DE85D4A-5CBA-01CB-E79C-CF7CC51FF7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7495684"/>
                  </p:ext>
                </p:extLst>
              </p:nvPr>
            </p:nvGraphicFramePr>
            <p:xfrm>
              <a:off x="5924710" y="4146569"/>
              <a:ext cx="4945165" cy="190539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602161">
                      <a:extLst>
                        <a:ext uri="{9D8B030D-6E8A-4147-A177-3AD203B41FA5}">
                          <a16:colId xmlns:a16="http://schemas.microsoft.com/office/drawing/2014/main" val="3141593042"/>
                        </a:ext>
                      </a:extLst>
                    </a:gridCol>
                    <a:gridCol w="305758">
                      <a:extLst>
                        <a:ext uri="{9D8B030D-6E8A-4147-A177-3AD203B41FA5}">
                          <a16:colId xmlns:a16="http://schemas.microsoft.com/office/drawing/2014/main" val="1896352181"/>
                        </a:ext>
                      </a:extLst>
                    </a:gridCol>
                    <a:gridCol w="2120744">
                      <a:extLst>
                        <a:ext uri="{9D8B030D-6E8A-4147-A177-3AD203B41FA5}">
                          <a16:colId xmlns:a16="http://schemas.microsoft.com/office/drawing/2014/main" val="2157843358"/>
                        </a:ext>
                      </a:extLst>
                    </a:gridCol>
                    <a:gridCol w="916502">
                      <a:extLst>
                        <a:ext uri="{9D8B030D-6E8A-4147-A177-3AD203B41FA5}">
                          <a16:colId xmlns:a16="http://schemas.microsoft.com/office/drawing/2014/main" val="2045158972"/>
                        </a:ext>
                      </a:extLst>
                    </a:gridCol>
                  </a:tblGrid>
                  <a:tr h="289056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b="1" dirty="0"/>
                            <a:t>Limit</a:t>
                          </a:r>
                          <a:endParaRPr lang="en-IL" sz="1300" b="1" dirty="0"/>
                        </a:p>
                      </a:txBody>
                      <a:tcPr marL="49694" marR="49694" marT="24847" marB="24847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b="1" dirty="0">
                              <a:solidFill>
                                <a:schemeClr val="tx1"/>
                              </a:solidFill>
                            </a:rPr>
                            <a:t>FR</a:t>
                          </a:r>
                          <a:endParaRPr lang="en-IL" sz="13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9694" marR="49694" marT="24847" marB="24847"/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49694" marR="49694" marT="24847" marB="24847">
                        <a:blipFill>
                          <a:blip r:embed="rId17"/>
                          <a:stretch>
                            <a:fillRect l="-90517" t="-8511" r="-43966" b="-597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49694" marR="49694" marT="24847" marB="24847">
                        <a:blipFill>
                          <a:blip r:embed="rId17"/>
                          <a:stretch>
                            <a:fillRect l="-439073" t="-8511" r="-1325" b="-5978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2925667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380" t="-150000" r="-209886" b="-72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3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90517" t="-150000" r="-43966" b="-72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439073" t="-150000" r="-1325" b="-726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910341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dirty="0"/>
                            <a:t>no closed form</a:t>
                          </a:r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90517" t="-257576" r="-43966" b="-64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439073" t="-257576" r="-1325" b="-6484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471004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380" t="-357576" r="-209886" b="-54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90517" t="-357576" r="-43966" b="-54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439073" t="-357576" r="-1325" b="-5484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1510924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dirty="0"/>
                            <a:t>no closed form</a:t>
                          </a:r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90517" t="-457576" r="-43966" b="-44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439073" t="-457576" r="-1325" b="-4484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5296742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380" t="-557576" r="-209886" b="-34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90517" t="-557576" r="-43966" b="-34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439073" t="-557576" r="-1325" b="-3484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1616433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dirty="0"/>
                            <a:t>no closed form</a:t>
                          </a:r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90517" t="-657576" r="-43966" b="-24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439073" t="-657576" r="-1325" b="-2484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1053157"/>
                      </a:ext>
                    </a:extLst>
                  </a:tr>
                  <a:tr h="205576"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380" t="-735294" r="-209886" b="-14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90517" t="-735294" r="-43966" b="-14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439073" t="-735294" r="-1325" b="-141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7274410"/>
                      </a:ext>
                    </a:extLst>
                  </a:tr>
                  <a:tr h="201538"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r>
                            <a:rPr lang="en-US" sz="1300" dirty="0"/>
                            <a:t>no closed form</a:t>
                          </a:r>
                          <a:endParaRPr lang="en-IL" sz="1300" dirty="0"/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 rtl="0">
                            <a:lnSpc>
                              <a:spcPct val="100000"/>
                            </a:lnSpc>
                          </a:pPr>
                          <a:endParaRPr lang="en-IL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90517" t="-860606" r="-43966" b="-4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L"/>
                        </a:p>
                      </a:txBody>
                      <a:tcPr marL="0" marR="0" marT="0" marB="0">
                        <a:blipFill>
                          <a:blip r:embed="rId17"/>
                          <a:stretch>
                            <a:fillRect l="-439073" t="-860606" r="-1325" b="-4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188129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79" name="Group 2078">
            <a:extLst>
              <a:ext uri="{FF2B5EF4-FFF2-40B4-BE49-F238E27FC236}">
                <a16:creationId xmlns:a16="http://schemas.microsoft.com/office/drawing/2014/main" id="{BC3C8844-03D0-AF9C-270E-F25F03889C61}"/>
              </a:ext>
            </a:extLst>
          </p:cNvPr>
          <p:cNvGrpSpPr/>
          <p:nvPr/>
        </p:nvGrpSpPr>
        <p:grpSpPr>
          <a:xfrm>
            <a:off x="5627915" y="1191590"/>
            <a:ext cx="5425360" cy="2364759"/>
            <a:chOff x="10094832" y="2192580"/>
            <a:chExt cx="9982913" cy="4351266"/>
          </a:xfrm>
        </p:grpSpPr>
        <p:grpSp>
          <p:nvGrpSpPr>
            <p:cNvPr id="2074" name="Group 2073">
              <a:extLst>
                <a:ext uri="{FF2B5EF4-FFF2-40B4-BE49-F238E27FC236}">
                  <a16:creationId xmlns:a16="http://schemas.microsoft.com/office/drawing/2014/main" id="{8A1FB039-F4CA-983E-025E-331131EE9847}"/>
                </a:ext>
              </a:extLst>
            </p:cNvPr>
            <p:cNvGrpSpPr/>
            <p:nvPr/>
          </p:nvGrpSpPr>
          <p:grpSpPr>
            <a:xfrm>
              <a:off x="10094832" y="2192580"/>
              <a:ext cx="9982913" cy="4351266"/>
              <a:chOff x="10874799" y="2755981"/>
              <a:chExt cx="9982913" cy="4351266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1C7653CB-2563-87BB-D376-E77DD0A085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92" t="8481" r="5215" b="17902"/>
              <a:stretch/>
            </p:blipFill>
            <p:spPr bwMode="auto">
              <a:xfrm>
                <a:off x="12735405" y="2893148"/>
                <a:ext cx="7495696" cy="3747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23C6EFB-EF1E-D369-FB28-88B5A5B39E62}"/>
                  </a:ext>
                </a:extLst>
              </p:cNvPr>
              <p:cNvSpPr/>
              <p:nvPr/>
            </p:nvSpPr>
            <p:spPr>
              <a:xfrm>
                <a:off x="16332401" y="3256080"/>
                <a:ext cx="1631325" cy="3756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1522" b="1" dirty="0">
                    <a:solidFill>
                      <a:srgbClr val="007C00"/>
                    </a:solidFill>
                  </a:rPr>
                  <a:t>Has FR</a:t>
                </a:r>
                <a:endParaRPr lang="en-IL" sz="1522" b="1" dirty="0">
                  <a:solidFill>
                    <a:srgbClr val="007C00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F18DEA-8BC7-3E00-5285-D25C1659E8D5}"/>
                  </a:ext>
                </a:extLst>
              </p:cNvPr>
              <p:cNvSpPr/>
              <p:nvPr/>
            </p:nvSpPr>
            <p:spPr>
              <a:xfrm>
                <a:off x="13522130" y="4153619"/>
                <a:ext cx="2840549" cy="396598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n-US" sz="1522" b="1" dirty="0">
                    <a:solidFill>
                      <a:srgbClr val="FFA07A"/>
                    </a:solidFill>
                  </a:rPr>
                  <a:t>No FR</a:t>
                </a:r>
                <a:endParaRPr lang="en-IL" sz="1522" b="1" dirty="0">
                  <a:solidFill>
                    <a:srgbClr val="FFA07A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0BFC1867-EC74-1912-C588-C0C60212E9B1}"/>
                      </a:ext>
                    </a:extLst>
                  </p:cNvPr>
                  <p:cNvSpPr txBox="1"/>
                  <p:nvPr/>
                </p:nvSpPr>
                <p:spPr>
                  <a:xfrm>
                    <a:off x="17809370" y="3190512"/>
                    <a:ext cx="2500577" cy="6008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 rtl="0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US" sz="1522" i="1">
                              <a:solidFill>
                                <a:srgbClr val="007D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522" i="1">
                              <a:solidFill>
                                <a:srgbClr val="007D00"/>
                              </a:solidFill>
                              <a:latin typeface="Cambria Math" panose="02040503050406030204" pitchFamily="18" charset="0"/>
                            </a:rPr>
                            <m:t>=12, </m:t>
                          </m:r>
                          <m:r>
                            <a:rPr lang="en-US" sz="1522" i="1">
                              <a:solidFill>
                                <a:srgbClr val="007D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22" i="1">
                              <a:solidFill>
                                <a:srgbClr val="007D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1522" dirty="0">
                      <a:solidFill>
                        <a:srgbClr val="007D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0BFC1867-EC74-1912-C588-C0C60212E9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809370" y="3190512"/>
                    <a:ext cx="2500577" cy="600893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64EF155-B9D5-2B74-49F6-36773A581559}"/>
                      </a:ext>
                    </a:extLst>
                  </p:cNvPr>
                  <p:cNvSpPr txBox="1"/>
                  <p:nvPr/>
                </p:nvSpPr>
                <p:spPr>
                  <a:xfrm rot="1345977">
                    <a:off x="18012441" y="4123939"/>
                    <a:ext cx="2457220" cy="6008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 rtl="0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US" sz="1522" i="1">
                              <a:solidFill>
                                <a:srgbClr val="F28C8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522" i="1">
                              <a:solidFill>
                                <a:srgbClr val="F28C8C"/>
                              </a:solidFill>
                              <a:latin typeface="Cambria Math" panose="02040503050406030204" pitchFamily="18" charset="0"/>
                            </a:rPr>
                            <m:t>=16, </m:t>
                          </m:r>
                          <m:r>
                            <a:rPr lang="en-US" sz="1522" i="1">
                              <a:solidFill>
                                <a:srgbClr val="F28C8C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22" i="1">
                              <a:solidFill>
                                <a:srgbClr val="F28C8C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1522" dirty="0">
                      <a:solidFill>
                        <a:srgbClr val="F28C8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64EF155-B9D5-2B74-49F6-36773A5815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345977">
                    <a:off x="18012441" y="4123939"/>
                    <a:ext cx="2457220" cy="600893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2753C43-F076-2460-C17B-421EDFA7B45B}"/>
                      </a:ext>
                    </a:extLst>
                  </p:cNvPr>
                  <p:cNvSpPr txBox="1"/>
                  <p:nvPr/>
                </p:nvSpPr>
                <p:spPr>
                  <a:xfrm rot="1544109">
                    <a:off x="17841904" y="4715612"/>
                    <a:ext cx="2326759" cy="6008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 rtl="0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US" sz="1522" i="1">
                              <a:solidFill>
                                <a:srgbClr val="FF2D2D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522" i="1">
                              <a:solidFill>
                                <a:srgbClr val="FF2D2D"/>
                              </a:solidFill>
                              <a:latin typeface="Cambria Math" panose="02040503050406030204" pitchFamily="18" charset="0"/>
                            </a:rPr>
                            <m:t>=8, </m:t>
                          </m:r>
                          <m:r>
                            <a:rPr lang="en-US" sz="1522" i="1">
                              <a:solidFill>
                                <a:srgbClr val="FF2D2D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22" i="1">
                              <a:solidFill>
                                <a:srgbClr val="FF2D2D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1522" dirty="0">
                      <a:solidFill>
                        <a:srgbClr val="FF2D2D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2753C43-F076-2460-C17B-421EDFA7B4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544109">
                    <a:off x="17841904" y="4715612"/>
                    <a:ext cx="2326759" cy="600893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EF16137-BC32-0F0B-9CE2-E5B094EB22E5}"/>
                      </a:ext>
                    </a:extLst>
                  </p:cNvPr>
                  <p:cNvSpPr txBox="1"/>
                  <p:nvPr/>
                </p:nvSpPr>
                <p:spPr>
                  <a:xfrm rot="1667176">
                    <a:off x="17831517" y="5615882"/>
                    <a:ext cx="2326759" cy="6008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 rtl="0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US" sz="1522" i="1">
                              <a:solidFill>
                                <a:srgbClr val="FFA47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522" i="1">
                              <a:solidFill>
                                <a:srgbClr val="FFA47F"/>
                              </a:solidFill>
                              <a:latin typeface="Cambria Math" panose="02040503050406030204" pitchFamily="18" charset="0"/>
                            </a:rPr>
                            <m:t>=9, </m:t>
                          </m:r>
                          <m:r>
                            <a:rPr lang="en-US" sz="1522" i="1">
                              <a:solidFill>
                                <a:srgbClr val="FFA47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22" i="1">
                              <a:solidFill>
                                <a:srgbClr val="FFA47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1522" dirty="0">
                      <a:solidFill>
                        <a:srgbClr val="FFA47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EF16137-BC32-0F0B-9CE2-E5B094EB22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67176">
                    <a:off x="17831517" y="5615882"/>
                    <a:ext cx="2326759" cy="600893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2429A450-9B01-35B6-F3BA-32A5E62F0C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852371" y="5542245"/>
                    <a:ext cx="2840549" cy="1031889"/>
                  </a:xfrm>
                  <a:prstGeom prst="rect">
                    <a:avLst/>
                  </a:prstGeom>
                  <a:solidFill>
                    <a:schemeClr val="bg1">
                      <a:alpha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l" rtl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522" i="1">
                              <a:solidFill>
                                <a:srgbClr val="AB4C5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522" i="1">
                              <a:solidFill>
                                <a:srgbClr val="AB4C52"/>
                              </a:solidFill>
                              <a:latin typeface="Cambria Math" panose="02040503050406030204" pitchFamily="18" charset="0"/>
                            </a:rPr>
                            <m:t>=10, </m:t>
                          </m:r>
                          <m:r>
                            <a:rPr lang="en-US" sz="1522" i="1">
                              <a:solidFill>
                                <a:srgbClr val="AB4C5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22" i="1">
                              <a:solidFill>
                                <a:srgbClr val="AB4C52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1522" dirty="0">
                      <a:solidFill>
                        <a:srgbClr val="AB4C52"/>
                      </a:solidFill>
                    </a:endParaRPr>
                  </a:p>
                  <a:p>
                    <a:pPr algn="l" rtl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522" i="1">
                              <a:solidFill>
                                <a:srgbClr val="DE244A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522" i="1">
                              <a:solidFill>
                                <a:srgbClr val="DE244A"/>
                              </a:solidFill>
                              <a:latin typeface="Cambria Math" panose="02040503050406030204" pitchFamily="18" charset="0"/>
                            </a:rPr>
                            <m:t>=15, </m:t>
                          </m:r>
                          <m:r>
                            <a:rPr lang="en-US" sz="1522" i="1">
                              <a:solidFill>
                                <a:srgbClr val="DE244A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22" i="1">
                              <a:solidFill>
                                <a:srgbClr val="DE244A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1522" dirty="0">
                      <a:solidFill>
                        <a:srgbClr val="DE244A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2429A450-9B01-35B6-F3BA-32A5E62F0C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52371" y="5542245"/>
                    <a:ext cx="2840549" cy="1031889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3A5987E-D165-8EFB-2A1E-34B3C4E78A63}"/>
                      </a:ext>
                    </a:extLst>
                  </p:cNvPr>
                  <p:cNvSpPr txBox="1"/>
                  <p:nvPr/>
                </p:nvSpPr>
                <p:spPr>
                  <a:xfrm>
                    <a:off x="13862776" y="5034481"/>
                    <a:ext cx="1260605" cy="1021387"/>
                  </a:xfrm>
                  <a:prstGeom prst="rect">
                    <a:avLst/>
                  </a:prstGeom>
                  <a:solidFill>
                    <a:schemeClr val="bg1">
                      <a:alpha val="6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l" rtl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52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2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2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≠0</m:t>
                          </m:r>
                        </m:oMath>
                      </m:oMathPara>
                    </a14:m>
                    <a:endParaRPr lang="en-US" sz="1522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3A5987E-D165-8EFB-2A1E-34B3C4E78A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62776" y="5034481"/>
                    <a:ext cx="1260605" cy="1021387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3924C39-04E1-79EE-C98A-5D0852CEDD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62776" y="4518619"/>
                <a:ext cx="4529988" cy="0"/>
              </a:xfrm>
              <a:prstGeom prst="straightConnector1">
                <a:avLst/>
              </a:prstGeom>
              <a:ln w="38100">
                <a:solidFill>
                  <a:srgbClr val="FFA07A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62" name="TextBox 2061">
                    <a:extLst>
                      <a:ext uri="{FF2B5EF4-FFF2-40B4-BE49-F238E27FC236}">
                        <a16:creationId xmlns:a16="http://schemas.microsoft.com/office/drawing/2014/main" id="{F7399082-CE5B-B1F4-873C-CF1FB805FE11}"/>
                      </a:ext>
                    </a:extLst>
                  </p:cNvPr>
                  <p:cNvSpPr txBox="1"/>
                  <p:nvPr/>
                </p:nvSpPr>
                <p:spPr>
                  <a:xfrm>
                    <a:off x="10874799" y="2755981"/>
                    <a:ext cx="1597374" cy="6916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rtl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ad>
                            <m:radPr>
                              <m:ctrlPr>
                                <a:rPr lang="en-IL" sz="1522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>
                              <m:r>
                                <m:rPr>
                                  <m:brk m:alnAt="7"/>
                                </m:rPr>
                                <a:rPr lang="en-US" sz="1522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g>
                            <m:e>
                              <m:sSub>
                                <m:sSubPr>
                                  <m:ctrlPr>
                                    <a:rPr lang="en-US" sz="1522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22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522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522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522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22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522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rad>
                        </m:oMath>
                      </m:oMathPara>
                    </a14:m>
                    <a:endParaRPr lang="en-IL" sz="1522" dirty="0"/>
                  </a:p>
                </p:txBody>
              </p:sp>
            </mc:Choice>
            <mc:Fallback xmlns="">
              <p:sp>
                <p:nvSpPr>
                  <p:cNvPr id="2062" name="TextBox 2061">
                    <a:extLst>
                      <a:ext uri="{FF2B5EF4-FFF2-40B4-BE49-F238E27FC236}">
                        <a16:creationId xmlns:a16="http://schemas.microsoft.com/office/drawing/2014/main" id="{F7399082-CE5B-B1F4-873C-CF1FB805FE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74799" y="2755981"/>
                    <a:ext cx="1597374" cy="69162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b="-6452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063" name="Picture 4">
                <a:extLst>
                  <a:ext uri="{FF2B5EF4-FFF2-40B4-BE49-F238E27FC236}">
                    <a16:creationId xmlns:a16="http://schemas.microsoft.com/office/drawing/2014/main" id="{BC4B08C6-DDBF-93F8-9204-CF55073906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92" t="8481" r="82537" b="17902"/>
              <a:stretch/>
            </p:blipFill>
            <p:spPr bwMode="auto">
              <a:xfrm>
                <a:off x="12642363" y="2893148"/>
                <a:ext cx="108750" cy="3747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4" name="Picture 4">
                <a:extLst>
                  <a:ext uri="{FF2B5EF4-FFF2-40B4-BE49-F238E27FC236}">
                    <a16:creationId xmlns:a16="http://schemas.microsoft.com/office/drawing/2014/main" id="{7396C29B-7874-6365-7EC9-DA4C0C26D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181" t="8481" r="1043" b="17902"/>
              <a:stretch/>
            </p:blipFill>
            <p:spPr bwMode="auto">
              <a:xfrm>
                <a:off x="20231244" y="2893148"/>
                <a:ext cx="78845" cy="3747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66" name="TextBox 2065">
                <a:extLst>
                  <a:ext uri="{FF2B5EF4-FFF2-40B4-BE49-F238E27FC236}">
                    <a16:creationId xmlns:a16="http://schemas.microsoft.com/office/drawing/2014/main" id="{585E9BCD-D8B8-7A50-AD7A-6A57B25937CC}"/>
                  </a:ext>
                </a:extLst>
              </p:cNvPr>
              <p:cNvSpPr txBox="1"/>
              <p:nvPr/>
            </p:nvSpPr>
            <p:spPr>
              <a:xfrm>
                <a:off x="11280010" y="4619326"/>
                <a:ext cx="1597374" cy="60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522" dirty="0"/>
                  <a:t>-50000</a:t>
                </a:r>
                <a:endParaRPr lang="en-IL" sz="1522" dirty="0"/>
              </a:p>
            </p:txBody>
          </p:sp>
          <p:sp>
            <p:nvSpPr>
              <p:cNvPr id="2067" name="TextBox 2066">
                <a:extLst>
                  <a:ext uri="{FF2B5EF4-FFF2-40B4-BE49-F238E27FC236}">
                    <a16:creationId xmlns:a16="http://schemas.microsoft.com/office/drawing/2014/main" id="{8D9BB2BC-BB36-D3A6-5B74-A62F6F1C0DEA}"/>
                  </a:ext>
                </a:extLst>
              </p:cNvPr>
              <p:cNvSpPr txBox="1"/>
              <p:nvPr/>
            </p:nvSpPr>
            <p:spPr>
              <a:xfrm>
                <a:off x="11726494" y="2995478"/>
                <a:ext cx="1597374" cy="60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522" dirty="0"/>
                  <a:t>0</a:t>
                </a:r>
                <a:endParaRPr lang="en-IL" sz="1522" dirty="0"/>
              </a:p>
            </p:txBody>
          </p:sp>
          <p:sp>
            <p:nvSpPr>
              <p:cNvPr id="2068" name="TextBox 2067">
                <a:extLst>
                  <a:ext uri="{FF2B5EF4-FFF2-40B4-BE49-F238E27FC236}">
                    <a16:creationId xmlns:a16="http://schemas.microsoft.com/office/drawing/2014/main" id="{1F9A12D8-5856-0C7C-8FC8-5A26D5DD414D}"/>
                  </a:ext>
                </a:extLst>
              </p:cNvPr>
              <p:cNvSpPr txBox="1"/>
              <p:nvPr/>
            </p:nvSpPr>
            <p:spPr>
              <a:xfrm>
                <a:off x="11280010" y="3818157"/>
                <a:ext cx="1597374" cy="60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522" dirty="0"/>
                  <a:t>-25000</a:t>
                </a:r>
                <a:endParaRPr lang="en-IL" sz="1522" dirty="0"/>
              </a:p>
            </p:txBody>
          </p:sp>
          <p:sp>
            <p:nvSpPr>
              <p:cNvPr id="2069" name="TextBox 2068">
                <a:extLst>
                  <a:ext uri="{FF2B5EF4-FFF2-40B4-BE49-F238E27FC236}">
                    <a16:creationId xmlns:a16="http://schemas.microsoft.com/office/drawing/2014/main" id="{B83061AB-9447-3740-6920-630D80608790}"/>
                  </a:ext>
                </a:extLst>
              </p:cNvPr>
              <p:cNvSpPr txBox="1"/>
              <p:nvPr/>
            </p:nvSpPr>
            <p:spPr>
              <a:xfrm>
                <a:off x="11280010" y="5455529"/>
                <a:ext cx="1597374" cy="60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522" dirty="0"/>
                  <a:t>-75000</a:t>
                </a:r>
                <a:endParaRPr lang="en-IL" sz="1522" dirty="0"/>
              </a:p>
            </p:txBody>
          </p:sp>
          <p:sp>
            <p:nvSpPr>
              <p:cNvPr id="2070" name="TextBox 2069">
                <a:extLst>
                  <a:ext uri="{FF2B5EF4-FFF2-40B4-BE49-F238E27FC236}">
                    <a16:creationId xmlns:a16="http://schemas.microsoft.com/office/drawing/2014/main" id="{41E505E5-658F-3690-F448-89AB6FEDE0B3}"/>
                  </a:ext>
                </a:extLst>
              </p:cNvPr>
              <p:cNvSpPr txBox="1"/>
              <p:nvPr/>
            </p:nvSpPr>
            <p:spPr>
              <a:xfrm>
                <a:off x="13592413" y="6506354"/>
                <a:ext cx="1597374" cy="60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522" dirty="0"/>
                  <a:t>50</a:t>
                </a:r>
                <a:endParaRPr lang="en-IL" sz="1522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71" name="TextBox 2070">
                    <a:extLst>
                      <a:ext uri="{FF2B5EF4-FFF2-40B4-BE49-F238E27FC236}">
                        <a16:creationId xmlns:a16="http://schemas.microsoft.com/office/drawing/2014/main" id="{96F11351-1903-BE17-3E0A-C69012D1804B}"/>
                      </a:ext>
                    </a:extLst>
                  </p:cNvPr>
                  <p:cNvSpPr txBox="1"/>
                  <p:nvPr/>
                </p:nvSpPr>
                <p:spPr>
                  <a:xfrm>
                    <a:off x="18120146" y="6475798"/>
                    <a:ext cx="2737566" cy="6008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rtl="0"/>
                    <a:r>
                      <a:rPr lang="en-US" sz="1522" dirty="0"/>
                      <a:t>iterations </a:t>
                    </a:r>
                    <a14:m>
                      <m:oMath xmlns:m="http://schemas.openxmlformats.org/officeDocument/2006/math">
                        <m:r>
                          <a:rPr lang="en-US" sz="1522" i="1" dirty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a14:m>
                    <a:endParaRPr lang="en-IL" sz="1522" dirty="0"/>
                  </a:p>
                </p:txBody>
              </p:sp>
            </mc:Choice>
            <mc:Fallback xmlns="">
              <p:sp>
                <p:nvSpPr>
                  <p:cNvPr id="2071" name="TextBox 2070">
                    <a:extLst>
                      <a:ext uri="{FF2B5EF4-FFF2-40B4-BE49-F238E27FC236}">
                        <a16:creationId xmlns:a16="http://schemas.microsoft.com/office/drawing/2014/main" id="{96F11351-1903-BE17-3E0A-C69012D180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120146" y="6475798"/>
                    <a:ext cx="2737566" cy="600893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t="-1852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72" name="TextBox 2071">
                <a:extLst>
                  <a:ext uri="{FF2B5EF4-FFF2-40B4-BE49-F238E27FC236}">
                    <a16:creationId xmlns:a16="http://schemas.microsoft.com/office/drawing/2014/main" id="{C4144DE5-5C78-72A4-91DB-5EF5C25A2CD2}"/>
                  </a:ext>
                </a:extLst>
              </p:cNvPr>
              <p:cNvSpPr txBox="1"/>
              <p:nvPr/>
            </p:nvSpPr>
            <p:spPr>
              <a:xfrm>
                <a:off x="15440658" y="6506354"/>
                <a:ext cx="1597374" cy="60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522" dirty="0"/>
                  <a:t>100</a:t>
                </a:r>
                <a:endParaRPr lang="en-IL" sz="1522" dirty="0"/>
              </a:p>
            </p:txBody>
          </p:sp>
          <p:sp>
            <p:nvSpPr>
              <p:cNvPr id="2073" name="TextBox 2072">
                <a:extLst>
                  <a:ext uri="{FF2B5EF4-FFF2-40B4-BE49-F238E27FC236}">
                    <a16:creationId xmlns:a16="http://schemas.microsoft.com/office/drawing/2014/main" id="{C5F405A6-446D-85BE-423A-A2FF80D55051}"/>
                  </a:ext>
                </a:extLst>
              </p:cNvPr>
              <p:cNvSpPr txBox="1"/>
              <p:nvPr/>
            </p:nvSpPr>
            <p:spPr>
              <a:xfrm>
                <a:off x="17365477" y="6506354"/>
                <a:ext cx="1597374" cy="60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522" dirty="0"/>
                  <a:t>150</a:t>
                </a:r>
                <a:endParaRPr lang="en-IL" sz="1522" dirty="0"/>
              </a:p>
            </p:txBody>
          </p:sp>
        </p:grpSp>
        <p:sp>
          <p:nvSpPr>
            <p:cNvPr id="2078" name="Rectangle 2077">
              <a:extLst>
                <a:ext uri="{FF2B5EF4-FFF2-40B4-BE49-F238E27FC236}">
                  <a16:creationId xmlns:a16="http://schemas.microsoft.com/office/drawing/2014/main" id="{6E2E499E-3934-7A4F-E1A0-5BDECD0E93DA}"/>
                </a:ext>
              </a:extLst>
            </p:cNvPr>
            <p:cNvSpPr/>
            <p:nvPr/>
          </p:nvSpPr>
          <p:spPr>
            <a:xfrm>
              <a:off x="11838583" y="5932951"/>
              <a:ext cx="90697" cy="144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978"/>
            </a:p>
          </p:txBody>
        </p:sp>
      </p:grpSp>
    </p:spTree>
    <p:extLst>
      <p:ext uri="{BB962C8B-B14F-4D97-AF65-F5344CB8AC3E}">
        <p14:creationId xmlns:p14="http://schemas.microsoft.com/office/powerpoint/2010/main" val="16514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0E6FE57-31E1-4638-BC96-EC16545C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717" y="187327"/>
            <a:ext cx="3609598" cy="482599"/>
          </a:xfrm>
        </p:spPr>
        <p:txBody>
          <a:bodyPr>
            <a:noAutofit/>
          </a:bodyPr>
          <a:lstStyle/>
          <a:p>
            <a:pPr algn="l" rtl="0"/>
            <a:r>
              <a:rPr lang="en-US" sz="3000" dirty="0">
                <a:latin typeface="Impact" panose="020B0806030902050204" pitchFamily="34" charset="0"/>
              </a:rPr>
              <a:t>Meet-in-the-middle</a:t>
            </a:r>
            <a:endParaRPr lang="en-IL" sz="3000" dirty="0">
              <a:latin typeface="Impact" panose="020B080603090205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6CC9F1-4421-44A6-86AB-212DE4BC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44" y="1409015"/>
            <a:ext cx="7886700" cy="4931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0A792-736F-4D82-BE7A-395A03913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45" t="49028" r="26667" b="-1"/>
          <a:stretch/>
        </p:blipFill>
        <p:spPr>
          <a:xfrm>
            <a:off x="1524000" y="4566178"/>
            <a:ext cx="1917700" cy="22918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9936B44-9FE1-4855-85FC-F6CBBA7586D6}"/>
              </a:ext>
            </a:extLst>
          </p:cNvPr>
          <p:cNvSpPr/>
          <p:nvPr/>
        </p:nvSpPr>
        <p:spPr>
          <a:xfrm>
            <a:off x="3452814" y="6119336"/>
            <a:ext cx="17256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Uri </a:t>
            </a:r>
            <a:r>
              <a:rPr lang="en-US" sz="2100" dirty="0" err="1"/>
              <a:t>Mendlovic</a:t>
            </a:r>
            <a:endParaRPr lang="en-US" sz="2100" dirty="0"/>
          </a:p>
          <a:p>
            <a:r>
              <a:rPr lang="en-US" sz="2100" dirty="0"/>
              <a:t>(Google)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EBF015-CFC1-4749-A508-FCACC806B5AE}"/>
                  </a:ext>
                </a:extLst>
              </p:cNvPr>
              <p:cNvSpPr txBox="1"/>
              <p:nvPr/>
            </p:nvSpPr>
            <p:spPr>
              <a:xfrm>
                <a:off x="5237315" y="601442"/>
                <a:ext cx="1947328" cy="715581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l" rtl="0"/>
                <a:r>
                  <a:rPr lang="en-US" sz="1350" dirty="0">
                    <a:latin typeface="Cambria Math" panose="02040503050406030204" pitchFamily="18" charset="0"/>
                  </a:rPr>
                  <a:t>e.g.,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35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he-IL" sz="135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EBF015-CFC1-4749-A508-FCACC806B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315" y="601442"/>
                <a:ext cx="1947328" cy="715581"/>
              </a:xfrm>
              <a:prstGeom prst="rect">
                <a:avLst/>
              </a:prstGeom>
              <a:blipFill>
                <a:blip r:embed="rId5"/>
                <a:stretch>
                  <a:fillRect l="-625" t="-256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be 16">
            <a:extLst>
              <a:ext uri="{FF2B5EF4-FFF2-40B4-BE49-F238E27FC236}">
                <a16:creationId xmlns:a16="http://schemas.microsoft.com/office/drawing/2014/main" id="{EE022526-820D-4279-ABCE-6DCEE15D3CFB}"/>
              </a:ext>
            </a:extLst>
          </p:cNvPr>
          <p:cNvSpPr/>
          <p:nvPr/>
        </p:nvSpPr>
        <p:spPr>
          <a:xfrm>
            <a:off x="7539516" y="37850"/>
            <a:ext cx="934403" cy="635906"/>
          </a:xfrm>
          <a:prstGeom prst="cub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350" dirty="0"/>
              <a:t>Black box</a:t>
            </a:r>
            <a:endParaRPr lang="he-IL" sz="135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717798-49C6-4A4C-AB07-943CC659A814}"/>
              </a:ext>
            </a:extLst>
          </p:cNvPr>
          <p:cNvCxnSpPr>
            <a:cxnSpLocks/>
          </p:cNvCxnSpPr>
          <p:nvPr/>
        </p:nvCxnSpPr>
        <p:spPr>
          <a:xfrm flipV="1">
            <a:off x="7025167" y="366300"/>
            <a:ext cx="49744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92B40E-87F0-47F4-BDF5-FF7C909A2489}"/>
              </a:ext>
            </a:extLst>
          </p:cNvPr>
          <p:cNvCxnSpPr/>
          <p:nvPr/>
        </p:nvCxnSpPr>
        <p:spPr>
          <a:xfrm flipV="1">
            <a:off x="8457014" y="341587"/>
            <a:ext cx="49744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5F5877-2468-4D7F-82CB-B6E6303C7FCA}"/>
                  </a:ext>
                </a:extLst>
              </p:cNvPr>
              <p:cNvSpPr txBox="1"/>
              <p:nvPr/>
            </p:nvSpPr>
            <p:spPr>
              <a:xfrm>
                <a:off x="9074142" y="37972"/>
                <a:ext cx="938831" cy="35657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𝑥</m:t>
                      </m:r>
                      <m:groupChr>
                        <m:groupChrPr>
                          <m:chr m:val="⇒"/>
                          <m:pos m:val="top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sz="1350" i="1">
                              <a:latin typeface="Cambria Math" panose="02040503050406030204" pitchFamily="18" charset="0"/>
                            </a:rPr>
                            <m:t>?</m:t>
                          </m:r>
                        </m:e>
                      </m:groupChr>
                      <m:r>
                        <a:rPr lang="en-US" sz="1350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15F5877-2468-4D7F-82CB-B6E6303C7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142" y="37972"/>
                <a:ext cx="938831" cy="356572"/>
              </a:xfrm>
              <a:prstGeom prst="rect">
                <a:avLst/>
              </a:prstGeom>
              <a:blipFill>
                <a:blip r:embed="rId6"/>
                <a:stretch>
                  <a:fillRect t="-37288" r="-18182" b="-5423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D7B564-3898-41A8-B46F-6F910180B412}"/>
                  </a:ext>
                </a:extLst>
              </p:cNvPr>
              <p:cNvSpPr txBox="1"/>
              <p:nvPr/>
            </p:nvSpPr>
            <p:spPr>
              <a:xfrm>
                <a:off x="7054710" y="702840"/>
                <a:ext cx="2304514" cy="8835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+..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135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D7B564-3898-41A8-B46F-6F910180B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10" y="702840"/>
                <a:ext cx="2304514" cy="8835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610764-3162-41C9-85DD-174BA97DE405}"/>
                  </a:ext>
                </a:extLst>
              </p:cNvPr>
              <p:cNvSpPr/>
              <p:nvPr/>
            </p:nvSpPr>
            <p:spPr>
              <a:xfrm>
                <a:off x="5408809" y="216258"/>
                <a:ext cx="164590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35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610764-3162-41C9-85DD-174BA97DE4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809" y="216258"/>
                <a:ext cx="1645900" cy="300082"/>
              </a:xfrm>
              <a:prstGeom prst="rect">
                <a:avLst/>
              </a:prstGeom>
              <a:blipFill>
                <a:blip r:embed="rId8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77AE1C5-C90E-4359-BF56-972C2EF7F8D0}"/>
                  </a:ext>
                </a:extLst>
              </p:cNvPr>
              <p:cNvSpPr/>
              <p:nvPr/>
            </p:nvSpPr>
            <p:spPr>
              <a:xfrm>
                <a:off x="9074142" y="401144"/>
                <a:ext cx="966109" cy="356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𝑥</m:t>
                      </m:r>
                      <m:groupChr>
                        <m:groupChrPr>
                          <m:chr m:val="⇒"/>
                          <m:pos m:val="top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sz="1350" i="1">
                              <a:latin typeface="Cambria Math" panose="02040503050406030204" pitchFamily="18" charset="0"/>
                            </a:rPr>
                            <m:t>?</m:t>
                          </m:r>
                        </m:e>
                      </m:groupChr>
                      <m:r>
                        <a:rPr lang="en-US" sz="1350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77AE1C5-C90E-4359-BF56-972C2EF7F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142" y="401144"/>
                <a:ext cx="966109" cy="356572"/>
              </a:xfrm>
              <a:prstGeom prst="rect">
                <a:avLst/>
              </a:prstGeom>
              <a:blipFill>
                <a:blip r:embed="rId9"/>
                <a:stretch>
                  <a:fillRect t="-37931" r="-25949" b="-5689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C276B0B-08FF-43BE-95D1-3EA9BAA0E700}"/>
                  </a:ext>
                </a:extLst>
              </p:cNvPr>
              <p:cNvSpPr/>
              <p:nvPr/>
            </p:nvSpPr>
            <p:spPr>
              <a:xfrm>
                <a:off x="9310607" y="775681"/>
                <a:ext cx="702366" cy="360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groupChr>
                        <m:groupChrPr>
                          <m:chr m:val="⇒"/>
                          <m:pos m:val="top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sz="1350" i="1">
                              <a:latin typeface="Cambria Math" panose="02040503050406030204" pitchFamily="18" charset="0"/>
                            </a:rPr>
                            <m:t>?</m:t>
                          </m:r>
                        </m:e>
                      </m:groupChr>
                      <m:r>
                        <a:rPr lang="en-US" sz="1350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IL" sz="135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C276B0B-08FF-43BE-95D1-3EA9BAA0E7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607" y="775681"/>
                <a:ext cx="702366" cy="360804"/>
              </a:xfrm>
              <a:prstGeom prst="rect">
                <a:avLst/>
              </a:prstGeom>
              <a:blipFill>
                <a:blip r:embed="rId10"/>
                <a:stretch>
                  <a:fillRect t="-37288" r="-44828" b="-5423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65676DD7-4762-49B5-9C5E-8C61ECDD1929}"/>
              </a:ext>
            </a:extLst>
          </p:cNvPr>
          <p:cNvSpPr/>
          <p:nvPr/>
        </p:nvSpPr>
        <p:spPr>
          <a:xfrm>
            <a:off x="9514417" y="1035270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E5C7264-CAD9-4DD9-8E71-1DD78715F47E}"/>
                  </a:ext>
                </a:extLst>
              </p:cNvPr>
              <p:cNvSpPr txBox="1"/>
              <p:nvPr/>
            </p:nvSpPr>
            <p:spPr>
              <a:xfrm>
                <a:off x="9992439" y="37973"/>
                <a:ext cx="594137" cy="386901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𝑥</m:t>
                    </m:r>
                    <m:groupChr>
                      <m:groupChrPr>
                        <m:chr m:val="⇒"/>
                        <m:pos m:val="top"/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en-US" sz="1350" i="1">
                            <a:latin typeface="Cambria Math" panose="02040503050406030204" pitchFamily="18" charset="0"/>
                          </a:rPr>
                          <m:t>?</m:t>
                        </m:r>
                      </m:e>
                    </m:groupCh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sz="1350" dirty="0"/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E5C7264-CAD9-4DD9-8E71-1DD78715F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2439" y="37973"/>
                <a:ext cx="594137" cy="386901"/>
              </a:xfrm>
              <a:prstGeom prst="rect">
                <a:avLst/>
              </a:prstGeom>
              <a:blipFill>
                <a:blip r:embed="rId11"/>
                <a:stretch>
                  <a:fillRect t="-26563" r="-35714" b="-500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86F27B0-8B02-4FF9-907F-781532957F76}"/>
                  </a:ext>
                </a:extLst>
              </p:cNvPr>
              <p:cNvSpPr txBox="1"/>
              <p:nvPr/>
            </p:nvSpPr>
            <p:spPr>
              <a:xfrm>
                <a:off x="9987214" y="441581"/>
                <a:ext cx="759247" cy="387286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𝑥</m:t>
                    </m:r>
                    <m:groupChr>
                      <m:groupChrPr>
                        <m:chr m:val="⇒"/>
                        <m:pos m:val="top"/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en-US" sz="1350" i="1">
                            <a:latin typeface="Cambria Math" panose="02040503050406030204" pitchFamily="18" charset="0"/>
                          </a:rPr>
                          <m:t>?</m:t>
                        </m:r>
                      </m:e>
                    </m:groupCh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135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86F27B0-8B02-4FF9-907F-781532957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214" y="441581"/>
                <a:ext cx="759247" cy="387286"/>
              </a:xfrm>
              <a:prstGeom prst="rect">
                <a:avLst/>
              </a:prstGeom>
              <a:blipFill>
                <a:blip r:embed="rId12"/>
                <a:stretch>
                  <a:fillRect t="-26563" r="-24000" b="-500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FD788E-1885-438D-B984-DBE65B86018D}"/>
                  </a:ext>
                </a:extLst>
              </p:cNvPr>
              <p:cNvSpPr txBox="1"/>
              <p:nvPr/>
            </p:nvSpPr>
            <p:spPr>
              <a:xfrm>
                <a:off x="10012974" y="859592"/>
                <a:ext cx="759247" cy="395686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𝑥</m:t>
                    </m:r>
                    <m:groupChr>
                      <m:groupChrPr>
                        <m:chr m:val="⇒"/>
                        <m:pos m:val="top"/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1"/>
                          </m:rPr>
                          <a:rPr lang="en-US" sz="1350" i="1">
                            <a:latin typeface="Cambria Math" panose="02040503050406030204" pitchFamily="18" charset="0"/>
                          </a:rPr>
                          <m:t>?</m:t>
                        </m:r>
                      </m:e>
                    </m:groupCh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1350" dirty="0"/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FD788E-1885-438D-B984-DBE65B860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2974" y="859592"/>
                <a:ext cx="759247" cy="395686"/>
              </a:xfrm>
              <a:prstGeom prst="rect">
                <a:avLst/>
              </a:prstGeom>
              <a:blipFill>
                <a:blip r:embed="rId13"/>
                <a:stretch>
                  <a:fillRect t="-26154" r="-24194" b="-4769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92D8B106-A6D6-4467-B2FC-F7531D5DAF18}"/>
              </a:ext>
            </a:extLst>
          </p:cNvPr>
          <p:cNvSpPr/>
          <p:nvPr/>
        </p:nvSpPr>
        <p:spPr>
          <a:xfrm>
            <a:off x="1524001" y="3409950"/>
            <a:ext cx="9062575" cy="3562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73744C-BAE1-4B46-9BBB-DD877CA06E45}"/>
              </a:ext>
            </a:extLst>
          </p:cNvPr>
          <p:cNvSpPr txBox="1"/>
          <p:nvPr/>
        </p:nvSpPr>
        <p:spPr>
          <a:xfrm>
            <a:off x="8057002" y="6414455"/>
            <a:ext cx="4146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da-DK" b="0" dirty="0">
                <a:solidFill>
                  <a:srgbClr val="4E4E4E"/>
                </a:solidFill>
                <a:effectLst/>
                <a:latin typeface="PT Sans" panose="020B0604020202020204" pitchFamily="34" charset="0"/>
              </a:rPr>
              <a:t>Raayoni et al. </a:t>
            </a:r>
            <a:r>
              <a:rPr lang="da-DK" dirty="0">
                <a:solidFill>
                  <a:srgbClr val="4E4E4E"/>
                </a:solidFill>
                <a:effectLst/>
                <a:latin typeface="PT Sans" panose="020B0604020202020204" pitchFamily="34" charset="0"/>
              </a:rPr>
              <a:t>Nature 590, </a:t>
            </a:r>
            <a:r>
              <a:rPr lang="da-DK" b="0" dirty="0">
                <a:solidFill>
                  <a:srgbClr val="4E4E4E"/>
                </a:solidFill>
                <a:effectLst/>
                <a:latin typeface="PT Sans" panose="020B0604020202020204" pitchFamily="34" charset="0"/>
              </a:rPr>
              <a:t>67–73 (2021)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5982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4" grpId="0"/>
      <p:bldP spid="2" grpId="0"/>
      <p:bldP spid="3" grpId="0"/>
      <p:bldP spid="27" grpId="0"/>
      <p:bldP spid="28" grpId="0"/>
      <p:bldP spid="29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E3D4F0-73FD-4E5A-9F11-2AE59A8E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696" y="963353"/>
            <a:ext cx="6827380" cy="4356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17940A-B2AB-4722-8372-5D08A9D6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099" y="187327"/>
            <a:ext cx="8964789" cy="482599"/>
          </a:xfrm>
        </p:spPr>
        <p:txBody>
          <a:bodyPr/>
          <a:lstStyle/>
          <a:p>
            <a:pPr algn="l" rtl="0"/>
            <a:r>
              <a:rPr lang="fr-FR" dirty="0"/>
              <a:t>Gradient </a:t>
            </a:r>
            <a:r>
              <a:rPr lang="fr-FR" dirty="0" err="1"/>
              <a:t>descent</a:t>
            </a:r>
            <a:r>
              <a:rPr lang="fr-FR" dirty="0"/>
              <a:t> on </a:t>
            </a:r>
            <a:r>
              <a:rPr lang="fr-FR" dirty="0" err="1"/>
              <a:t>recurrent</a:t>
            </a:r>
            <a:r>
              <a:rPr lang="fr-FR" dirty="0"/>
              <a:t> formulas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0AA30-2956-40DA-87C3-E6A3EAE4D1F4}"/>
              </a:ext>
            </a:extLst>
          </p:cNvPr>
          <p:cNvSpPr/>
          <p:nvPr/>
        </p:nvSpPr>
        <p:spPr>
          <a:xfrm>
            <a:off x="533624" y="7348027"/>
            <a:ext cx="3012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K_n=0^\infty (n+1)^2/(yn+x)</a:t>
            </a:r>
            <a:endParaRPr lang="en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EE9352-B16B-4373-9921-1F5583FAB7CC}"/>
              </a:ext>
            </a:extLst>
          </p:cNvPr>
          <p:cNvSpPr/>
          <p:nvPr/>
        </p:nvSpPr>
        <p:spPr>
          <a:xfrm>
            <a:off x="2424307" y="7931869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(4/pi) - 1</a:t>
            </a:r>
            <a:endParaRPr lang="en-IL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10611F-3644-4621-8F9F-87152560A106}"/>
              </a:ext>
            </a:extLst>
          </p:cNvPr>
          <p:cNvSpPr/>
          <p:nvPr/>
        </p:nvSpPr>
        <p:spPr>
          <a:xfrm>
            <a:off x="8763381" y="5577212"/>
            <a:ext cx="15632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 err="1"/>
              <a:t>Yahel</a:t>
            </a:r>
            <a:r>
              <a:rPr lang="en-US" sz="2100" dirty="0"/>
              <a:t> Manor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C9F521-20D0-465E-9952-66B798C1CA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82"/>
          <a:stretch/>
        </p:blipFill>
        <p:spPr>
          <a:xfrm>
            <a:off x="8623300" y="963352"/>
            <a:ext cx="1703330" cy="10578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16A533-D43F-4B1B-98B3-192761754F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53"/>
          <a:stretch/>
        </p:blipFill>
        <p:spPr>
          <a:xfrm>
            <a:off x="12767006" y="-1343493"/>
            <a:ext cx="3495676" cy="14097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3F2AAC8-0FBA-4451-BB79-89604455F406}"/>
              </a:ext>
            </a:extLst>
          </p:cNvPr>
          <p:cNvSpPr/>
          <p:nvPr/>
        </p:nvSpPr>
        <p:spPr>
          <a:xfrm>
            <a:off x="13514733" y="94982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x=-3,y=-2</a:t>
            </a:r>
            <a:endParaRPr lang="en-IL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3CC7B8-13DC-41BF-9BB9-BB9052AE8E35}"/>
              </a:ext>
            </a:extLst>
          </p:cNvPr>
          <p:cNvCxnSpPr>
            <a:cxnSpLocks/>
          </p:cNvCxnSpPr>
          <p:nvPr/>
        </p:nvCxnSpPr>
        <p:spPr>
          <a:xfrm>
            <a:off x="13369705" y="2793324"/>
            <a:ext cx="687815" cy="237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E151E003-ABE3-4E72-BE45-CDC6E4B66473}"/>
              </a:ext>
            </a:extLst>
          </p:cNvPr>
          <p:cNvSpPr/>
          <p:nvPr/>
        </p:nvSpPr>
        <p:spPr>
          <a:xfrm>
            <a:off x="14062285" y="3004177"/>
            <a:ext cx="124784" cy="1301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862EA-EF60-4178-873A-F0DA5566F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853" y="5401740"/>
            <a:ext cx="6253377" cy="1386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F32541-6AA8-49FF-B791-5A1B44A2A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864" y="7162800"/>
            <a:ext cx="9144000" cy="5789524"/>
          </a:xfrm>
          <a:prstGeom prst="rect">
            <a:avLst/>
          </a:prstGeom>
        </p:spPr>
      </p:pic>
      <p:pic>
        <p:nvPicPr>
          <p:cNvPr id="9" name="Picture 8" descr="A person smiling outside&#10;&#10;Description automatically generated with low confidence">
            <a:extLst>
              <a:ext uri="{FF2B5EF4-FFF2-40B4-BE49-F238E27FC236}">
                <a16:creationId xmlns:a16="http://schemas.microsoft.com/office/drawing/2014/main" id="{60E2199D-C69A-45E2-979A-E1CBA4E6E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047" y="3810416"/>
            <a:ext cx="1597916" cy="1731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6F002B-4539-451E-8F1B-3A77CD266376}"/>
              </a:ext>
            </a:extLst>
          </p:cNvPr>
          <p:cNvSpPr txBox="1"/>
          <p:nvPr/>
        </p:nvSpPr>
        <p:spPr>
          <a:xfrm>
            <a:off x="8057002" y="6414455"/>
            <a:ext cx="4146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da-DK" b="0" dirty="0">
                <a:solidFill>
                  <a:srgbClr val="4E4E4E"/>
                </a:solidFill>
                <a:effectLst/>
                <a:latin typeface="PT Sans" panose="020B0604020202020204" pitchFamily="34" charset="0"/>
              </a:rPr>
              <a:t>Raayoni et al. </a:t>
            </a:r>
            <a:r>
              <a:rPr lang="da-DK" dirty="0">
                <a:solidFill>
                  <a:srgbClr val="4E4E4E"/>
                </a:solidFill>
                <a:effectLst/>
                <a:latin typeface="PT Sans" panose="020B0604020202020204" pitchFamily="34" charset="0"/>
              </a:rPr>
              <a:t>Nature 590, </a:t>
            </a:r>
            <a:r>
              <a:rPr lang="da-DK" b="0" dirty="0">
                <a:solidFill>
                  <a:srgbClr val="4E4E4E"/>
                </a:solidFill>
                <a:effectLst/>
                <a:latin typeface="PT Sans" panose="020B0604020202020204" pitchFamily="34" charset="0"/>
              </a:rPr>
              <a:t>67–73 (2021)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84221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09A71D-D676-4A3D-AC65-120DA191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89" y="187327"/>
            <a:ext cx="11923082" cy="482599"/>
          </a:xfrm>
        </p:spPr>
        <p:txBody>
          <a:bodyPr vert="horz" lIns="91440" tIns="45720" rIns="91440" bIns="45720" rtlCol="1" anchor="ctr">
            <a:normAutofit fontScale="90000"/>
          </a:bodyPr>
          <a:lstStyle/>
          <a:p>
            <a:pPr algn="ctr" defTabSz="914400" rtl="0"/>
            <a:r>
              <a:rPr lang="en-US" sz="3600" u="sng" dirty="0">
                <a:latin typeface="+mj-lt"/>
                <a:cs typeface="+mn-cs"/>
              </a:rPr>
              <a:t>(Simple) continued fractions</a:t>
            </a:r>
            <a:endParaRPr lang="en-IL" sz="3600" u="sng" dirty="0">
              <a:latin typeface="+mj-lt"/>
              <a:cs typeface="+mn-cs"/>
            </a:endParaRPr>
          </a:p>
        </p:txBody>
      </p:sp>
      <p:pic>
        <p:nvPicPr>
          <p:cNvPr id="5" name="Picture 6" descr="Image result for continued fraction gif">
            <a:extLst>
              <a:ext uri="{FF2B5EF4-FFF2-40B4-BE49-F238E27FC236}">
                <a16:creationId xmlns:a16="http://schemas.microsoft.com/office/drawing/2014/main" id="{C6713EF7-15EC-4176-B3C9-B20C376EA0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86" y="3880851"/>
            <a:ext cx="3186545" cy="18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continued fraction gif">
            <a:extLst>
              <a:ext uri="{FF2B5EF4-FFF2-40B4-BE49-F238E27FC236}">
                <a16:creationId xmlns:a16="http://schemas.microsoft.com/office/drawing/2014/main" id="{C000D97D-1B7F-4C03-B0D9-9FE8E6CE5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3"/>
          <a:stretch/>
        </p:blipFill>
        <p:spPr bwMode="auto">
          <a:xfrm>
            <a:off x="5010150" y="1071255"/>
            <a:ext cx="2997852" cy="144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continued fraction">
            <a:extLst>
              <a:ext uri="{FF2B5EF4-FFF2-40B4-BE49-F238E27FC236}">
                <a16:creationId xmlns:a16="http://schemas.microsoft.com/office/drawing/2014/main" id="{9F5E5C6C-74B0-4089-B9ED-910F8276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913553"/>
            <a:ext cx="5658982" cy="38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36A4C6A-4AFC-47CC-B5D4-31E0AB12A07C}"/>
              </a:ext>
            </a:extLst>
          </p:cNvPr>
          <p:cNvSpPr/>
          <p:nvPr/>
        </p:nvSpPr>
        <p:spPr>
          <a:xfrm rot="3419106">
            <a:off x="8007525" y="4462076"/>
            <a:ext cx="4943674" cy="6349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3004F8-F486-4D7D-B421-275C88E811FB}"/>
                  </a:ext>
                </a:extLst>
              </p:cNvPr>
              <p:cNvSpPr txBox="1"/>
              <p:nvPr/>
            </p:nvSpPr>
            <p:spPr>
              <a:xfrm>
                <a:off x="3499631" y="4085964"/>
                <a:ext cx="3090312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L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L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IL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6180339887498948482</m:t>
                      </m:r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he-IL" i="1" dirty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3004F8-F486-4D7D-B421-275C88E81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631" y="4085964"/>
                <a:ext cx="3090312" cy="369332"/>
              </a:xfrm>
              <a:prstGeom prst="rect">
                <a:avLst/>
              </a:prstGeom>
              <a:blipFill>
                <a:blip r:embed="rId5"/>
                <a:stretch>
                  <a:fillRect r="-177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07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1039-E9EE-4F5E-BB51-628E6E73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sz="3600" u="sng" dirty="0">
                <a:cs typeface="+mn-cs"/>
              </a:rPr>
              <a:t>Types of continued fractions</a:t>
            </a:r>
            <a:endParaRPr lang="he-IL" sz="3600" u="sng" dirty="0"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F06E65-5CEC-419F-9A31-D416E4CE5794}"/>
                  </a:ext>
                </a:extLst>
              </p:cNvPr>
              <p:cNvSpPr txBox="1"/>
              <p:nvPr/>
            </p:nvSpPr>
            <p:spPr>
              <a:xfrm>
                <a:off x="132205" y="2199659"/>
                <a:ext cx="3736555" cy="2968761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CF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US" sz="28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"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F06E65-5CEC-419F-9A31-D416E4CE5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05" y="2199659"/>
                <a:ext cx="3736555" cy="2968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B8977C-D525-4BA4-8D68-F6ECCAE55043}"/>
                  </a:ext>
                </a:extLst>
              </p:cNvPr>
              <p:cNvSpPr txBox="1"/>
              <p:nvPr/>
            </p:nvSpPr>
            <p:spPr>
              <a:xfrm>
                <a:off x="4054207" y="2199659"/>
                <a:ext cx="4269034" cy="349018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CF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 are general (complex) sequences</a:t>
                </a:r>
                <a:endParaRPr lang="he-IL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B8977C-D525-4BA4-8D68-F6ECCAE55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207" y="2199659"/>
                <a:ext cx="4269034" cy="3490186"/>
              </a:xfrm>
              <a:prstGeom prst="rect">
                <a:avLst/>
              </a:prstGeom>
              <a:blipFill>
                <a:blip r:embed="rId4"/>
                <a:stretch>
                  <a:fillRect b="-629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F26867-702D-4B3C-A93F-916B3ABFCAF5}"/>
                  </a:ext>
                </a:extLst>
              </p:cNvPr>
              <p:cNvSpPr txBox="1"/>
              <p:nvPr/>
            </p:nvSpPr>
            <p:spPr>
              <a:xfrm>
                <a:off x="8323241" y="2199659"/>
                <a:ext cx="3736555" cy="3921971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𝐏𝐂𝐅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sub>
                          </m:sSub>
                          <m:r>
                            <a:rPr lang="en-US" sz="2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8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8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en-US" sz="2800" b="1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b="1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)∈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ℚ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</m:d>
                    </m:oMath>
                  </m:oMathPara>
                </a14:m>
                <a:endParaRPr lang="en-US" sz="3200" b="1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)∈</m:t>
                      </m:r>
                      <m:r>
                        <a:rPr lang="en-US" sz="3200" b="1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ℚ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</m:d>
                    </m:oMath>
                  </m:oMathPara>
                </a14:m>
                <a:endParaRPr lang="en-US" sz="3200" b="1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he-IL" sz="28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F26867-702D-4B3C-A93F-916B3ABFC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241" y="2199659"/>
                <a:ext cx="3736555" cy="39219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7883D-3880-9D69-4A65-F73B5DC7E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6296322"/>
            <a:ext cx="11849100" cy="393106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3200" dirty="0"/>
              <a:t>Combine a broad mathematical scope and computational simplicity</a:t>
            </a:r>
          </a:p>
        </p:txBody>
      </p:sp>
    </p:spTree>
    <p:extLst>
      <p:ext uri="{BB962C8B-B14F-4D97-AF65-F5344CB8AC3E}">
        <p14:creationId xmlns:p14="http://schemas.microsoft.com/office/powerpoint/2010/main" val="107511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DFFF-A8DE-45C8-93DF-5C27F6D84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200" y="1502556"/>
            <a:ext cx="4305300" cy="912812"/>
          </a:xfrm>
        </p:spPr>
        <p:txBody>
          <a:bodyPr/>
          <a:lstStyle/>
          <a:p>
            <a:pPr algn="ctr" rtl="0">
              <a:lnSpc>
                <a:spcPct val="70000"/>
              </a:lnSpc>
            </a:pPr>
            <a:r>
              <a:rPr lang="en-US" sz="3400" dirty="0" err="1"/>
              <a:t>Apéry’s</a:t>
            </a:r>
            <a:r>
              <a:rPr lang="en-US" sz="3400" dirty="0"/>
              <a:t> PCF:</a:t>
            </a:r>
            <a:endParaRPr lang="he-IL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3">
                <a:extLst>
                  <a:ext uri="{FF2B5EF4-FFF2-40B4-BE49-F238E27FC236}">
                    <a16:creationId xmlns:a16="http://schemas.microsoft.com/office/drawing/2014/main" id="{485FA2D3-D580-46C0-B9A2-5726E0975B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2298700"/>
                <a:ext cx="12192000" cy="2392592"/>
              </a:xfrm>
            </p:spPr>
            <p:txBody>
              <a:bodyPr>
                <a:normAutofit/>
              </a:bodyPr>
              <a:lstStyle/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𝜁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32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117</m:t>
                          </m:r>
                          <m:r>
                            <a:rPr lang="en-US" sz="32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64</m:t>
                              </m:r>
                            </m:num>
                            <m:den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535</m:t>
                              </m:r>
                              <m:r>
                                <a:rPr lang="en-US" sz="32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729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1463</m:t>
                                  </m:r>
                                  <m: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…+</m:t>
                                  </m:r>
                                  <m:f>
                                    <m:fPr>
                                      <m:ctrlPr>
                                        <a:rPr lang="en-US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6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34</m:t>
                                      </m:r>
                                      <m:sSup>
                                        <m:sSupPr>
                                          <m:ctrlPr>
                                            <a:rPr lang="en-US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r>
                                        <a:rPr lang="en-US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51</m:t>
                                      </m:r>
                                      <m:sSup>
                                        <m:sSupPr>
                                          <m:ctrlPr>
                                            <a:rPr lang="en-US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27</m:t>
                                      </m:r>
                                      <m:r>
                                        <a:rPr lang="en-US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12" name="Content Placeholder 3">
                <a:extLst>
                  <a:ext uri="{FF2B5EF4-FFF2-40B4-BE49-F238E27FC236}">
                    <a16:creationId xmlns:a16="http://schemas.microsoft.com/office/drawing/2014/main" id="{485FA2D3-D580-46C0-B9A2-5726E0975B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298700"/>
                <a:ext cx="12192000" cy="2392592"/>
              </a:xfrm>
              <a:blipFill>
                <a:blip r:embed="rId3"/>
                <a:stretch>
                  <a:fillRect t="-305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411C2-F1F8-4A8D-8D4B-F9B3FB7398F4}"/>
                  </a:ext>
                </a:extLst>
              </p:cNvPr>
              <p:cNvSpPr txBox="1"/>
              <p:nvPr/>
            </p:nvSpPr>
            <p:spPr>
              <a:xfrm>
                <a:off x="3919155" y="5115494"/>
                <a:ext cx="7136196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ctr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</a:pPr>
                <a:r>
                  <a:rPr lang="en-US" sz="3200" dirty="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Apéry showed that this PCF</a:t>
                </a:r>
                <a:br>
                  <a:rPr lang="en-US" sz="3200" dirty="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200" dirty="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proves the irrationality of </a:t>
                </a:r>
                <a14:m>
                  <m:oMath xmlns:m="http://schemas.openxmlformats.org/officeDocument/2006/math">
                    <m:r>
                      <a:rPr lang="en-US" sz="3200">
                        <a:ln>
                          <a:solidFill>
                            <a:schemeClr val="bg1">
                              <a:lumMod val="75000"/>
                              <a:lumOff val="25000"/>
                              <a:alpha val="1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𝜁</m:t>
                    </m:r>
                    <m:d>
                      <m:dPr>
                        <m:ctrlPr>
                          <a:rPr lang="en-US" sz="3200" i="1">
                            <a:ln>
                              <a:solidFill>
                                <a:schemeClr val="bg1">
                                  <a:lumMod val="75000"/>
                                  <a:lumOff val="25000"/>
                                  <a:alpha val="10000"/>
                                </a:schemeClr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>
                            <a:ln>
                              <a:solidFill>
                                <a:schemeClr val="bg1">
                                  <a:lumMod val="75000"/>
                                  <a:lumOff val="25000"/>
                                  <a:alpha val="10000"/>
                                </a:schemeClr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he-IL" sz="3200" dirty="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1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411C2-F1F8-4A8D-8D4B-F9B3FB739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155" y="5115494"/>
                <a:ext cx="7136196" cy="9848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38A58CE-6A7B-4895-8378-605D37645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" y="3348990"/>
            <a:ext cx="3002215" cy="3429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F5D342-DD9B-4D70-A690-2060BEE38B34}"/>
              </a:ext>
            </a:extLst>
          </p:cNvPr>
          <p:cNvSpPr txBox="1">
            <a:spLocks/>
          </p:cNvSpPr>
          <p:nvPr/>
        </p:nvSpPr>
        <p:spPr>
          <a:xfrm>
            <a:off x="80010" y="241920"/>
            <a:ext cx="3154680" cy="48259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7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dirty="0" err="1"/>
              <a:t>Apéry’s</a:t>
            </a:r>
            <a:r>
              <a:rPr lang="en-US" dirty="0"/>
              <a:t> constant</a:t>
            </a:r>
            <a:endParaRPr lang="en-I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2615B9-5A1F-4EFE-A290-E47F3624D290}"/>
              </a:ext>
            </a:extLst>
          </p:cNvPr>
          <p:cNvSpPr/>
          <p:nvPr/>
        </p:nvSpPr>
        <p:spPr>
          <a:xfrm>
            <a:off x="1704062" y="972101"/>
            <a:ext cx="5598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=1.20205690315959428539973816151144999076…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1B1F67-78F1-4E4F-88C6-A780ED908B21}"/>
                  </a:ext>
                </a:extLst>
              </p:cNvPr>
              <p:cNvSpPr txBox="1"/>
              <p:nvPr/>
            </p:nvSpPr>
            <p:spPr>
              <a:xfrm>
                <a:off x="269892" y="750570"/>
                <a:ext cx="1406475" cy="755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1B1F67-78F1-4E4F-88C6-A780ED908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92" y="750570"/>
                <a:ext cx="1406475" cy="7552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A69F998-16FD-4025-A439-9E4FCD8743A8}"/>
              </a:ext>
            </a:extLst>
          </p:cNvPr>
          <p:cNvSpPr/>
          <p:nvPr/>
        </p:nvSpPr>
        <p:spPr>
          <a:xfrm>
            <a:off x="4164788" y="120171"/>
            <a:ext cx="5201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Appears in number theory and physics</a:t>
            </a:r>
          </a:p>
          <a:p>
            <a:pPr algn="l" rtl="0"/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7" tooltip="Debye model"/>
              </a:rPr>
              <a:t>Debye model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and the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8" tooltip="Stefan–Boltzmann law"/>
              </a:rPr>
              <a:t>Stefan–Boltzmann law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64FACA-1715-43B4-A451-9B5856832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4872" y="769663"/>
            <a:ext cx="3803748" cy="689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78C2EF-F33C-4130-938C-EB4EE9BF654D}"/>
              </a:ext>
            </a:extLst>
          </p:cNvPr>
          <p:cNvSpPr txBox="1"/>
          <p:nvPr/>
        </p:nvSpPr>
        <p:spPr>
          <a:xfrm>
            <a:off x="4069014" y="6500991"/>
            <a:ext cx="7136196" cy="276999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ctr" rtl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Can we generalize his approach to other constants?</a:t>
            </a:r>
            <a:endParaRPr lang="he-IL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9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  <p:bldP spid="1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B00B-6D13-46F5-AFC6-861FF1F1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sz="3600" u="sng" dirty="0">
                <a:cs typeface="+mn-cs"/>
              </a:rPr>
              <a:t>Recursion Formula for PCFs</a:t>
            </a:r>
            <a:endParaRPr lang="he-IL" sz="3600" u="sng" dirty="0"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434E20-EE6D-4840-9811-28F829046C77}"/>
                  </a:ext>
                </a:extLst>
              </p:cNvPr>
              <p:cNvSpPr txBox="1"/>
              <p:nvPr/>
            </p:nvSpPr>
            <p:spPr>
              <a:xfrm>
                <a:off x="0" y="1685093"/>
                <a:ext cx="12192001" cy="1403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…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`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…+</m:t>
                                  </m:r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</m:den>
                          </m:f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ℚ</m:t>
                      </m:r>
                    </m:oMath>
                  </m:oMathPara>
                </a14:m>
                <a:endParaRPr lang="he-IL" sz="2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434E20-EE6D-4840-9811-28F829046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85093"/>
                <a:ext cx="12192001" cy="1403269"/>
              </a:xfrm>
              <a:prstGeom prst="rect">
                <a:avLst/>
              </a:prstGeom>
              <a:blipFill>
                <a:blip r:embed="rId3"/>
                <a:stretch>
                  <a:fillRect t="-5195" b="-173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553788-ABEF-4F39-BDA3-3A7965060552}"/>
                  </a:ext>
                </a:extLst>
              </p:cNvPr>
              <p:cNvSpPr txBox="1"/>
              <p:nvPr/>
            </p:nvSpPr>
            <p:spPr>
              <a:xfrm>
                <a:off x="3181350" y="3750855"/>
                <a:ext cx="8692309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rt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satisfy the same recursion:</a:t>
                </a:r>
                <a:endParaRPr lang="he-IL" sz="2000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553788-ABEF-4F39-BDA3-3A7965060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350" y="3750855"/>
                <a:ext cx="8692309" cy="369332"/>
              </a:xfrm>
              <a:prstGeom prst="rect">
                <a:avLst/>
              </a:prstGeom>
              <a:blipFill>
                <a:blip r:embed="rId4"/>
                <a:stretch>
                  <a:fillRect l="-771" t="-18033" b="-2623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8928B9-6E30-470C-B0A3-D2A43DF823EF}"/>
                  </a:ext>
                </a:extLst>
              </p:cNvPr>
              <p:cNvSpPr txBox="1"/>
              <p:nvPr/>
            </p:nvSpPr>
            <p:spPr>
              <a:xfrm>
                <a:off x="2285997" y="4408330"/>
                <a:ext cx="731520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sz="2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8928B9-6E30-470C-B0A3-D2A43DF82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7" y="4408330"/>
                <a:ext cx="7315204" cy="276999"/>
              </a:xfrm>
              <a:prstGeom prst="rect">
                <a:avLst/>
              </a:prstGeom>
              <a:blipFill>
                <a:blip r:embed="rId5"/>
                <a:stretch>
                  <a:fillRect t="-4348" b="-1956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F19329-FF46-B5FC-D9E3-0951CAA406DD}"/>
                  </a:ext>
                </a:extLst>
              </p:cNvPr>
              <p:cNvSpPr txBox="1"/>
              <p:nvPr/>
            </p:nvSpPr>
            <p:spPr>
              <a:xfrm>
                <a:off x="3072707" y="5261615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34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51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27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F19329-FF46-B5FC-D9E3-0951CAA40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707" y="5261615"/>
                <a:ext cx="609600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A65FE2F-E332-A2D1-5967-427E57549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300221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33E14-EA43-4681-A10E-7D598A13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sz="3600" u="sng" dirty="0">
                <a:cs typeface="+mn-cs"/>
              </a:rPr>
              <a:t>Irrationality criteria</a:t>
            </a:r>
            <a:endParaRPr lang="he-IL" sz="3600" u="sng" dirty="0"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EC647F42-FEDF-4842-ACD5-9D47F7DCEA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9394" y="1325310"/>
                <a:ext cx="11613546" cy="5406960"/>
              </a:xfrm>
            </p:spPr>
            <p:txBody>
              <a:bodyPr>
                <a:normAutofit fontScale="55000" lnSpcReduction="20000"/>
              </a:bodyPr>
              <a:lstStyle/>
              <a:p>
                <a:pPr marL="0" marR="0" indent="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en-US" sz="5100" u="sng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Definition:</a:t>
                </a:r>
                <a:r>
                  <a:rPr lang="en-US" sz="5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The </a:t>
                </a:r>
                <a:r>
                  <a:rPr lang="en-US" sz="51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irrationality measure </a:t>
                </a:r>
                <a:r>
                  <a:rPr lang="en-US" sz="5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sz="5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𝐿</m:t>
                    </m:r>
                    <m:r>
                      <a:rPr lang="en-US" sz="51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51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5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largest </a:t>
                </a:r>
                <a14:m>
                  <m:oMath xmlns:m="http://schemas.openxmlformats.org/officeDocument/2006/math">
                    <m:r>
                      <a:rPr lang="en-US" sz="5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𝛿</m:t>
                    </m:r>
                  </m:oMath>
                </a14:m>
                <a:r>
                  <a:rPr lang="en-US" sz="5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for which</a:t>
                </a:r>
                <a:br>
                  <a:rPr lang="en-US" sz="5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</a:br>
                <a:r>
                  <a:rPr lang="en-US" sz="5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there exist a rational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5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5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sz="5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5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51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5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</m:t>
                    </m:r>
                    <m:r>
                      <a:rPr lang="en-US" sz="51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5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s.t.</a:t>
                </a:r>
                <a:endParaRPr lang="en-US" sz="51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51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𝐿</m:t>
                          </m:r>
                          <m:r>
                            <a:rPr lang="en-US" sz="5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51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5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5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5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5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51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&lt;</m:t>
                      </m:r>
                      <m:f>
                        <m:fPr>
                          <m:ctrlPr>
                            <a:rPr lang="en-US" sz="51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1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51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51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51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51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  <m:r>
                                <a:rPr lang="en-US" sz="51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5100" b="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𝛿</m:t>
                              </m:r>
                            </m:sup>
                          </m:sSubSup>
                        </m:den>
                      </m:f>
                      <m:r>
                        <a:rPr lang="en-US" sz="5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5100" dirty="0">
                  <a:effectLst/>
                  <a:ea typeface="Times New Roman" panose="02020603050405020304" pitchFamily="18" charset="0"/>
                </a:endParaRPr>
              </a:p>
              <a:p>
                <a:pPr marL="0" indent="0" algn="l" rtl="0">
                  <a:buNone/>
                </a:pPr>
                <a:r>
                  <a:rPr lang="en-US" sz="5100" u="sng" dirty="0">
                    <a:effectLst/>
                    <a:ea typeface="Times New Roman" panose="02020603050405020304" pitchFamily="18" charset="0"/>
                  </a:rPr>
                  <a:t>Theorem (Roth’s):</a:t>
                </a:r>
                <a:r>
                  <a:rPr lang="en-US" sz="5100" dirty="0">
                    <a:effectLst/>
                    <a:ea typeface="Times New Roman" panose="02020603050405020304" pitchFamily="18" charset="0"/>
                  </a:rPr>
                  <a:t> The irrationality measure of </a:t>
                </a:r>
                <a14:m>
                  <m:oMath xmlns:m="http://schemas.openxmlformats.org/officeDocument/2006/math">
                    <m:r>
                      <a:rPr lang="en-US" sz="5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𝐿</m:t>
                    </m:r>
                  </m:oMath>
                </a14:m>
                <a:endParaRPr lang="en-US" sz="5100" dirty="0">
                  <a:effectLst/>
                  <a:ea typeface="Times New Roman" panose="02020603050405020304" pitchFamily="18" charset="0"/>
                </a:endParaRPr>
              </a:p>
              <a:p>
                <a:pPr marL="0" indent="0" algn="ctr" rtl="0">
                  <a:buNone/>
                </a:pPr>
                <a:r>
                  <a:rPr lang="en-US" sz="5100" dirty="0">
                    <a:effectLst/>
                    <a:ea typeface="Times New Roman" panose="02020603050405020304" pitchFamily="18" charset="0"/>
                  </a:rPr>
                  <a:t>							   			</a:t>
                </a:r>
                <a:br>
                  <a:rPr lang="en-US" sz="5100" i="1" dirty="0">
                    <a:latin typeface="Cambria Math" panose="02040503050406030204" pitchFamily="18" charset="0"/>
                    <a:ea typeface="Calibri" panose="020F050202020403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1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𝛿</m:t>
                      </m:r>
                      <m:r>
                        <a:rPr lang="en-US" sz="5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51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510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51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51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m:rPr>
                                  <m:sty m:val="p"/>
                                </m:rP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5100" b="1" i="0" smtClean="0">
                                  <a:effectLst/>
                                  <a:latin typeface="Cambria Math" panose="02040503050406030204" pitchFamily="18" charset="0"/>
                                </a:rPr>
                                <m:t>𝐫𝐚𝐭𝐢𝐨𝐧𝐚𝐥</m:t>
                              </m:r>
                              <m:r>
                                <a:rPr lang="en-US" sz="51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</m:e>
                            <m:e>
                              <m:r>
                                <a:rPr lang="en-US" sz="51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51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51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m:rPr>
                                  <m:sty m:val="p"/>
                                </m:rP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5100" b="1" i="0" smtClean="0">
                                  <a:effectLst/>
                                  <a:latin typeface="Cambria Math" panose="02040503050406030204" pitchFamily="18" charset="0"/>
                                </a:rPr>
                                <m:t>𝐚𝐥𝐠𝐞𝐛𝐫𝐢𝐜</m:t>
                              </m:r>
                              <m:r>
                                <a:rPr lang="en-US" sz="5100" b="1" i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5100" b="1" i="0">
                                  <a:effectLst/>
                                  <a:latin typeface="Cambria Math" panose="02040503050406030204" pitchFamily="18" charset="0"/>
                                </a:rPr>
                                <m:t>𝐢𝐫𝐫𝐚𝐭𝐢𝐨𝐧𝐚𝐥</m:t>
                              </m:r>
                            </m:e>
                            <m:e>
                              <m:r>
                                <a:rPr lang="en-US" sz="51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51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51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a:rPr lang="en-US" sz="51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5100" b="1" i="0" smtClean="0">
                                  <a:effectLst/>
                                  <a:latin typeface="Cambria Math" panose="02040503050406030204" pitchFamily="18" charset="0"/>
                                </a:rPr>
                                <m:t>𝐭𝐫𝐚𝐧𝐜𝐝𝐞𝐧𝐭𝐚𝐥</m:t>
                              </m:r>
                              <m:r>
                                <a:rPr lang="en-US" sz="5100" b="1" i="0" smtClean="0">
                                  <a:effectLst/>
                                  <a:latin typeface="Cambria Math" panose="02040503050406030204" pitchFamily="18" charset="0"/>
                                </a:rPr>
                                <m:t>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5100" u="sng" dirty="0">
                  <a:effectLst/>
                  <a:ea typeface="Times New Roman" panose="02020603050405020304" pitchFamily="18" charset="0"/>
                </a:endParaRPr>
              </a:p>
              <a:p>
                <a:pPr marL="0" indent="0" algn="l" rtl="0">
                  <a:buNone/>
                </a:pPr>
                <a:endParaRPr lang="en-US" sz="5100" u="sng" dirty="0">
                  <a:effectLst/>
                  <a:ea typeface="Times New Roman" panose="02020603050405020304" pitchFamily="18" charset="0"/>
                </a:endParaRPr>
              </a:p>
              <a:p>
                <a:pPr marL="0" indent="0" algn="l" rtl="0">
                  <a:buNone/>
                </a:pPr>
                <a:r>
                  <a:rPr lang="en-US" sz="5100" u="sng" dirty="0">
                    <a:effectLst/>
                    <a:ea typeface="Times New Roman" panose="02020603050405020304" pitchFamily="18" charset="0"/>
                  </a:rPr>
                  <a:t>Conclusion:</a:t>
                </a:r>
                <a:r>
                  <a:rPr lang="en-US" sz="5100" dirty="0">
                    <a:effectLst/>
                    <a:ea typeface="Times New Roman" panose="02020603050405020304" pitchFamily="18" charset="0"/>
                  </a:rPr>
                  <a:t> If we find even one sequence with </a:t>
                </a:r>
                <a14:m>
                  <m:oMath xmlns:m="http://schemas.openxmlformats.org/officeDocument/2006/math">
                    <m:r>
                      <a:rPr lang="en-US" sz="51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𝜹</m:t>
                    </m:r>
                    <m:r>
                      <a:rPr lang="en-US" sz="51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en-US" sz="51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5100" b="1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100" b="1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5100" b="1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1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𝑳</m:t>
                    </m:r>
                  </m:oMath>
                </a14:m>
                <a:r>
                  <a:rPr lang="en-US" sz="5100" b="1" dirty="0">
                    <a:effectLst/>
                    <a:ea typeface="Times New Roman" panose="02020603050405020304" pitchFamily="18" charset="0"/>
                  </a:rPr>
                  <a:t> is irrational</a:t>
                </a:r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EC647F42-FEDF-4842-ACD5-9D47F7DCEA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394" y="1325310"/>
                <a:ext cx="11613546" cy="5406960"/>
              </a:xfrm>
              <a:blipFill>
                <a:blip r:embed="rId3"/>
                <a:stretch>
                  <a:fillRect l="-1102" b="-56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0537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E107-CDCC-1423-AB54-64279CC86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Take-home messages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8D197-3E0E-E7AE-0E35-D5CA04C4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/>
              <a:t>For centuries, </a:t>
            </a:r>
            <a:r>
              <a:rPr lang="en-US" b="1" dirty="0"/>
              <a:t>discoveries </a:t>
            </a:r>
            <a:r>
              <a:rPr lang="en-US" dirty="0"/>
              <a:t>of formulas for mathematical constants </a:t>
            </a:r>
            <a:br>
              <a:rPr lang="en-US" dirty="0"/>
            </a:br>
            <a:r>
              <a:rPr lang="en-US" dirty="0"/>
              <a:t>have been acts of ingenuity, creativity</a:t>
            </a:r>
          </a:p>
          <a:p>
            <a:pPr algn="l" rtl="0"/>
            <a:endParaRPr lang="en-US" dirty="0"/>
          </a:p>
          <a:p>
            <a:pPr algn="l" rtl="0"/>
            <a:r>
              <a:rPr lang="en-US" b="1" dirty="0"/>
              <a:t>Experimental mathematics</a:t>
            </a:r>
            <a:r>
              <a:rPr lang="en-US" dirty="0"/>
              <a:t> enables novel approach for mathematical research</a:t>
            </a:r>
          </a:p>
          <a:p>
            <a:pPr marL="0" indent="0" algn="l" rtl="0">
              <a:buNone/>
            </a:pPr>
            <a:endParaRPr lang="en-US" b="1" dirty="0"/>
          </a:p>
          <a:p>
            <a:pPr marL="0" indent="0" algn="l" rtl="0">
              <a:buNone/>
            </a:pPr>
            <a:r>
              <a:rPr lang="en-US" b="1" dirty="0"/>
              <a:t>In this talk:</a:t>
            </a:r>
          </a:p>
          <a:p>
            <a:pPr algn="l" rtl="0"/>
            <a:r>
              <a:rPr lang="en-US" dirty="0"/>
              <a:t>Algorithm-driven, massively parallel, community of volunteers</a:t>
            </a:r>
          </a:p>
          <a:p>
            <a:pPr algn="l" rtl="0"/>
            <a:r>
              <a:rPr lang="en-US" dirty="0"/>
              <a:t>Discovery of a new mathematical structure</a:t>
            </a:r>
          </a:p>
          <a:p>
            <a:pPr algn="l" rtl="0"/>
            <a:r>
              <a:rPr lang="en-US" dirty="0"/>
              <a:t>An underlying hierarchy for constants</a:t>
            </a:r>
          </a:p>
          <a:p>
            <a:pPr algn="l" rtl="0"/>
            <a:r>
              <a:rPr lang="en-US" dirty="0"/>
              <a:t>Open problems – help us!</a:t>
            </a:r>
          </a:p>
          <a:p>
            <a:pPr algn="l" rtl="0"/>
            <a:r>
              <a:rPr lang="en-US" dirty="0"/>
              <a:t>Soon: the “</a:t>
            </a:r>
            <a:r>
              <a:rPr lang="en-US" dirty="0" err="1"/>
              <a:t>arXiv</a:t>
            </a:r>
            <a:r>
              <a:rPr lang="en-US" dirty="0"/>
              <a:t>” of fundamental constants and their relations</a:t>
            </a:r>
            <a:endParaRPr lang="en-IL" dirty="0"/>
          </a:p>
        </p:txBody>
      </p:sp>
      <p:pic>
        <p:nvPicPr>
          <p:cNvPr id="4" name="Picture 2" descr="Image result for thinking computer">
            <a:extLst>
              <a:ext uri="{FF2B5EF4-FFF2-40B4-BE49-F238E27FC236}">
                <a16:creationId xmlns:a16="http://schemas.microsoft.com/office/drawing/2014/main" id="{C6A51DC4-EC9E-7FAD-0755-0948AB7C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87" y="130753"/>
            <a:ext cx="1676246" cy="15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e^i*pi">
            <a:extLst>
              <a:ext uri="{FF2B5EF4-FFF2-40B4-BE49-F238E27FC236}">
                <a16:creationId xmlns:a16="http://schemas.microsoft.com/office/drawing/2014/main" id="{47DE42F5-E7F5-4039-D2C5-DFA3BCE51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5" t="31470" r="13872" b="91"/>
          <a:stretch/>
        </p:blipFill>
        <p:spPr bwMode="auto">
          <a:xfrm>
            <a:off x="10844761" y="130753"/>
            <a:ext cx="1018077" cy="15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3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B00B-6D13-46F5-AFC6-861FF1F1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sz="3600" u="sng" dirty="0">
                <a:cs typeface="+mn-cs"/>
              </a:rPr>
              <a:t>Recursion Formula for PCFs</a:t>
            </a:r>
            <a:endParaRPr lang="he-IL" sz="3600" u="sng" dirty="0"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434E20-EE6D-4840-9811-28F829046C77}"/>
                  </a:ext>
                </a:extLst>
              </p:cNvPr>
              <p:cNvSpPr txBox="1"/>
              <p:nvPr/>
            </p:nvSpPr>
            <p:spPr>
              <a:xfrm>
                <a:off x="0" y="1685093"/>
                <a:ext cx="12192001" cy="1403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…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`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…+</m:t>
                                  </m:r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</m:den>
                          </m:f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ℚ</m:t>
                      </m:r>
                    </m:oMath>
                  </m:oMathPara>
                </a14:m>
                <a:endParaRPr lang="he-IL" sz="2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434E20-EE6D-4840-9811-28F829046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85093"/>
                <a:ext cx="12192001" cy="1403269"/>
              </a:xfrm>
              <a:prstGeom prst="rect">
                <a:avLst/>
              </a:prstGeom>
              <a:blipFill>
                <a:blip r:embed="rId3"/>
                <a:stretch>
                  <a:fillRect t="-5195" b="-173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553788-ABEF-4F39-BDA3-3A7965060552}"/>
                  </a:ext>
                </a:extLst>
              </p:cNvPr>
              <p:cNvSpPr txBox="1"/>
              <p:nvPr/>
            </p:nvSpPr>
            <p:spPr>
              <a:xfrm>
                <a:off x="3181350" y="3750855"/>
                <a:ext cx="8692309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rt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satisfy the same recursion:</a:t>
                </a:r>
                <a:endParaRPr lang="he-IL" sz="2000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553788-ABEF-4F39-BDA3-3A7965060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350" y="3750855"/>
                <a:ext cx="8692309" cy="369332"/>
              </a:xfrm>
              <a:prstGeom prst="rect">
                <a:avLst/>
              </a:prstGeom>
              <a:blipFill>
                <a:blip r:embed="rId4"/>
                <a:stretch>
                  <a:fillRect l="-771" t="-18033" b="-2623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8928B9-6E30-470C-B0A3-D2A43DF823EF}"/>
                  </a:ext>
                </a:extLst>
              </p:cNvPr>
              <p:cNvSpPr txBox="1"/>
              <p:nvPr/>
            </p:nvSpPr>
            <p:spPr>
              <a:xfrm>
                <a:off x="2285997" y="4408330"/>
                <a:ext cx="731520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sz="2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8928B9-6E30-470C-B0A3-D2A43DF82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7" y="4408330"/>
                <a:ext cx="7315204" cy="276999"/>
              </a:xfrm>
              <a:prstGeom prst="rect">
                <a:avLst/>
              </a:prstGeom>
              <a:blipFill>
                <a:blip r:embed="rId5"/>
                <a:stretch>
                  <a:fillRect t="-4348" b="-1956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F19329-FF46-B5FC-D9E3-0951CAA406DD}"/>
                  </a:ext>
                </a:extLst>
              </p:cNvPr>
              <p:cNvSpPr txBox="1"/>
              <p:nvPr/>
            </p:nvSpPr>
            <p:spPr>
              <a:xfrm>
                <a:off x="3072707" y="5261615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34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51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27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F19329-FF46-B5FC-D9E3-0951CAA40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707" y="5261615"/>
                <a:ext cx="609600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A65FE2F-E332-A2D1-5967-427E57549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3002215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FB00E0-6CCA-19D0-5362-EC0BC88410B9}"/>
                  </a:ext>
                </a:extLst>
              </p:cNvPr>
              <p:cNvSpPr txBox="1"/>
              <p:nvPr/>
            </p:nvSpPr>
            <p:spPr>
              <a:xfrm>
                <a:off x="3048000" y="6299566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n>
                            <a:solidFill>
                              <a:schemeClr val="bg1">
                                <a:lumMod val="75000"/>
                                <a:lumOff val="25000"/>
                                <a:alpha val="10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sz="1800" i="1" smtClean="0">
                          <a:ln>
                            <a:solidFill>
                              <a:schemeClr val="bg1">
                                <a:lumMod val="75000"/>
                                <a:lumOff val="25000"/>
                                <a:alpha val="10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 smtClean="0">
                          <a:ln>
                            <a:solidFill>
                              <a:schemeClr val="bg1">
                                <a:lumMod val="75000"/>
                                <a:lumOff val="25000"/>
                                <a:alpha val="10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1800" i="1" smtClean="0">
                          <a:ln>
                            <a:solidFill>
                              <a:schemeClr val="bg1">
                                <a:lumMod val="75000"/>
                                <a:lumOff val="25000"/>
                                <a:alpha val="10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1800" i="1" smtClean="0">
                          <a:ln>
                            <a:solidFill>
                              <a:schemeClr val="bg1">
                                <a:lumMod val="75000"/>
                                <a:lumOff val="25000"/>
                                <a:alpha val="10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08</m:t>
                      </m:r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FB00E0-6CCA-19D0-5362-EC0BC8841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6299566"/>
                <a:ext cx="6096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931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4E889-7BED-AC52-1461-7823C8074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Factorial Reduction 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75ECE4-8497-3CAB-371F-1AD0BE721D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7107" y="2563515"/>
                <a:ext cx="2306396" cy="115123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+⋱</m:t>
                                </m:r>
                              </m:den>
                            </m:f>
                          </m:den>
                        </m:f>
                      </m:den>
                    </m:f>
                  </m:oMath>
                </a14:m>
                <a:endParaRPr lang="en-IL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75ECE4-8497-3CAB-371F-1AD0BE721D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7107" y="2563515"/>
                <a:ext cx="2306396" cy="115123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C086CF1-8242-2109-8FBD-96F8F7C556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9128" y="2563515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C086CF1-8242-2109-8FBD-96F8F7C55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128" y="2563515"/>
                <a:ext cx="869986" cy="7474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66FD809B-EB20-1401-AAC1-B4FA1E4ECD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7327" y="2563515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29520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23184</m:t>
                        </m:r>
                      </m:den>
                    </m:f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66FD809B-EB20-1401-AAC1-B4FA1E4EC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327" y="2563515"/>
                <a:ext cx="869986" cy="7474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9025A83-41A0-375A-ED20-1544A13483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4302" y="2084832"/>
                <a:ext cx="869986" cy="515113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IL" u="sng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9025A83-41A0-375A-ED20-1544A1348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02" y="2084832"/>
                <a:ext cx="869986" cy="515113"/>
              </a:xfrm>
              <a:prstGeom prst="rect">
                <a:avLst/>
              </a:prstGeom>
              <a:blipFill>
                <a:blip r:embed="rId6"/>
                <a:stretch>
                  <a:fillRect l="-14789" t="-16471" r="-563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2BAC535-C64B-A240-90A4-F8653A82FA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98578" y="2084832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IL" u="sng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2BAC535-C64B-A240-90A4-F8653A82F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78" y="2084832"/>
                <a:ext cx="869986" cy="747486"/>
              </a:xfrm>
              <a:prstGeom prst="rect">
                <a:avLst/>
              </a:prstGeom>
              <a:blipFill>
                <a:blip r:embed="rId7"/>
                <a:stretch>
                  <a:fillRect l="-14789" t="-11382" r="-633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652F759-FB88-2430-F6F4-48F76ADC03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5440" y="2084832"/>
                <a:ext cx="1219491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endParaRPr lang="en-IL" u="sng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652F759-FB88-2430-F6F4-48F76ADC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440" y="2084832"/>
                <a:ext cx="1219491" cy="747486"/>
              </a:xfrm>
              <a:prstGeom prst="rect">
                <a:avLst/>
              </a:prstGeom>
              <a:blipFill>
                <a:blip r:embed="rId8"/>
                <a:stretch>
                  <a:fillRect l="-2500" t="-1138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87FE83E-6B79-B8C1-8109-6DD0A03DA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28190" y="2084832"/>
                <a:ext cx="1219491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endParaRPr lang="en-IL" u="sng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87FE83E-6B79-B8C1-8109-6DD0A03D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190" y="2084832"/>
                <a:ext cx="1219491" cy="747486"/>
              </a:xfrm>
              <a:prstGeom prst="rect">
                <a:avLst/>
              </a:prstGeom>
              <a:blipFill>
                <a:blip r:embed="rId9"/>
                <a:stretch>
                  <a:fillRect l="-2500" t="-1138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699F76E-5AE0-8BAF-A3FD-9F7ECA2A7F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5526" y="2563515"/>
                <a:ext cx="1876549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100370793600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78831037440</m:t>
                        </m:r>
                      </m:den>
                    </m:f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699F76E-5AE0-8BAF-A3FD-9F7ECA2A7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526" y="2563515"/>
                <a:ext cx="1876549" cy="7474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E3B9D6F-C4AC-90A7-B69D-6A360738D2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90287" y="2563515"/>
                <a:ext cx="2695298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3594206259195552000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2822882994841190400</m:t>
                        </m:r>
                      </m:den>
                    </m:f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E3B9D6F-C4AC-90A7-B69D-6A360738D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287" y="2563515"/>
                <a:ext cx="2695298" cy="7474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9420CFE-B3A2-636A-6694-10A2EC6641AD}"/>
              </a:ext>
            </a:extLst>
          </p:cNvPr>
          <p:cNvSpPr txBox="1">
            <a:spLocks/>
          </p:cNvSpPr>
          <p:nvPr/>
        </p:nvSpPr>
        <p:spPr>
          <a:xfrm>
            <a:off x="835443" y="3531836"/>
            <a:ext cx="2125472" cy="475343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Common divider: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2A8AEC9-99D7-40E7-4962-2C2702F903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4302" y="3531836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2A8AEC9-99D7-40E7-4962-2C2702F90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02" y="3531836"/>
                <a:ext cx="869986" cy="747486"/>
              </a:xfrm>
              <a:prstGeom prst="rect">
                <a:avLst/>
              </a:prstGeom>
              <a:blipFill>
                <a:blip r:embed="rId12"/>
                <a:stretch>
                  <a:fillRect t="-1056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80611188-A7E8-AFDF-6719-2BC42E224C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98578" y="3531836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144</m:t>
                    </m:r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80611188-A7E8-AFDF-6719-2BC42E224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78" y="3531836"/>
                <a:ext cx="869986" cy="747486"/>
              </a:xfrm>
              <a:prstGeom prst="rect">
                <a:avLst/>
              </a:prstGeom>
              <a:blipFill>
                <a:blip r:embed="rId13"/>
                <a:stretch>
                  <a:fillRect l="-2113" t="-1056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3DBE92AF-EBEA-70BD-9A38-1E2563D760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0192" y="3531836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5760</m:t>
                    </m:r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3DBE92AF-EBEA-70BD-9A38-1E2563D76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92" y="3531836"/>
                <a:ext cx="869986" cy="747486"/>
              </a:xfrm>
              <a:prstGeom prst="rect">
                <a:avLst/>
              </a:prstGeom>
              <a:blipFill>
                <a:blip r:embed="rId14"/>
                <a:stretch>
                  <a:fillRect l="-9790" t="-10569" r="-139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CB69889-8DBE-A350-C378-487418CBF6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65920" y="3531836"/>
                <a:ext cx="1544030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3628800</m:t>
                    </m:r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CB69889-8DBE-A350-C378-487418CBF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20" y="3531836"/>
                <a:ext cx="1544030" cy="747486"/>
              </a:xfrm>
              <a:prstGeom prst="rect">
                <a:avLst/>
              </a:prstGeom>
              <a:blipFill>
                <a:blip r:embed="rId15"/>
                <a:stretch>
                  <a:fillRect t="-1056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E1F2DC0F-E9A4-2367-52E2-96128CF0CB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82049" y="4347180"/>
                <a:ext cx="1876549" cy="1041400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+⋱</m:t>
                                </m:r>
                              </m:den>
                            </m:f>
                          </m:den>
                        </m:f>
                      </m:den>
                    </m:f>
                  </m:oMath>
                </a14:m>
                <a:endParaRPr lang="en-IL" sz="2400" dirty="0"/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E1F2DC0F-E9A4-2367-52E2-96128CF0C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049" y="4347180"/>
                <a:ext cx="1876549" cy="10414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F534661A-98B2-A5EC-3B8B-A8FC41CCEA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9128" y="4347180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F534661A-98B2-A5EC-3B8B-A8FC41CCE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128" y="4347180"/>
                <a:ext cx="869986" cy="7474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E6C6768-7A24-9DBC-E66A-748B78C688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7327" y="4347180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111339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91140</m:t>
                        </m:r>
                      </m:den>
                    </m:f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9E6C6768-7A24-9DBC-E66A-748B78C68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327" y="4347180"/>
                <a:ext cx="869986" cy="7474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835A971C-C4B2-4EBA-C375-052B1FE483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5526" y="4347180"/>
                <a:ext cx="1876549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1666739432511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1364364406260</m:t>
                        </m:r>
                      </m:den>
                    </m:f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835A971C-C4B2-4EBA-C375-052B1FE48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526" y="4347180"/>
                <a:ext cx="1876549" cy="7474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A6DAD0A-FC3C-5DBB-F7A6-59D87A71FB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90287" y="4347180"/>
                <a:ext cx="2695298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271449448302221139249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222203877902013035340</m:t>
                        </m:r>
                      </m:den>
                    </m:f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A6DAD0A-FC3C-5DBB-F7A6-59D87A71F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287" y="4347180"/>
                <a:ext cx="2695298" cy="74748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2BF96CC-7382-2221-54C1-BF6F2F32727D}"/>
              </a:ext>
            </a:extLst>
          </p:cNvPr>
          <p:cNvSpPr txBox="1">
            <a:spLocks/>
          </p:cNvSpPr>
          <p:nvPr/>
        </p:nvSpPr>
        <p:spPr>
          <a:xfrm>
            <a:off x="835443" y="5344529"/>
            <a:ext cx="2125472" cy="475343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Common divider: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93FEE6D3-5D42-1D8E-0219-9456F4139B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4302" y="5344529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93FEE6D3-5D42-1D8E-0219-9456F4139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02" y="5344529"/>
                <a:ext cx="869986" cy="747486"/>
              </a:xfrm>
              <a:prstGeom prst="rect">
                <a:avLst/>
              </a:prstGeom>
              <a:blipFill>
                <a:blip r:embed="rId21"/>
                <a:stretch>
                  <a:fillRect t="-1147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307C99F6-BF14-3D47-A3A4-D258108FC4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98578" y="5344529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307C99F6-BF14-3D47-A3A4-D258108FC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78" y="5344529"/>
                <a:ext cx="869986" cy="747486"/>
              </a:xfrm>
              <a:prstGeom prst="rect">
                <a:avLst/>
              </a:prstGeom>
              <a:blipFill>
                <a:blip r:embed="rId22"/>
                <a:stretch>
                  <a:fillRect t="-1147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6AC821E1-8FCA-AA74-C63B-B74C48FC8C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0192" y="5344529"/>
                <a:ext cx="869986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6AC821E1-8FCA-AA74-C63B-B74C48FC8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92" y="5344529"/>
                <a:ext cx="869986" cy="747486"/>
              </a:xfrm>
              <a:prstGeom prst="rect">
                <a:avLst/>
              </a:prstGeom>
              <a:blipFill>
                <a:blip r:embed="rId23"/>
                <a:stretch>
                  <a:fillRect t="-1147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E5A33E26-BC0D-A1B6-0B4E-B06559A192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65920" y="5344529"/>
                <a:ext cx="1544030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1053</m:t>
                    </m:r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E5A33E26-BC0D-A1B6-0B4E-B06559A19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20" y="5344529"/>
                <a:ext cx="1544030" cy="747486"/>
              </a:xfrm>
              <a:prstGeom prst="rect">
                <a:avLst/>
              </a:prstGeom>
              <a:blipFill>
                <a:blip r:embed="rId24"/>
                <a:stretch>
                  <a:fillRect t="-1147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640631-7B0E-B8C3-9749-B260D197818E}"/>
                  </a:ext>
                </a:extLst>
              </p:cNvPr>
              <p:cNvSpPr txBox="1"/>
              <p:nvPr/>
            </p:nvSpPr>
            <p:spPr>
              <a:xfrm>
                <a:off x="-128230" y="6034807"/>
                <a:ext cx="11771086" cy="614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2800" dirty="0"/>
                  <a:t>Has factorial reduction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⇔</m:t>
                    </m:r>
                    <m:rad>
                      <m:radPr>
                        <m:ctrlPr>
                          <a:rPr lang="en-IL" sz="2800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deg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GCD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2800" dirty="0"/>
                  <a:t> convergences </a:t>
                </a:r>
                <a:endParaRPr lang="en-IL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640631-7B0E-B8C3-9749-B260D1978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8230" y="6034807"/>
                <a:ext cx="11771086" cy="614142"/>
              </a:xfrm>
              <a:prstGeom prst="rect">
                <a:avLst/>
              </a:prstGeom>
              <a:blipFill>
                <a:blip r:embed="rId25"/>
                <a:stretch>
                  <a:fillRect b="-2475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671A01D6-733B-8D71-F5B1-17B0E91CF2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85181" y="3534948"/>
                <a:ext cx="2206819" cy="747486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 fontScale="775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! </m:t>
                    </m:r>
                  </m:oMath>
                </a14:m>
                <a:endParaRPr lang="en-US" dirty="0"/>
              </a:p>
              <a:p>
                <a:pPr algn="ctr"/>
                <a:r>
                  <a:rPr lang="en-US" dirty="0"/>
                  <a:t>“Factorial reduction”</a:t>
                </a:r>
                <a:endParaRPr lang="en-IL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671A01D6-733B-8D71-F5B1-17B0E91CF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5181" y="3534948"/>
                <a:ext cx="2206819" cy="747486"/>
              </a:xfrm>
              <a:prstGeom prst="rect">
                <a:avLst/>
              </a:prstGeom>
              <a:blipFill>
                <a:blip r:embed="rId26"/>
                <a:stretch>
                  <a:fillRect t="-7377" b="-491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E7E46E80-8217-468D-DF25-AA8AFD466415}"/>
              </a:ext>
            </a:extLst>
          </p:cNvPr>
          <p:cNvSpPr txBox="1"/>
          <p:nvPr/>
        </p:nvSpPr>
        <p:spPr>
          <a:xfrm>
            <a:off x="8206053" y="6522413"/>
            <a:ext cx="398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hlinkClick r:id="rId27"/>
              </a:rPr>
              <a:t>Ben David et al. </a:t>
            </a:r>
            <a:r>
              <a:rPr lang="en-US" dirty="0" err="1">
                <a:hlinkClick r:id="rId27"/>
              </a:rPr>
              <a:t>arXiv</a:t>
            </a:r>
            <a:r>
              <a:rPr lang="en-US" dirty="0">
                <a:hlinkClick r:id="rId27"/>
              </a:rPr>
              <a:t> 2111.04468 (2021)</a:t>
            </a:r>
            <a:endParaRPr lang="en-IL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E79471F-2294-4F9E-D5F3-B61FD32743FD}"/>
              </a:ext>
            </a:extLst>
          </p:cNvPr>
          <p:cNvSpPr txBox="1">
            <a:spLocks/>
          </p:cNvSpPr>
          <p:nvPr/>
        </p:nvSpPr>
        <p:spPr>
          <a:xfrm>
            <a:off x="-23133" y="4378343"/>
            <a:ext cx="1486623" cy="10414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Not related to fundamental constants</a:t>
            </a:r>
            <a:endParaRPr lang="en-IL" sz="1800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E01BBC5-539D-E437-0A23-81938819DA89}"/>
              </a:ext>
            </a:extLst>
          </p:cNvPr>
          <p:cNvSpPr txBox="1">
            <a:spLocks/>
          </p:cNvSpPr>
          <p:nvPr/>
        </p:nvSpPr>
        <p:spPr>
          <a:xfrm>
            <a:off x="9985181" y="5388061"/>
            <a:ext cx="2206819" cy="747486"/>
          </a:xfrm>
          <a:prstGeom prst="rect">
            <a:avLst/>
          </a:prstGeom>
        </p:spPr>
        <p:txBody>
          <a:bodyPr vert="horz" lIns="45720" tIns="45720" rIns="4572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r>
              <a:rPr lang="en-US" dirty="0"/>
              <a:t>No factorial reduction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C4070-DC4A-F0AE-FC9A-C3BD0C037D11}"/>
                  </a:ext>
                </a:extLst>
              </p:cNvPr>
              <p:cNvSpPr txBox="1"/>
              <p:nvPr/>
            </p:nvSpPr>
            <p:spPr>
              <a:xfrm>
                <a:off x="10114198" y="6099317"/>
                <a:ext cx="78240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to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IL" sz="2800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C4070-DC4A-F0AE-FC9A-C3BD0C037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4198" y="6099317"/>
                <a:ext cx="782401" cy="52322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36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F6C6C-2725-4BCE-8F6D-D4F3E9B78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Which PCFs have FR?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AEE1E-B3FF-4AA2-93FE-1F88660E6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25624"/>
            <a:ext cx="11176000" cy="4822825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“The miracle of FR”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Extremely rare in random PCFs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Appears in all historical PCF examples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Appears in all the PCFs that we found to express mathematical constants</a:t>
            </a:r>
          </a:p>
          <a:p>
            <a:pPr algn="l" rtl="0"/>
            <a:endParaRPr lang="en-US" dirty="0"/>
          </a:p>
          <a:p>
            <a:pPr algn="l" rtl="0"/>
            <a:r>
              <a:rPr lang="en-US" i="1" dirty="0"/>
              <a:t>Open question: what PCFs have FR? How to identify them in advance?</a:t>
            </a:r>
            <a:endParaRPr lang="en-IL" i="1" dirty="0"/>
          </a:p>
        </p:txBody>
      </p:sp>
      <p:pic>
        <p:nvPicPr>
          <p:cNvPr id="2052" name="Picture 4" descr="About Us – The Ramanujan Machine">
            <a:extLst>
              <a:ext uri="{FF2B5EF4-FFF2-40B4-BE49-F238E27FC236}">
                <a16:creationId xmlns:a16="http://schemas.microsoft.com/office/drawing/2014/main" id="{BB7BBBF2-9EF3-1199-A80D-BF266E360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/>
          <a:stretch/>
        </p:blipFill>
        <p:spPr bwMode="auto">
          <a:xfrm>
            <a:off x="8172449" y="123825"/>
            <a:ext cx="1963937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bout Us – The Ramanujan Machine">
            <a:extLst>
              <a:ext uri="{FF2B5EF4-FFF2-40B4-BE49-F238E27FC236}">
                <a16:creationId xmlns:a16="http://schemas.microsoft.com/office/drawing/2014/main" id="{988C0130-3AA8-4128-F4A1-FE75023DD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49" y="123825"/>
            <a:ext cx="1700213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BF76D2-E286-595F-6333-61073F24732E}"/>
              </a:ext>
            </a:extLst>
          </p:cNvPr>
          <p:cNvSpPr txBox="1">
            <a:spLocks/>
          </p:cNvSpPr>
          <p:nvPr/>
        </p:nvSpPr>
        <p:spPr>
          <a:xfrm>
            <a:off x="8099425" y="2390775"/>
            <a:ext cx="1963937" cy="37782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000" dirty="0"/>
              <a:t>Nadav Ben David</a:t>
            </a:r>
            <a:endParaRPr lang="en-IL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2CE1DD-5EA9-401C-0E5F-8130FC761921}"/>
              </a:ext>
            </a:extLst>
          </p:cNvPr>
          <p:cNvSpPr txBox="1">
            <a:spLocks/>
          </p:cNvSpPr>
          <p:nvPr/>
        </p:nvSpPr>
        <p:spPr>
          <a:xfrm>
            <a:off x="10563225" y="2390775"/>
            <a:ext cx="1628775" cy="37782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000" dirty="0"/>
              <a:t>Guy </a:t>
            </a:r>
            <a:r>
              <a:rPr lang="en-US" sz="2000" dirty="0" err="1"/>
              <a:t>Nimri</a:t>
            </a:r>
            <a:endParaRPr lang="en-IL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EEDA4-DAFE-419F-B1A8-D7F70E7E1E2C}"/>
              </a:ext>
            </a:extLst>
          </p:cNvPr>
          <p:cNvSpPr txBox="1"/>
          <p:nvPr/>
        </p:nvSpPr>
        <p:spPr>
          <a:xfrm>
            <a:off x="8206053" y="6522413"/>
            <a:ext cx="398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hlinkClick r:id="rId4"/>
              </a:rPr>
              <a:t>Ben David et al. </a:t>
            </a:r>
            <a:r>
              <a:rPr lang="en-US" dirty="0" err="1">
                <a:hlinkClick r:id="rId4"/>
              </a:rPr>
              <a:t>arXiv</a:t>
            </a:r>
            <a:r>
              <a:rPr lang="en-US" dirty="0">
                <a:hlinkClick r:id="rId4"/>
              </a:rPr>
              <a:t> 2111.04468 (2021)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688659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9E7539F-C7D6-4B82-B319-5B76F80A1126}"/>
              </a:ext>
            </a:extLst>
          </p:cNvPr>
          <p:cNvSpPr txBox="1">
            <a:spLocks/>
          </p:cNvSpPr>
          <p:nvPr/>
        </p:nvSpPr>
        <p:spPr>
          <a:xfrm>
            <a:off x="1066195" y="7620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rtl="0"/>
            <a:endParaRPr lang="he-IL" sz="3600" u="sng" dirty="0"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9F32BD7-2439-449E-91E5-3D690BBF7E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4370" y="1582504"/>
                <a:ext cx="11517630" cy="527549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l" rtl="0">
                  <a:lnSpc>
                    <a:spcPct val="150000"/>
                  </a:lnSpc>
                  <a:buNone/>
                </a:pPr>
                <a:r>
                  <a:rPr lang="en-US" sz="3200" u="sng" dirty="0"/>
                  <a:t>Theorem</a:t>
                </a:r>
                <a:r>
                  <a:rPr lang="en-US" sz="3200" dirty="0"/>
                  <a:t>: </a:t>
                </a:r>
                <a:br>
                  <a:rPr lang="en-US" sz="3200" dirty="0"/>
                </a:br>
                <a:r>
                  <a:rPr lang="en-US" sz="3200" dirty="0"/>
                  <a:t>Assuming FR, the largest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200" dirty="0"/>
                  <a:t> that a PCF can provide is</a:t>
                </a:r>
              </a:p>
              <a:p>
                <a:pPr marL="0" indent="0" algn="l" rtl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0" i="1" smtClean="0">
                          <a:effectLst/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he-IL" sz="4000" b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he-IL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e-IL" sz="4000" b="0" i="0">
                                  <a:effectLst/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e-IL" sz="40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he-IL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e-IL" sz="4000" b="0" i="0">
                                  <a:effectLst/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4000" b="0" i="1" smtClean="0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func>
                        </m:den>
                      </m:f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 i="1" dirty="0">
                  <a:effectLst/>
                  <a:latin typeface="Cambria Math" panose="02040503050406030204" pitchFamily="18" charset="0"/>
                </a:endParaRPr>
              </a:p>
              <a:p>
                <a:pPr marL="0" indent="0" algn="l" rtl="0">
                  <a:buNone/>
                </a:pPr>
                <a:endParaRPr lang="en-US" sz="3200" dirty="0">
                  <a:effectLst/>
                </a:endParaRPr>
              </a:p>
              <a:p>
                <a:pPr marL="457200" indent="-457200" algn="l" rtl="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500" dirty="0"/>
                  <a:t> are the roots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he-IL" sz="3200" dirty="0"/>
              </a:p>
              <a:p>
                <a:pPr marL="457200" indent="-457200" algn="l" rtl="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3200" i="1" dirty="0">
                    <a:effectLst/>
                    <a:latin typeface="Cambria Math" panose="02040503050406030204" pitchFamily="18" charset="0"/>
                  </a:rPr>
                  <a:t> </a:t>
                </a:r>
                <a:r>
                  <a:rPr lang="en-US" sz="3500" dirty="0"/>
                  <a:t>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500"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sz="35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50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35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500">
                        <a:latin typeface="Cambria Math" panose="02040503050406030204" pitchFamily="18" charset="0"/>
                      </a:rPr>
                      <m:t>leading</m:t>
                    </m:r>
                    <m:r>
                      <a:rPr lang="en-US" sz="35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500">
                        <a:latin typeface="Cambria Math" panose="02040503050406030204" pitchFamily="18" charset="0"/>
                      </a:rPr>
                      <m:t>coefficients</m:t>
                    </m:r>
                    <m:r>
                      <a:rPr lang="en-US" sz="35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50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sz="35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5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50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35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5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50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>
                    <a:effectLst/>
                    <a:latin typeface="Cambria Math" panose="02040503050406030204" pitchFamily="18" charset="0"/>
                  </a:rPr>
                  <a:t> </a:t>
                </a:r>
                <a:r>
                  <a:rPr lang="en-US" sz="3500" dirty="0"/>
                  <a:t>respectively</a:t>
                </a:r>
              </a:p>
              <a:p>
                <a:pPr marL="457200" indent="-457200" algn="l" rtl="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ad>
                      <m:radPr>
                        <m:ctrlPr>
                          <a:rPr lang="en-IL" sz="3200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deg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latin typeface="Cambria Math" panose="02040503050406030204" pitchFamily="18" charset="0"/>
                              </a:rPr>
                              <m:t>GCD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3200" dirty="0"/>
                  <a:t>  (factorial reduction)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9F32BD7-2439-449E-91E5-3D690BBF7E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4370" y="1582504"/>
                <a:ext cx="11517630" cy="5275496"/>
              </a:xfrm>
              <a:blipFill>
                <a:blip r:embed="rId3"/>
                <a:stretch>
                  <a:fillRect l="-1271" b="-23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E8D813D6-2790-4851-8148-6BC2790B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pPr algn="ctr" rtl="0"/>
            <a:r>
              <a:rPr lang="en-US" sz="3600" u="sng" dirty="0">
                <a:cs typeface="+mn-cs"/>
              </a:rPr>
              <a:t>A formula for </a:t>
            </a:r>
            <a:r>
              <a:rPr lang="el-GR" sz="3600" u="sng" dirty="0">
                <a:cs typeface="+mn-cs"/>
              </a:rPr>
              <a:t>δ</a:t>
            </a:r>
            <a:endParaRPr lang="he-IL" sz="3600" u="sng" dirty="0"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25E098-8870-B4FA-1091-093D79A67991}"/>
              </a:ext>
            </a:extLst>
          </p:cNvPr>
          <p:cNvSpPr txBox="1">
            <a:spLocks/>
          </p:cNvSpPr>
          <p:nvPr/>
        </p:nvSpPr>
        <p:spPr>
          <a:xfrm>
            <a:off x="416443" y="-153311"/>
            <a:ext cx="4094714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3600" dirty="0">
                <a:cs typeface="+mn-cs"/>
              </a:rPr>
              <a:t>Generalizing </a:t>
            </a:r>
            <a:r>
              <a:rPr lang="en-US" sz="3600" dirty="0" err="1">
                <a:cs typeface="+mn-cs"/>
              </a:rPr>
              <a:t>Apéry</a:t>
            </a:r>
            <a:endParaRPr lang="he-IL" sz="36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62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E107-CDCC-1423-AB54-64279CC86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Take-home messages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8D197-3E0E-E7AE-0E35-D5CA04C4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/>
              <a:t>For centuries, </a:t>
            </a:r>
            <a:r>
              <a:rPr lang="en-US" b="1" dirty="0"/>
              <a:t>discoveries </a:t>
            </a:r>
            <a:r>
              <a:rPr lang="en-US" dirty="0"/>
              <a:t>of formulas for mathematical constants </a:t>
            </a:r>
            <a:br>
              <a:rPr lang="en-US" dirty="0"/>
            </a:br>
            <a:r>
              <a:rPr lang="en-US" dirty="0"/>
              <a:t>have been acts of ingenuity, creativity</a:t>
            </a:r>
          </a:p>
          <a:p>
            <a:pPr algn="l" rtl="0"/>
            <a:endParaRPr lang="en-US" dirty="0"/>
          </a:p>
          <a:p>
            <a:pPr algn="l" rtl="0"/>
            <a:r>
              <a:rPr lang="en-US" b="1" dirty="0"/>
              <a:t>Experimental mathematics</a:t>
            </a:r>
            <a:r>
              <a:rPr lang="en-US" dirty="0"/>
              <a:t> enables novel approach for mathematical research</a:t>
            </a:r>
          </a:p>
          <a:p>
            <a:pPr algn="l" rtl="0"/>
            <a:r>
              <a:rPr lang="en-US" dirty="0"/>
              <a:t>Algorithm-driven, massive parallel, community of volunteers</a:t>
            </a:r>
          </a:p>
          <a:p>
            <a:pPr marL="0" indent="0" algn="l" rtl="0">
              <a:buNone/>
            </a:pPr>
            <a:endParaRPr lang="en-US" b="1" dirty="0"/>
          </a:p>
          <a:p>
            <a:pPr algn="l" rtl="0"/>
            <a:r>
              <a:rPr lang="en-US" dirty="0"/>
              <a:t>Discovery of a new mathematical structure</a:t>
            </a:r>
          </a:p>
          <a:p>
            <a:pPr algn="l" rtl="0"/>
            <a:r>
              <a:rPr lang="en-US" dirty="0"/>
              <a:t>An underlying hierarchy for constants</a:t>
            </a:r>
          </a:p>
          <a:p>
            <a:pPr algn="l" rtl="0"/>
            <a:r>
              <a:rPr lang="en-US" dirty="0"/>
              <a:t>Open problems – help us!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Soon: the “</a:t>
            </a:r>
            <a:r>
              <a:rPr lang="en-US" dirty="0" err="1"/>
              <a:t>arXiv</a:t>
            </a:r>
            <a:r>
              <a:rPr lang="en-US" dirty="0"/>
              <a:t>” of fundamental constants and their relations</a:t>
            </a:r>
            <a:endParaRPr lang="en-IL" dirty="0"/>
          </a:p>
        </p:txBody>
      </p:sp>
      <p:pic>
        <p:nvPicPr>
          <p:cNvPr id="4" name="Picture 2" descr="Image result for thinking computer">
            <a:extLst>
              <a:ext uri="{FF2B5EF4-FFF2-40B4-BE49-F238E27FC236}">
                <a16:creationId xmlns:a16="http://schemas.microsoft.com/office/drawing/2014/main" id="{C6A51DC4-EC9E-7FAD-0755-0948AB7C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87" y="130753"/>
            <a:ext cx="1676246" cy="15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e^i*pi">
            <a:extLst>
              <a:ext uri="{FF2B5EF4-FFF2-40B4-BE49-F238E27FC236}">
                <a16:creationId xmlns:a16="http://schemas.microsoft.com/office/drawing/2014/main" id="{47DE42F5-E7F5-4039-D2C5-DFA3BCE51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5" t="31470" r="13872" b="91"/>
          <a:stretch/>
        </p:blipFill>
        <p:spPr bwMode="auto">
          <a:xfrm>
            <a:off x="10844761" y="130753"/>
            <a:ext cx="1018077" cy="15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076B0-6622-87F1-9967-17C4399A6D7E}"/>
              </a:ext>
            </a:extLst>
          </p:cNvPr>
          <p:cNvSpPr/>
          <p:nvPr/>
        </p:nvSpPr>
        <p:spPr>
          <a:xfrm>
            <a:off x="1123950" y="3219450"/>
            <a:ext cx="7543800" cy="3143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133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3DA9B25F-F2AA-4C53-9256-A45CAF277801}"/>
              </a:ext>
            </a:extLst>
          </p:cNvPr>
          <p:cNvCxnSpPr>
            <a:cxnSpLocks/>
          </p:cNvCxnSpPr>
          <p:nvPr/>
        </p:nvCxnSpPr>
        <p:spPr>
          <a:xfrm rot="5400000">
            <a:off x="5259094" y="4567843"/>
            <a:ext cx="432000" cy="756000"/>
          </a:xfrm>
          <a:prstGeom prst="bentConnector3">
            <a:avLst/>
          </a:prstGeom>
          <a:ln w="76200" cap="flat"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C3E2FC-C666-4C66-A243-7541F43E8E8B}"/>
              </a:ext>
            </a:extLst>
          </p:cNvPr>
          <p:cNvSpPr/>
          <p:nvPr/>
        </p:nvSpPr>
        <p:spPr>
          <a:xfrm>
            <a:off x="2078556" y="683514"/>
            <a:ext cx="7842465" cy="2138153"/>
          </a:xfrm>
          <a:prstGeom prst="roundRect">
            <a:avLst>
              <a:gd name="adj" fmla="val 10152"/>
            </a:avLst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D8A67-36DF-46D8-9596-867DA9CF7D5B}"/>
              </a:ext>
            </a:extLst>
          </p:cNvPr>
          <p:cNvSpPr txBox="1"/>
          <p:nvPr/>
        </p:nvSpPr>
        <p:spPr>
          <a:xfrm>
            <a:off x="2695421" y="5278973"/>
            <a:ext cx="179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u="sng" dirty="0"/>
              <a:t>Volunteer Network</a:t>
            </a:r>
            <a:endParaRPr lang="en-IL" u="sng" dirty="0"/>
          </a:p>
        </p:txBody>
      </p:sp>
      <p:pic>
        <p:nvPicPr>
          <p:cNvPr id="7" name="Graphic 6" descr="Computer with solid fill">
            <a:extLst>
              <a:ext uri="{FF2B5EF4-FFF2-40B4-BE49-F238E27FC236}">
                <a16:creationId xmlns:a16="http://schemas.microsoft.com/office/drawing/2014/main" id="{BEE444B5-1477-4780-9B53-4FC03A846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8392" y="5068807"/>
            <a:ext cx="914400" cy="914400"/>
          </a:xfrm>
          <a:prstGeom prst="rect">
            <a:avLst/>
          </a:prstGeom>
        </p:spPr>
      </p:pic>
      <p:pic>
        <p:nvPicPr>
          <p:cNvPr id="8" name="Graphic 7" descr="Computer with solid fill">
            <a:extLst>
              <a:ext uri="{FF2B5EF4-FFF2-40B4-BE49-F238E27FC236}">
                <a16:creationId xmlns:a16="http://schemas.microsoft.com/office/drawing/2014/main" id="{EC34F2F1-8B31-441C-981C-09E877946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092" y="5369829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077BF4-C660-45E9-982E-8C493A954816}"/>
              </a:ext>
            </a:extLst>
          </p:cNvPr>
          <p:cNvSpPr txBox="1"/>
          <p:nvPr/>
        </p:nvSpPr>
        <p:spPr>
          <a:xfrm>
            <a:off x="3265321" y="710695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u="sng" dirty="0"/>
              <a:t>Scheme Creation</a:t>
            </a:r>
            <a:endParaRPr lang="en-IL" u="sng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6B4858-670F-4802-B49B-C732B4301726}"/>
              </a:ext>
            </a:extLst>
          </p:cNvPr>
          <p:cNvGrpSpPr/>
          <p:nvPr/>
        </p:nvGrpSpPr>
        <p:grpSpPr>
          <a:xfrm>
            <a:off x="5350217" y="2795727"/>
            <a:ext cx="2646005" cy="2646005"/>
            <a:chOff x="1767261" y="4204622"/>
            <a:chExt cx="2646005" cy="2646005"/>
          </a:xfrm>
        </p:grpSpPr>
        <p:pic>
          <p:nvPicPr>
            <p:cNvPr id="11" name="Graphic 10" descr="Cloud outline">
              <a:extLst>
                <a:ext uri="{FF2B5EF4-FFF2-40B4-BE49-F238E27FC236}">
                  <a16:creationId xmlns:a16="http://schemas.microsoft.com/office/drawing/2014/main" id="{D6019B41-7906-4654-B3BF-85F228F35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67261" y="4204622"/>
              <a:ext cx="2646005" cy="2646005"/>
            </a:xfrm>
            <a:prstGeom prst="rect">
              <a:avLst/>
            </a:prstGeom>
          </p:spPr>
        </p:pic>
        <p:pic>
          <p:nvPicPr>
            <p:cNvPr id="12" name="Picture 2" descr="Logos and graphics">
              <a:extLst>
                <a:ext uri="{FF2B5EF4-FFF2-40B4-BE49-F238E27FC236}">
                  <a16:creationId xmlns:a16="http://schemas.microsoft.com/office/drawing/2014/main" id="{CF46FE86-A3BA-4131-BEFD-D57EDC956D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4" t="11664" r="7046" b="14527"/>
            <a:stretch/>
          </p:blipFill>
          <p:spPr bwMode="auto">
            <a:xfrm>
              <a:off x="2432196" y="5426062"/>
              <a:ext cx="1269508" cy="551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87EB35-C293-4FB8-9536-27F5396A7FE0}"/>
              </a:ext>
            </a:extLst>
          </p:cNvPr>
          <p:cNvSpPr txBox="1"/>
          <p:nvPr/>
        </p:nvSpPr>
        <p:spPr>
          <a:xfrm>
            <a:off x="6404943" y="710695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u="sng" dirty="0"/>
              <a:t>Result Verification</a:t>
            </a:r>
            <a:endParaRPr lang="en-IL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CA111A-1903-4E24-B2BD-56B449CD2B9E}"/>
              </a:ext>
            </a:extLst>
          </p:cNvPr>
          <p:cNvSpPr txBox="1"/>
          <p:nvPr/>
        </p:nvSpPr>
        <p:spPr>
          <a:xfrm>
            <a:off x="3605568" y="3974858"/>
            <a:ext cx="1943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u="sng" dirty="0"/>
              <a:t>Resource Manager Server</a:t>
            </a:r>
            <a:endParaRPr lang="en-IL" u="sn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4A061-6147-4A40-87E9-59B2FFB37F34}"/>
              </a:ext>
            </a:extLst>
          </p:cNvPr>
          <p:cNvSpPr txBox="1"/>
          <p:nvPr/>
        </p:nvSpPr>
        <p:spPr>
          <a:xfrm>
            <a:off x="8467965" y="2778897"/>
            <a:ext cx="159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Formulas</a:t>
            </a:r>
            <a:br>
              <a:rPr lang="en-US" dirty="0"/>
            </a:br>
            <a:r>
              <a:rPr lang="en-US" dirty="0"/>
              <a:t>Candidates</a:t>
            </a:r>
            <a:endParaRPr lang="en-I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D851F3-3EB9-45A6-AD3A-14FDA432621C}"/>
              </a:ext>
            </a:extLst>
          </p:cNvPr>
          <p:cNvSpPr txBox="1"/>
          <p:nvPr/>
        </p:nvSpPr>
        <p:spPr>
          <a:xfrm rot="16200000">
            <a:off x="1496621" y="1563289"/>
            <a:ext cx="161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u="sng" dirty="0"/>
              <a:t>On-Site</a:t>
            </a:r>
            <a:endParaRPr lang="en-IL" b="1" u="sng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323D2A-947F-4BBC-8C4B-78EB74899F94}"/>
              </a:ext>
            </a:extLst>
          </p:cNvPr>
          <p:cNvSpPr/>
          <p:nvPr/>
        </p:nvSpPr>
        <p:spPr>
          <a:xfrm>
            <a:off x="2121585" y="3354268"/>
            <a:ext cx="7799436" cy="2929961"/>
          </a:xfrm>
          <a:prstGeom prst="roundRect">
            <a:avLst>
              <a:gd name="adj" fmla="val 10152"/>
            </a:avLst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p:pic>
        <p:nvPicPr>
          <p:cNvPr id="18" name="Graphic 17" descr="Database with solid fill">
            <a:extLst>
              <a:ext uri="{FF2B5EF4-FFF2-40B4-BE49-F238E27FC236}">
                <a16:creationId xmlns:a16="http://schemas.microsoft.com/office/drawing/2014/main" id="{82972A2D-D4CA-437C-8966-31CEBFE69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9043" y="1133809"/>
            <a:ext cx="1228293" cy="12282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9D0C17-2B56-48B8-B020-CCCF1E86E0DA}"/>
              </a:ext>
            </a:extLst>
          </p:cNvPr>
          <p:cNvSpPr txBox="1"/>
          <p:nvPr/>
        </p:nvSpPr>
        <p:spPr>
          <a:xfrm>
            <a:off x="5651285" y="1320679"/>
            <a:ext cx="136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Formulas Database</a:t>
            </a:r>
            <a:endParaRPr lang="en-I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248CD9-843F-41B0-A3D3-D6C8250DD6F3}"/>
              </a:ext>
            </a:extLst>
          </p:cNvPr>
          <p:cNvSpPr txBox="1"/>
          <p:nvPr/>
        </p:nvSpPr>
        <p:spPr>
          <a:xfrm>
            <a:off x="2975608" y="2777839"/>
            <a:ext cx="177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Next Search Space</a:t>
            </a:r>
            <a:endParaRPr lang="en-I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512AF2-2EBA-4565-AA8D-0555F7F72ECE}"/>
              </a:ext>
            </a:extLst>
          </p:cNvPr>
          <p:cNvSpPr txBox="1"/>
          <p:nvPr/>
        </p:nvSpPr>
        <p:spPr>
          <a:xfrm rot="16200000">
            <a:off x="1545676" y="4743694"/>
            <a:ext cx="161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u="sng" dirty="0"/>
              <a:t>Off-Site</a:t>
            </a:r>
            <a:endParaRPr lang="en-IL" b="1" u="sng" dirty="0"/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DDFDC24D-0856-47D7-A7F5-E3174B0B13E5}"/>
              </a:ext>
            </a:extLst>
          </p:cNvPr>
          <p:cNvCxnSpPr>
            <a:cxnSpLocks/>
          </p:cNvCxnSpPr>
          <p:nvPr/>
        </p:nvCxnSpPr>
        <p:spPr>
          <a:xfrm rot="5400000">
            <a:off x="5552973" y="4905012"/>
            <a:ext cx="684142" cy="409233"/>
          </a:xfrm>
          <a:prstGeom prst="bentConnector3">
            <a:avLst/>
          </a:prstGeom>
          <a:ln w="76200" cap="flat"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33504F5-16E0-4244-A665-FCCB9B4E26B8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22784" y="4582669"/>
            <a:ext cx="432000" cy="756000"/>
          </a:xfrm>
          <a:prstGeom prst="bentConnector3">
            <a:avLst/>
          </a:prstGeom>
          <a:ln w="76200" cap="flat"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 descr="Computer with solid fill">
            <a:extLst>
              <a:ext uri="{FF2B5EF4-FFF2-40B4-BE49-F238E27FC236}">
                <a16:creationId xmlns:a16="http://schemas.microsoft.com/office/drawing/2014/main" id="{BA65CA51-CD6C-464A-BA80-D3CCC69B6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6946" y="5369829"/>
            <a:ext cx="914400" cy="914400"/>
          </a:xfrm>
          <a:prstGeom prst="rect">
            <a:avLst/>
          </a:prstGeom>
        </p:spPr>
      </p:pic>
      <p:pic>
        <p:nvPicPr>
          <p:cNvPr id="25" name="Graphic 24" descr="Computer with solid fill">
            <a:extLst>
              <a:ext uri="{FF2B5EF4-FFF2-40B4-BE49-F238E27FC236}">
                <a16:creationId xmlns:a16="http://schemas.microsoft.com/office/drawing/2014/main" id="{EFC9FE79-E590-40D7-938B-622ECC448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2696" y="5068807"/>
            <a:ext cx="914400" cy="914400"/>
          </a:xfrm>
          <a:prstGeom prst="rect">
            <a:avLst/>
          </a:prstGeom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DBF62CAD-4B88-4878-8691-8DFDF185D8E2}"/>
              </a:ext>
            </a:extLst>
          </p:cNvPr>
          <p:cNvCxnSpPr>
            <a:cxnSpLocks/>
          </p:cNvCxnSpPr>
          <p:nvPr/>
        </p:nvCxnSpPr>
        <p:spPr>
          <a:xfrm rot="16200000" flipV="1">
            <a:off x="6930131" y="4905012"/>
            <a:ext cx="684142" cy="409233"/>
          </a:xfrm>
          <a:prstGeom prst="bentConnector3">
            <a:avLst/>
          </a:prstGeom>
          <a:ln w="76200" cap="flat"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Graphic 26" descr="Computer with solid fill">
            <a:extLst>
              <a:ext uri="{FF2B5EF4-FFF2-40B4-BE49-F238E27FC236}">
                <a16:creationId xmlns:a16="http://schemas.microsoft.com/office/drawing/2014/main" id="{A78F4373-4896-4F1D-B281-B39F14121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3922" y="537340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ACD5F9-942F-4488-88BF-FB5D93B763D7}"/>
              </a:ext>
            </a:extLst>
          </p:cNvPr>
          <p:cNvCxnSpPr/>
          <p:nvPr/>
        </p:nvCxnSpPr>
        <p:spPr>
          <a:xfrm flipH="1">
            <a:off x="6544455" y="4744668"/>
            <a:ext cx="0" cy="72524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B233B9-8478-454E-858C-8782B4503168}"/>
              </a:ext>
            </a:extLst>
          </p:cNvPr>
          <p:cNvCxnSpPr>
            <a:cxnSpLocks/>
          </p:cNvCxnSpPr>
          <p:nvPr/>
        </p:nvCxnSpPr>
        <p:spPr>
          <a:xfrm flipV="1">
            <a:off x="4295044" y="1436339"/>
            <a:ext cx="506300" cy="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6A0599E-3723-4BB6-A1C1-AFFA3CD5EA70}"/>
              </a:ext>
            </a:extLst>
          </p:cNvPr>
          <p:cNvSpPr txBox="1"/>
          <p:nvPr/>
        </p:nvSpPr>
        <p:spPr>
          <a:xfrm>
            <a:off x="2416596" y="1113173"/>
            <a:ext cx="200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dirty="0"/>
              <a:t>Formulas from the literature</a:t>
            </a:r>
            <a:endParaRPr lang="en-I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547B13-41AA-4153-8E26-586F0472D4CF}"/>
              </a:ext>
            </a:extLst>
          </p:cNvPr>
          <p:cNvSpPr txBox="1"/>
          <p:nvPr/>
        </p:nvSpPr>
        <p:spPr>
          <a:xfrm>
            <a:off x="5661256" y="2308140"/>
            <a:ext cx="1321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dirty="0"/>
              <a:t>New results</a:t>
            </a:r>
            <a:endParaRPr lang="en-IL" dirty="0"/>
          </a:p>
        </p:txBody>
      </p:sp>
      <p:pic>
        <p:nvPicPr>
          <p:cNvPr id="32" name="Graphic 31" descr="Filter with solid fill">
            <a:extLst>
              <a:ext uri="{FF2B5EF4-FFF2-40B4-BE49-F238E27FC236}">
                <a16:creationId xmlns:a16="http://schemas.microsoft.com/office/drawing/2014/main" id="{DB9F906B-7724-4E3A-9D3C-A25505036E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98221" y="1344987"/>
            <a:ext cx="884612" cy="884612"/>
          </a:xfrm>
          <a:prstGeom prst="rect">
            <a:avLst/>
          </a:prstGeom>
        </p:spPr>
      </p:pic>
      <p:sp>
        <p:nvSpPr>
          <p:cNvPr id="33" name="Arrow: Circular 32">
            <a:extLst>
              <a:ext uri="{FF2B5EF4-FFF2-40B4-BE49-F238E27FC236}">
                <a16:creationId xmlns:a16="http://schemas.microsoft.com/office/drawing/2014/main" id="{1FBAA74D-E381-4911-9AF6-948C04111419}"/>
              </a:ext>
            </a:extLst>
          </p:cNvPr>
          <p:cNvSpPr/>
          <p:nvPr/>
        </p:nvSpPr>
        <p:spPr>
          <a:xfrm rot="7006468" flipH="1">
            <a:off x="5974349" y="1360037"/>
            <a:ext cx="2569770" cy="2814320"/>
          </a:xfrm>
          <a:prstGeom prst="circularArrow">
            <a:avLst>
              <a:gd name="adj1" fmla="val 9784"/>
              <a:gd name="adj2" fmla="val 1050592"/>
              <a:gd name="adj3" fmla="val 20280186"/>
              <a:gd name="adj4" fmla="val 1331758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>
              <a:solidFill>
                <a:schemeClr val="tx1"/>
              </a:solidFill>
            </a:endParaRPr>
          </a:p>
        </p:txBody>
      </p:sp>
      <p:sp>
        <p:nvSpPr>
          <p:cNvPr id="34" name="Arrow: Circular 33">
            <a:extLst>
              <a:ext uri="{FF2B5EF4-FFF2-40B4-BE49-F238E27FC236}">
                <a16:creationId xmlns:a16="http://schemas.microsoft.com/office/drawing/2014/main" id="{E23E9864-3165-4B39-8732-F205C74F0FA6}"/>
              </a:ext>
            </a:extLst>
          </p:cNvPr>
          <p:cNvSpPr/>
          <p:nvPr/>
        </p:nvSpPr>
        <p:spPr>
          <a:xfrm rot="5400000" flipV="1">
            <a:off x="4119095" y="1313939"/>
            <a:ext cx="2570400" cy="2815200"/>
          </a:xfrm>
          <a:prstGeom prst="circularArrow">
            <a:avLst>
              <a:gd name="adj1" fmla="val 9784"/>
              <a:gd name="adj2" fmla="val 1050592"/>
              <a:gd name="adj3" fmla="val 20280186"/>
              <a:gd name="adj4" fmla="val 1331758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>
              <a:solidFill>
                <a:schemeClr val="tx1"/>
              </a:solidFill>
            </a:endParaRPr>
          </a:p>
        </p:txBody>
      </p:sp>
      <p:sp>
        <p:nvSpPr>
          <p:cNvPr id="35" name="Arrow: U-Turn 34">
            <a:extLst>
              <a:ext uri="{FF2B5EF4-FFF2-40B4-BE49-F238E27FC236}">
                <a16:creationId xmlns:a16="http://schemas.microsoft.com/office/drawing/2014/main" id="{CC019633-8088-4070-9F20-7DB92B026FCE}"/>
              </a:ext>
            </a:extLst>
          </p:cNvPr>
          <p:cNvSpPr/>
          <p:nvPr/>
        </p:nvSpPr>
        <p:spPr>
          <a:xfrm flipH="1" flipV="1">
            <a:off x="5121007" y="2132036"/>
            <a:ext cx="2439167" cy="646330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866005-E73B-4D31-B2E1-4789259CD0F2}"/>
              </a:ext>
            </a:extLst>
          </p:cNvPr>
          <p:cNvSpPr txBox="1"/>
          <p:nvPr/>
        </p:nvSpPr>
        <p:spPr>
          <a:xfrm>
            <a:off x="2755831" y="1759504"/>
            <a:ext cx="1321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dirty="0"/>
              <a:t>Past results</a:t>
            </a:r>
            <a:endParaRPr lang="en-IL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A52260F-1315-4372-B413-33D3E930B888}"/>
              </a:ext>
            </a:extLst>
          </p:cNvPr>
          <p:cNvCxnSpPr>
            <a:cxnSpLocks/>
          </p:cNvCxnSpPr>
          <p:nvPr/>
        </p:nvCxnSpPr>
        <p:spPr>
          <a:xfrm flipV="1">
            <a:off x="4091573" y="1694392"/>
            <a:ext cx="701618" cy="27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6BD1F22-151A-42D7-85F1-F4E64E5A4219}"/>
              </a:ext>
            </a:extLst>
          </p:cNvPr>
          <p:cNvSpPr txBox="1"/>
          <p:nvPr/>
        </p:nvSpPr>
        <p:spPr>
          <a:xfrm>
            <a:off x="4807380" y="6471304"/>
            <a:ext cx="430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Elimelech et al. </a:t>
            </a:r>
            <a:r>
              <a:rPr lang="en-US" i="0" dirty="0" err="1">
                <a:solidFill>
                  <a:srgbClr val="000000"/>
                </a:solidFill>
                <a:effectLst/>
                <a:latin typeface="Lucida Grande"/>
              </a:rPr>
              <a:t>arXiv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:</a:t>
            </a:r>
            <a:r>
              <a:rPr lang="en-IL" i="0" dirty="0">
                <a:solidFill>
                  <a:srgbClr val="000000"/>
                </a:solidFill>
                <a:effectLst/>
                <a:latin typeface="Lucida Grande"/>
              </a:rPr>
              <a:t>2308.11829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 (2023)</a:t>
            </a:r>
            <a:endParaRPr lang="en-IL" dirty="0"/>
          </a:p>
        </p:txBody>
      </p:sp>
      <p:pic>
        <p:nvPicPr>
          <p:cNvPr id="39" name="Picture 2" descr="Our Students - Faculty of Electrical And Computer Engineering - Technion">
            <a:extLst>
              <a:ext uri="{FF2B5EF4-FFF2-40B4-BE49-F238E27FC236}">
                <a16:creationId xmlns:a16="http://schemas.microsoft.com/office/drawing/2014/main" id="{1DE4E141-F4C3-4077-9C0F-64B32810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139" y="683514"/>
            <a:ext cx="1813115" cy="18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FD7EEC5F-A5A7-48DF-B3A0-F3ADD9A5CD50}"/>
              </a:ext>
            </a:extLst>
          </p:cNvPr>
          <p:cNvSpPr txBox="1">
            <a:spLocks/>
          </p:cNvSpPr>
          <p:nvPr/>
        </p:nvSpPr>
        <p:spPr>
          <a:xfrm>
            <a:off x="10224139" y="2570835"/>
            <a:ext cx="1949260" cy="37782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000" dirty="0" err="1"/>
              <a:t>Rotem</a:t>
            </a:r>
            <a:r>
              <a:rPr lang="en-US" sz="2000" dirty="0"/>
              <a:t> Elimelech</a:t>
            </a:r>
            <a:endParaRPr lang="en-IL" sz="20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AD9C72-465C-40ED-B190-82CA0D9E92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7105"/>
          <a:stretch/>
        </p:blipFill>
        <p:spPr>
          <a:xfrm>
            <a:off x="9089319" y="3691218"/>
            <a:ext cx="2947935" cy="28321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4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3" grpId="0"/>
      <p:bldP spid="14" grpId="0"/>
      <p:bldP spid="15" grpId="0"/>
      <p:bldP spid="17" grpId="0" animBg="1"/>
      <p:bldP spid="20" grpId="0"/>
      <p:bldP spid="21" grpId="0"/>
      <p:bldP spid="31" grpId="0"/>
      <p:bldP spid="33" grpId="0" animBg="1"/>
      <p:bldP spid="34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EE8E-04E1-21CA-078C-EAF35314C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BOINC Results</a:t>
            </a:r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01BE3-564B-51A0-99E5-BC8E2BD98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31" y="1777795"/>
            <a:ext cx="6287377" cy="1486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F677A-9520-31CF-7EA9-2E80B686F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80642"/>
            <a:ext cx="7421011" cy="1324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471AC9-E48A-57A0-8584-AC26FD5CF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31" y="4704802"/>
            <a:ext cx="7783011" cy="1362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1EBC76-BE54-921F-0527-47D56B574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008" y="997971"/>
            <a:ext cx="4763165" cy="2438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31C117-99F8-47FF-9BC0-314C5AEAD829}"/>
              </a:ext>
            </a:extLst>
          </p:cNvPr>
          <p:cNvSpPr txBox="1"/>
          <p:nvPr/>
        </p:nvSpPr>
        <p:spPr>
          <a:xfrm>
            <a:off x="4807380" y="6471304"/>
            <a:ext cx="430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Elimelech et al. </a:t>
            </a:r>
            <a:r>
              <a:rPr lang="en-US" i="0" dirty="0" err="1">
                <a:solidFill>
                  <a:srgbClr val="000000"/>
                </a:solidFill>
                <a:effectLst/>
                <a:latin typeface="Lucida Grande"/>
              </a:rPr>
              <a:t>arXiv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:</a:t>
            </a:r>
            <a:r>
              <a:rPr lang="en-IL" i="0" dirty="0">
                <a:solidFill>
                  <a:srgbClr val="000000"/>
                </a:solidFill>
                <a:effectLst/>
                <a:latin typeface="Lucida Grande"/>
              </a:rPr>
              <a:t>2308.11829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 (2023)</a:t>
            </a:r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E1832-5916-B59F-7735-744FE2A54EA3}"/>
              </a:ext>
            </a:extLst>
          </p:cNvPr>
          <p:cNvSpPr txBox="1"/>
          <p:nvPr/>
        </p:nvSpPr>
        <p:spPr>
          <a:xfrm>
            <a:off x="10226487" y="4210851"/>
            <a:ext cx="1383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* FR+</a:t>
            </a:r>
            <a:r>
              <a:rPr lang="en-US" b="1" i="0" dirty="0">
                <a:solidFill>
                  <a:srgbClr val="000000"/>
                </a:solidFill>
                <a:effectLst/>
                <a:latin typeface="Lucida Grande"/>
              </a:rPr>
              <a:t>PSLQ</a:t>
            </a:r>
            <a:endParaRPr lang="en-IL" b="1" dirty="0"/>
          </a:p>
        </p:txBody>
      </p:sp>
    </p:spTree>
    <p:extLst>
      <p:ext uri="{BB962C8B-B14F-4D97-AF65-F5344CB8AC3E}">
        <p14:creationId xmlns:p14="http://schemas.microsoft.com/office/powerpoint/2010/main" val="2096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E107-CDCC-1423-AB54-64279CC86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Take-home messages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8D197-3E0E-E7AE-0E35-D5CA04C4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/>
              <a:t>For centuries, </a:t>
            </a:r>
            <a:r>
              <a:rPr lang="en-US" b="1" dirty="0"/>
              <a:t>discoveries </a:t>
            </a:r>
            <a:r>
              <a:rPr lang="en-US" dirty="0"/>
              <a:t>of formulas for mathematical constants </a:t>
            </a:r>
            <a:br>
              <a:rPr lang="en-US" dirty="0"/>
            </a:br>
            <a:r>
              <a:rPr lang="en-US" dirty="0"/>
              <a:t>have been acts of ingenuity, creativity</a:t>
            </a:r>
          </a:p>
          <a:p>
            <a:pPr algn="l" rtl="0"/>
            <a:endParaRPr lang="en-US" dirty="0"/>
          </a:p>
          <a:p>
            <a:pPr algn="l" rtl="0"/>
            <a:r>
              <a:rPr lang="en-US" b="1" dirty="0"/>
              <a:t>Experimental mathematics</a:t>
            </a:r>
            <a:r>
              <a:rPr lang="en-US" dirty="0"/>
              <a:t> enables novel approach for mathematical research</a:t>
            </a:r>
          </a:p>
          <a:p>
            <a:pPr algn="l" rtl="0"/>
            <a:r>
              <a:rPr lang="en-US" dirty="0"/>
              <a:t>Algorithm-driven, massive parallel, community of volunteers</a:t>
            </a:r>
          </a:p>
          <a:p>
            <a:pPr marL="0" indent="0" algn="l" rtl="0">
              <a:buNone/>
            </a:pPr>
            <a:endParaRPr lang="en-US" b="1" dirty="0"/>
          </a:p>
          <a:p>
            <a:pPr algn="l" rtl="0"/>
            <a:r>
              <a:rPr lang="en-US" dirty="0"/>
              <a:t>Discovery of a new mathematical structure</a:t>
            </a:r>
          </a:p>
          <a:p>
            <a:pPr algn="l" rtl="0"/>
            <a:r>
              <a:rPr lang="en-US" dirty="0"/>
              <a:t>An underlying hierarchy for constants</a:t>
            </a:r>
          </a:p>
          <a:p>
            <a:pPr algn="l" rtl="0"/>
            <a:r>
              <a:rPr lang="en-US" dirty="0"/>
              <a:t>Open problems – help us!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Soon: the “</a:t>
            </a:r>
            <a:r>
              <a:rPr lang="en-US" dirty="0" err="1"/>
              <a:t>arXiv</a:t>
            </a:r>
            <a:r>
              <a:rPr lang="en-US" dirty="0"/>
              <a:t>” of fundamental constants and their relations</a:t>
            </a:r>
            <a:endParaRPr lang="en-IL" dirty="0"/>
          </a:p>
        </p:txBody>
      </p:sp>
      <p:pic>
        <p:nvPicPr>
          <p:cNvPr id="4" name="Picture 2" descr="Image result for thinking computer">
            <a:extLst>
              <a:ext uri="{FF2B5EF4-FFF2-40B4-BE49-F238E27FC236}">
                <a16:creationId xmlns:a16="http://schemas.microsoft.com/office/drawing/2014/main" id="{C6A51DC4-EC9E-7FAD-0755-0948AB7C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87" y="130753"/>
            <a:ext cx="1676246" cy="15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e^i*pi">
            <a:extLst>
              <a:ext uri="{FF2B5EF4-FFF2-40B4-BE49-F238E27FC236}">
                <a16:creationId xmlns:a16="http://schemas.microsoft.com/office/drawing/2014/main" id="{47DE42F5-E7F5-4039-D2C5-DFA3BCE51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5" t="31470" r="13872" b="91"/>
          <a:stretch/>
        </p:blipFill>
        <p:spPr bwMode="auto">
          <a:xfrm>
            <a:off x="10844761" y="130753"/>
            <a:ext cx="1018077" cy="15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076B0-6622-87F1-9967-17C4399A6D7E}"/>
              </a:ext>
            </a:extLst>
          </p:cNvPr>
          <p:cNvSpPr/>
          <p:nvPr/>
        </p:nvSpPr>
        <p:spPr>
          <a:xfrm>
            <a:off x="1119716" y="3960283"/>
            <a:ext cx="5382684" cy="3143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8E4B2-7835-EF36-C262-76BED5AFC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750" b="16853"/>
          <a:stretch/>
        </p:blipFill>
        <p:spPr>
          <a:xfrm>
            <a:off x="7248545" y="3675063"/>
            <a:ext cx="4730750" cy="14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30B20-64B8-FB1C-5E2E-547E343E6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18" y="628481"/>
            <a:ext cx="11564964" cy="3143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D8CEE0-6A4B-5849-FAC3-FE762DD2D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84" y="4657674"/>
            <a:ext cx="6668431" cy="724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2DF56A-074E-3404-3D6D-F5BFF1E04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84" y="5457770"/>
            <a:ext cx="7059010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AE3522-89C6-4E8F-AA5F-0E817D29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7" y="982696"/>
            <a:ext cx="11970345" cy="4091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1AAC38-64D7-4C2A-96A8-53D95C31C87A}"/>
              </a:ext>
            </a:extLst>
          </p:cNvPr>
          <p:cNvSpPr txBox="1"/>
          <p:nvPr/>
        </p:nvSpPr>
        <p:spPr>
          <a:xfrm>
            <a:off x="1826515" y="5208171"/>
            <a:ext cx="9539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Looking for an underlying theory…</a:t>
            </a:r>
          </a:p>
          <a:p>
            <a:pPr algn="l" rtl="0"/>
            <a:r>
              <a:rPr lang="en-US" sz="2400" dirty="0"/>
              <a:t>Can we generalize and extract all these expressions from a unified theory?</a:t>
            </a:r>
            <a:endParaRPr lang="en-IL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52BBC-826F-EE10-4CDA-3EDC1A2AFDF5}"/>
              </a:ext>
            </a:extLst>
          </p:cNvPr>
          <p:cNvSpPr txBox="1"/>
          <p:nvPr/>
        </p:nvSpPr>
        <p:spPr>
          <a:xfrm>
            <a:off x="1136442" y="26848"/>
            <a:ext cx="10350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Can we generalize and extract all these formulas from a unified theory?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2590333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89" y="187327"/>
            <a:ext cx="11936918" cy="482599"/>
          </a:xfrm>
        </p:spPr>
        <p:txBody>
          <a:bodyPr/>
          <a:lstStyle/>
          <a:p>
            <a:pPr algn="ctr" rtl="0"/>
            <a:r>
              <a:rPr lang="en-US" dirty="0"/>
              <a:t>One of the earliest examples of experimental mathematics</a:t>
            </a:r>
          </a:p>
        </p:txBody>
      </p:sp>
      <p:pic>
        <p:nvPicPr>
          <p:cNvPr id="9" name="Picture 8" descr="Image result for gauss">
            <a:extLst>
              <a:ext uri="{FF2B5EF4-FFF2-40B4-BE49-F238E27FC236}">
                <a16:creationId xmlns:a16="http://schemas.microsoft.com/office/drawing/2014/main" id="{15F92498-27F2-4167-B401-5D135297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45" y="2160270"/>
            <a:ext cx="2707481" cy="34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DEA20E-792B-4798-B724-21180B162117}"/>
                  </a:ext>
                </a:extLst>
              </p:cNvPr>
              <p:cNvSpPr txBox="1"/>
              <p:nvPr/>
            </p:nvSpPr>
            <p:spPr>
              <a:xfrm>
                <a:off x="5140961" y="2378333"/>
                <a:ext cx="4345374" cy="61645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DEA20E-792B-4798-B724-21180B162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961" y="2378333"/>
                <a:ext cx="4345374" cy="616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270287" y="1309139"/>
                <a:ext cx="2388411" cy="714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1</m:t>
                      </m:r>
                      <m:r>
                        <m:rPr>
                          <m:nor/>
                        </m:rPr>
                        <a:rPr lang="en-US"/>
                        <m:t>.</m:t>
                      </m:r>
                      <m:r>
                        <m:rPr>
                          <m:nor/>
                        </m:rPr>
                        <a:rPr lang="en-US"/>
                        <m:t>31103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287" y="1309139"/>
                <a:ext cx="2388411" cy="7145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D8E09F-C582-4A3B-B9DE-7FE9F537FB09}"/>
                  </a:ext>
                </a:extLst>
              </p:cNvPr>
              <p:cNvSpPr txBox="1"/>
              <p:nvPr/>
            </p:nvSpPr>
            <p:spPr>
              <a:xfrm>
                <a:off x="4721051" y="5372027"/>
                <a:ext cx="5164382" cy="79002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D8E09F-C582-4A3B-B9DE-7FE9F537F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51" y="5372027"/>
                <a:ext cx="5164382" cy="7900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936563" y="3708331"/>
            <a:ext cx="3714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1, 	1.20711,	1.19816,	1.19814</a:t>
            </a:r>
          </a:p>
          <a:p>
            <a:pPr algn="l" rtl="0"/>
            <a:r>
              <a:rPr lang="en-US" dirty="0"/>
              <a:t>1.41421,	1.18921,	1.19812,	1.19814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193932" y="3671128"/>
                <a:ext cx="48724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932" y="3671128"/>
                <a:ext cx="48724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524000" y="5744529"/>
            <a:ext cx="3364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200" dirty="0"/>
              <a:t>“I have the result, but I do not yet know how to get it”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23643" y="838301"/>
            <a:ext cx="85815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200" dirty="0"/>
              <a:t>One day in 1799, while examining tables of integrals by James </a:t>
            </a:r>
            <a:r>
              <a:rPr lang="en-US" sz="2200" dirty="0" err="1"/>
              <a:t>Stirling</a:t>
            </a:r>
            <a:r>
              <a:rPr lang="en-US" sz="2200" dirty="0"/>
              <a:t>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52506" y="6363721"/>
            <a:ext cx="46154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en-US" sz="2200" dirty="0"/>
              <a:t>elliptic and modular function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FE416B-F5FB-4170-8063-6809D0B85992}"/>
                  </a:ext>
                </a:extLst>
              </p:cNvPr>
              <p:cNvSpPr txBox="1"/>
              <p:nvPr/>
            </p:nvSpPr>
            <p:spPr>
              <a:xfrm>
                <a:off x="5019005" y="3072562"/>
                <a:ext cx="4632036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FE416B-F5FB-4170-8063-6809D0B85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005" y="3072562"/>
                <a:ext cx="4632036" cy="4019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054844-53A6-46EF-8DE6-F84AECF5BF6D}"/>
                  </a:ext>
                </a:extLst>
              </p:cNvPr>
              <p:cNvSpPr txBox="1"/>
              <p:nvPr/>
            </p:nvSpPr>
            <p:spPr>
              <a:xfrm>
                <a:off x="4780781" y="4696945"/>
                <a:ext cx="4733636" cy="613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/>
                            <m:t>1</m:t>
                          </m:r>
                          <m:r>
                            <m:rPr>
                              <m:nor/>
                            </m:rPr>
                            <a:rPr lang="en-US" dirty="0"/>
                            <m:t>.</m:t>
                          </m:r>
                          <m:r>
                            <m:rPr>
                              <m:nor/>
                            </m:rPr>
                            <a:rPr lang="en-US" dirty="0"/>
                            <m:t>19814</m:t>
                          </m:r>
                          <m:r>
                            <m:rPr>
                              <m:nor/>
                            </m:rPr>
                            <a:rPr lang="en-IL" dirty="0"/>
                            <m:t> 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nor/>
                        </m:rP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/>
                        <m:t>1</m:t>
                      </m:r>
                      <m:r>
                        <m:rPr>
                          <m:nor/>
                        </m:rPr>
                        <a:rPr lang="en-US"/>
                        <m:t>.</m:t>
                      </m:r>
                      <m:r>
                        <m:rPr>
                          <m:nor/>
                        </m:rPr>
                        <a:rPr lang="en-US"/>
                        <m:t>31103</m:t>
                      </m:r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054844-53A6-46EF-8DE6-F84AECF5B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781" y="4696945"/>
                <a:ext cx="4733636" cy="6130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66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7" grpId="0"/>
      <p:bldP spid="19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C62F9D-66E1-406A-A53A-13AD9E5F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485" y="419932"/>
            <a:ext cx="6306430" cy="6411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6BD2E3-6746-6D41-4468-A36A4C3B1EC3}"/>
              </a:ext>
            </a:extLst>
          </p:cNvPr>
          <p:cNvSpPr txBox="1"/>
          <p:nvPr/>
        </p:nvSpPr>
        <p:spPr>
          <a:xfrm>
            <a:off x="1136442" y="26848"/>
            <a:ext cx="10350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Can we generalize and extract all these formulas from a unified theory?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767778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B00B-6D13-46F5-AFC6-861FF1F1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sz="3600" u="sng" dirty="0">
                <a:cs typeface="+mn-cs"/>
              </a:rPr>
              <a:t>Recursion Formula for PCFs</a:t>
            </a:r>
            <a:endParaRPr lang="he-IL" sz="3600" u="sng" dirty="0"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434E20-EE6D-4840-9811-28F829046C77}"/>
                  </a:ext>
                </a:extLst>
              </p:cNvPr>
              <p:cNvSpPr txBox="1"/>
              <p:nvPr/>
            </p:nvSpPr>
            <p:spPr>
              <a:xfrm>
                <a:off x="0" y="1685093"/>
                <a:ext cx="12192001" cy="1403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…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`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…+</m:t>
                                  </m:r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</m:den>
                          </m:f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ℚ</m:t>
                      </m:r>
                    </m:oMath>
                  </m:oMathPara>
                </a14:m>
                <a:endParaRPr lang="he-IL" sz="2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434E20-EE6D-4840-9811-28F829046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85093"/>
                <a:ext cx="12192001" cy="1403269"/>
              </a:xfrm>
              <a:prstGeom prst="rect">
                <a:avLst/>
              </a:prstGeom>
              <a:blipFill>
                <a:blip r:embed="rId3"/>
                <a:stretch>
                  <a:fillRect t="-5195" b="-173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553788-ABEF-4F39-BDA3-3A7965060552}"/>
                  </a:ext>
                </a:extLst>
              </p:cNvPr>
              <p:cNvSpPr txBox="1"/>
              <p:nvPr/>
            </p:nvSpPr>
            <p:spPr>
              <a:xfrm>
                <a:off x="3181350" y="3750855"/>
                <a:ext cx="8692309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rt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satisfy the same recursion:</a:t>
                </a:r>
                <a:endParaRPr lang="he-IL" sz="2000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553788-ABEF-4F39-BDA3-3A7965060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350" y="3750855"/>
                <a:ext cx="8692309" cy="369332"/>
              </a:xfrm>
              <a:prstGeom prst="rect">
                <a:avLst/>
              </a:prstGeom>
              <a:blipFill>
                <a:blip r:embed="rId4"/>
                <a:stretch>
                  <a:fillRect l="-771" t="-18033" b="-2623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8928B9-6E30-470C-B0A3-D2A43DF823EF}"/>
                  </a:ext>
                </a:extLst>
              </p:cNvPr>
              <p:cNvSpPr txBox="1"/>
              <p:nvPr/>
            </p:nvSpPr>
            <p:spPr>
              <a:xfrm>
                <a:off x="2285997" y="4408330"/>
                <a:ext cx="731520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sz="2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8928B9-6E30-470C-B0A3-D2A43DF82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7" y="4408330"/>
                <a:ext cx="7315204" cy="276999"/>
              </a:xfrm>
              <a:prstGeom prst="rect">
                <a:avLst/>
              </a:prstGeom>
              <a:blipFill>
                <a:blip r:embed="rId5"/>
                <a:stretch>
                  <a:fillRect t="-4348" b="-1956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F19329-FF46-B5FC-D9E3-0951CAA406DD}"/>
                  </a:ext>
                </a:extLst>
              </p:cNvPr>
              <p:cNvSpPr txBox="1"/>
              <p:nvPr/>
            </p:nvSpPr>
            <p:spPr>
              <a:xfrm>
                <a:off x="3072707" y="5261615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34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51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27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F19329-FF46-B5FC-D9E3-0951CAA40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707" y="5261615"/>
                <a:ext cx="609600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A65FE2F-E332-A2D1-5967-427E57549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3002215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FB00E0-6CCA-19D0-5362-EC0BC88410B9}"/>
                  </a:ext>
                </a:extLst>
              </p:cNvPr>
              <p:cNvSpPr txBox="1"/>
              <p:nvPr/>
            </p:nvSpPr>
            <p:spPr>
              <a:xfrm>
                <a:off x="3048000" y="6299566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n>
                            <a:solidFill>
                              <a:schemeClr val="bg1">
                                <a:lumMod val="75000"/>
                                <a:lumOff val="25000"/>
                                <a:alpha val="10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sz="1800" i="1" smtClean="0">
                          <a:ln>
                            <a:solidFill>
                              <a:schemeClr val="bg1">
                                <a:lumMod val="75000"/>
                                <a:lumOff val="25000"/>
                                <a:alpha val="10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 smtClean="0">
                          <a:ln>
                            <a:solidFill>
                              <a:schemeClr val="bg1">
                                <a:lumMod val="75000"/>
                                <a:lumOff val="25000"/>
                                <a:alpha val="10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1800" i="1" smtClean="0">
                          <a:ln>
                            <a:solidFill>
                              <a:schemeClr val="bg1">
                                <a:lumMod val="75000"/>
                                <a:lumOff val="25000"/>
                                <a:alpha val="10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1800" i="1" smtClean="0">
                          <a:ln>
                            <a:solidFill>
                              <a:schemeClr val="bg1">
                                <a:lumMod val="75000"/>
                                <a:lumOff val="25000"/>
                                <a:alpha val="10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08</m:t>
                      </m:r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FB00E0-6CCA-19D0-5362-EC0BC8841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6299566"/>
                <a:ext cx="6096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9803907-2840-102D-6C21-3D2C82FAF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5021" y="4072744"/>
            <a:ext cx="3398638" cy="948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08E24A-AE01-E9F7-78FA-AEC541FA359F}"/>
                  </a:ext>
                </a:extLst>
              </p:cNvPr>
              <p:cNvSpPr txBox="1"/>
              <p:nvPr/>
            </p:nvSpPr>
            <p:spPr>
              <a:xfrm>
                <a:off x="7267575" y="5143500"/>
                <a:ext cx="6096000" cy="589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IL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6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34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51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27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08E24A-AE01-E9F7-78FA-AEC541FA3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575" y="5143500"/>
                <a:ext cx="6096000" cy="5896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B169AE-B95F-8C72-E839-84DEED2B3C4C}"/>
                  </a:ext>
                </a:extLst>
              </p:cNvPr>
              <p:cNvSpPr txBox="1"/>
              <p:nvPr/>
            </p:nvSpPr>
            <p:spPr>
              <a:xfrm>
                <a:off x="7126340" y="6000244"/>
                <a:ext cx="6096000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n>
                                <a:solidFill>
                                  <a:schemeClr val="bg1">
                                    <a:lumMod val="75000"/>
                                    <a:lumOff val="25000"/>
                                    <a:alpha val="10000"/>
                                  </a:schemeClr>
                                </a:solidFill>
                              </a:ln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L" i="1">
                                  <a:ln>
                                    <a:solidFill>
                                      <a:schemeClr val="bg1">
                                        <a:lumMod val="75000"/>
                                        <a:lumOff val="25000"/>
                                        <a:alpha val="10000"/>
                                      </a:schemeClr>
                                    </a:solidFill>
                                  </a:ln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n>
                                      <a:solidFill>
                                        <a:schemeClr val="bg1">
                                          <a:lumMod val="75000"/>
                                          <a:lumOff val="25000"/>
                                          <a:alpha val="10000"/>
                                        </a:schemeClr>
                                      </a:solidFill>
                                    </a:ln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n>
                                      <a:solidFill>
                                        <a:schemeClr val="bg1">
                                          <a:lumMod val="75000"/>
                                          <a:lumOff val="25000"/>
                                          <a:alpha val="10000"/>
                                        </a:schemeClr>
                                      </a:solidFill>
                                    </a:ln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IL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IL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n>
                                              <a:solidFill>
                                                <a:schemeClr val="bg1">
                                                  <a:lumMod val="75000"/>
                                                  <a:lumOff val="25000"/>
                                                  <a:alpha val="10000"/>
                                                </a:schemeClr>
                                              </a:solidFill>
                                            </a:ln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n>
                                              <a:solidFill>
                                                <a:schemeClr val="bg1">
                                                  <a:lumMod val="75000"/>
                                                  <a:lumOff val="25000"/>
                                                  <a:alpha val="10000"/>
                                                </a:schemeClr>
                                              </a:solidFill>
                                            </a:ln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i="1">
                                            <a:ln>
                                              <a:solidFill>
                                                <a:schemeClr val="bg1">
                                                  <a:lumMod val="75000"/>
                                                  <a:lumOff val="25000"/>
                                                  <a:alpha val="10000"/>
                                                </a:schemeClr>
                                              </a:solidFill>
                                            </a:ln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n>
                                              <a:solidFill>
                                                <a:schemeClr val="bg1">
                                                  <a:lumMod val="75000"/>
                                                  <a:lumOff val="25000"/>
                                                  <a:alpha val="10000"/>
                                                </a:schemeClr>
                                              </a:solidFill>
                                            </a:ln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n>
                                      <a:solidFill>
                                        <a:schemeClr val="bg1">
                                          <a:lumMod val="75000"/>
                                          <a:lumOff val="25000"/>
                                          <a:alpha val="10000"/>
                                        </a:schemeClr>
                                      </a:solidFill>
                                    </a:ln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34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i="1">
                                    <a:ln>
                                      <a:solidFill>
                                        <a:schemeClr val="bg1">
                                          <a:lumMod val="75000"/>
                                          <a:lumOff val="25000"/>
                                          <a:alpha val="10000"/>
                                        </a:schemeClr>
                                      </a:solidFill>
                                    </a:ln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n>
                                      <a:solidFill>
                                        <a:schemeClr val="bg1">
                                          <a:lumMod val="75000"/>
                                          <a:lumOff val="25000"/>
                                          <a:alpha val="10000"/>
                                        </a:schemeClr>
                                      </a:solidFill>
                                    </a:ln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51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n>
                                          <a:solidFill>
                                            <a:schemeClr val="bg1">
                                              <a:lumMod val="75000"/>
                                              <a:lumOff val="25000"/>
                                              <a:alpha val="10000"/>
                                            </a:schemeClr>
                                          </a:solidFill>
                                        </a:ln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n>
                                      <a:solidFill>
                                        <a:schemeClr val="bg1">
                                          <a:lumMod val="75000"/>
                                          <a:lumOff val="25000"/>
                                          <a:alpha val="10000"/>
                                        </a:schemeClr>
                                      </a:solidFill>
                                    </a:ln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n>
                                      <a:solidFill>
                                        <a:schemeClr val="bg1">
                                          <a:lumMod val="75000"/>
                                          <a:lumOff val="25000"/>
                                          <a:alpha val="10000"/>
                                        </a:schemeClr>
                                      </a:solidFill>
                                    </a:ln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27</m:t>
                                </m:r>
                                <m:r>
                                  <a:rPr lang="en-US" i="1">
                                    <a:ln>
                                      <a:solidFill>
                                        <a:schemeClr val="bg1">
                                          <a:lumMod val="75000"/>
                                          <a:lumOff val="25000"/>
                                          <a:alpha val="10000"/>
                                        </a:schemeClr>
                                      </a:solidFill>
                                    </a:ln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n>
                                      <a:solidFill>
                                        <a:schemeClr val="bg1">
                                          <a:lumMod val="75000"/>
                                          <a:lumOff val="25000"/>
                                          <a:alpha val="10000"/>
                                        </a:schemeClr>
                                      </a:solidFill>
                                    </a:ln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n>
                                      <a:solidFill>
                                        <a:schemeClr val="bg1">
                                          <a:lumMod val="75000"/>
                                          <a:lumOff val="25000"/>
                                          <a:alpha val="10000"/>
                                        </a:schemeClr>
                                      </a:solidFill>
                                    </a:ln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L" i="1" dirty="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B169AE-B95F-8C72-E839-84DEED2B3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340" y="6000244"/>
                <a:ext cx="6096000" cy="7146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1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6D90022-6064-4F30-B582-8C176D9D78F6}"/>
              </a:ext>
            </a:extLst>
          </p:cNvPr>
          <p:cNvGrpSpPr/>
          <p:nvPr/>
        </p:nvGrpSpPr>
        <p:grpSpPr>
          <a:xfrm>
            <a:off x="249391" y="1297657"/>
            <a:ext cx="6369159" cy="4007923"/>
            <a:chOff x="807155" y="5557855"/>
            <a:chExt cx="6369159" cy="400792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245EC1-3534-41C0-BDEF-4D9099DAA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D3741CC-3FD0-43DB-92AC-5DF564B28B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C6EA83E-3372-461F-8149-C1E90919A198}"/>
                </a:ext>
              </a:extLst>
            </p:cNvPr>
            <p:cNvSpPr/>
            <p:nvPr/>
          </p:nvSpPr>
          <p:spPr>
            <a:xfrm>
              <a:off x="2614483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947736-4BC7-40CA-9ECF-A9C5D8A1FA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5FE63C-B1B3-40B9-8932-B1688A62F2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006BAE9-F803-4F37-9A48-8F48EAC60100}"/>
                </a:ext>
              </a:extLst>
            </p:cNvPr>
            <p:cNvSpPr/>
            <p:nvPr/>
          </p:nvSpPr>
          <p:spPr>
            <a:xfrm>
              <a:off x="3066315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3FF967-8FDA-425A-9C1D-91A5AC153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3A52C3-EF4C-4363-A0B1-DA330E0D5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24BC19-8EA5-45AE-A6CF-BDE311F7675E}"/>
                </a:ext>
              </a:extLst>
            </p:cNvPr>
            <p:cNvSpPr/>
            <p:nvPr/>
          </p:nvSpPr>
          <p:spPr>
            <a:xfrm>
              <a:off x="3518147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DF0C18-C334-41E5-B3D5-2915CBA23D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1736CF-FD3E-4B45-B7AF-5E182EB41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427E21C-5590-4EEB-8F15-9EF9C53D0478}"/>
                </a:ext>
              </a:extLst>
            </p:cNvPr>
            <p:cNvSpPr/>
            <p:nvPr/>
          </p:nvSpPr>
          <p:spPr>
            <a:xfrm>
              <a:off x="3969979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C65B09-5C87-4925-87B9-752B6D01E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E2632E5-5B04-4EF9-89C8-87FBD3E0BD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F8F0E0-04EF-4E3B-9BF7-63673EB7B5D4}"/>
                </a:ext>
              </a:extLst>
            </p:cNvPr>
            <p:cNvSpPr/>
            <p:nvPr/>
          </p:nvSpPr>
          <p:spPr>
            <a:xfrm>
              <a:off x="807155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90E282-A927-4594-9D6C-9F490810C5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E29CFBB-1171-41D3-9158-586A7CF6F3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70A41D-4356-474F-8C14-D3507693EDD1}"/>
                </a:ext>
              </a:extLst>
            </p:cNvPr>
            <p:cNvSpPr/>
            <p:nvPr/>
          </p:nvSpPr>
          <p:spPr>
            <a:xfrm>
              <a:off x="1258987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144E38-4F91-4C20-BBC2-F00F0E8154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51458C-4502-437B-8E24-D4518E01E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9489A9-407A-48B9-B94C-2931F4C61879}"/>
                </a:ext>
              </a:extLst>
            </p:cNvPr>
            <p:cNvSpPr/>
            <p:nvPr/>
          </p:nvSpPr>
          <p:spPr>
            <a:xfrm>
              <a:off x="1710819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CE8A74-B381-4A55-A8B8-6E50D8200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ECC8B73-A707-494A-B792-520935C511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1CDCCA4-19E3-4EA6-B82D-3A27CEACA021}"/>
                </a:ext>
              </a:extLst>
            </p:cNvPr>
            <p:cNvSpPr/>
            <p:nvPr/>
          </p:nvSpPr>
          <p:spPr>
            <a:xfrm>
              <a:off x="2162651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2C7F045-9F81-42A8-91C5-BDCADB8141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CEC9474-6492-4EF3-8615-C692570B76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E18743D-973E-44B9-90FD-CFB758CF6BCF}"/>
                </a:ext>
              </a:extLst>
            </p:cNvPr>
            <p:cNvSpPr/>
            <p:nvPr/>
          </p:nvSpPr>
          <p:spPr>
            <a:xfrm>
              <a:off x="2614483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92502A-E7C7-4C8F-AA5C-2A3163BD4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2C2BECF-ECD4-416E-921D-7FD1D5C6C5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5115BAA-1A8B-48C4-BF22-2629E6AB2367}"/>
                </a:ext>
              </a:extLst>
            </p:cNvPr>
            <p:cNvSpPr/>
            <p:nvPr/>
          </p:nvSpPr>
          <p:spPr>
            <a:xfrm>
              <a:off x="3066315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D1BA348-0F07-4075-99A8-3468F70C3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0AF2AF-187D-4292-AE46-A1FBAF083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4586A36-FC5C-4A2E-96D6-8F76350BB707}"/>
                </a:ext>
              </a:extLst>
            </p:cNvPr>
            <p:cNvSpPr/>
            <p:nvPr/>
          </p:nvSpPr>
          <p:spPr>
            <a:xfrm>
              <a:off x="3518147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8FB00DB-072E-453E-A99E-B5A669D89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6FD97F7-80D1-40B1-85B5-3415EF265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850A632-CB74-4720-9826-8C06478A278D}"/>
                </a:ext>
              </a:extLst>
            </p:cNvPr>
            <p:cNvSpPr/>
            <p:nvPr/>
          </p:nvSpPr>
          <p:spPr>
            <a:xfrm>
              <a:off x="3969979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3C30EB-6103-40A2-8E49-D6295DF8A5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C549551-086F-49D6-89F3-35F7644707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CE319AE-C328-47CF-80F8-9CC5225C59ED}"/>
                </a:ext>
              </a:extLst>
            </p:cNvPr>
            <p:cNvSpPr/>
            <p:nvPr/>
          </p:nvSpPr>
          <p:spPr>
            <a:xfrm>
              <a:off x="807155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5B6DAC7-8436-44DC-AA2A-41CA2F49F8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1DEE2D1-937C-4845-BC61-C0216E39D0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7DC9229-9AE9-4D88-B5A2-DD40B8F25DD3}"/>
                </a:ext>
              </a:extLst>
            </p:cNvPr>
            <p:cNvSpPr/>
            <p:nvPr/>
          </p:nvSpPr>
          <p:spPr>
            <a:xfrm>
              <a:off x="1258987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57B938E-B273-40AE-823D-707FFF5A12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6CD7217-FEA4-4E3A-ABEC-B9B3DC3B1D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93D9D89-AD4E-4877-8D04-4BD3A8091784}"/>
                </a:ext>
              </a:extLst>
            </p:cNvPr>
            <p:cNvSpPr/>
            <p:nvPr/>
          </p:nvSpPr>
          <p:spPr>
            <a:xfrm>
              <a:off x="1710819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60D7009-0402-4664-A821-3206BCE1A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482F7F5-2C86-43A6-A2E5-FFDA91848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DC471E8-FB4F-43B4-B9D6-70D4A4FB84C4}"/>
                </a:ext>
              </a:extLst>
            </p:cNvPr>
            <p:cNvSpPr/>
            <p:nvPr/>
          </p:nvSpPr>
          <p:spPr>
            <a:xfrm>
              <a:off x="2162651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820BCD7-FD1C-44A9-ABD7-935535C974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4893B9E-AA7B-465D-A2AB-BEED26DB69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8D02883-9BC0-4B70-BA95-3441CC711495}"/>
                </a:ext>
              </a:extLst>
            </p:cNvPr>
            <p:cNvSpPr/>
            <p:nvPr/>
          </p:nvSpPr>
          <p:spPr>
            <a:xfrm>
              <a:off x="2614483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FC261EC-F339-46FD-A6AF-2414AC77FE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E4319D5-D08D-471A-B1A1-D13AD33DC1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B0AFBA4-CFD5-4BE5-A197-C5DAD1E3592D}"/>
                </a:ext>
              </a:extLst>
            </p:cNvPr>
            <p:cNvSpPr/>
            <p:nvPr/>
          </p:nvSpPr>
          <p:spPr>
            <a:xfrm>
              <a:off x="3066315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E2146E1-2386-44AC-8073-A8705DB054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E55661E-3E17-4193-9331-EB82325313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1A0815B-FB92-487D-8BF9-F8A04C42E9F2}"/>
                </a:ext>
              </a:extLst>
            </p:cNvPr>
            <p:cNvSpPr/>
            <p:nvPr/>
          </p:nvSpPr>
          <p:spPr>
            <a:xfrm>
              <a:off x="3518147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11B2040-97B2-42A1-8BF8-D27228233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F271C15-5FDB-4FAB-9A0B-C8F4B7A325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10282ED-213E-4A24-8910-0BD74AE4C3DC}"/>
                </a:ext>
              </a:extLst>
            </p:cNvPr>
            <p:cNvSpPr/>
            <p:nvPr/>
          </p:nvSpPr>
          <p:spPr>
            <a:xfrm>
              <a:off x="3969979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A4A84FB-5FC0-4620-B079-37C609B2C8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5C4DA5B-7596-4993-B03D-75A9AE8226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16D4731-BF84-4F43-8C7C-1120471C64BB}"/>
                </a:ext>
              </a:extLst>
            </p:cNvPr>
            <p:cNvSpPr/>
            <p:nvPr/>
          </p:nvSpPr>
          <p:spPr>
            <a:xfrm>
              <a:off x="807155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3818913-3FD2-4354-9157-2179B3D055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B450C2D-1287-474D-B90D-266E681F7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87C4CCF-8ABC-42D8-AAF5-3EC586A0F62D}"/>
                </a:ext>
              </a:extLst>
            </p:cNvPr>
            <p:cNvSpPr/>
            <p:nvPr/>
          </p:nvSpPr>
          <p:spPr>
            <a:xfrm>
              <a:off x="1258987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23C3FCB-1C78-4090-87C5-BF582061DB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EE0806C-99EB-4A74-8B99-C2359218A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17B146E-9FEE-46EF-BD96-162AA2CBD3D5}"/>
                </a:ext>
              </a:extLst>
            </p:cNvPr>
            <p:cNvSpPr/>
            <p:nvPr/>
          </p:nvSpPr>
          <p:spPr>
            <a:xfrm>
              <a:off x="1710819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5B73E6E-B296-4350-8F46-FCF00EDCBD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7EBC2EF-6C24-4DBE-B0B1-C2833E7B51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A5A945D-5250-4362-88C5-1B028EC54A4B}"/>
                </a:ext>
              </a:extLst>
            </p:cNvPr>
            <p:cNvSpPr/>
            <p:nvPr/>
          </p:nvSpPr>
          <p:spPr>
            <a:xfrm>
              <a:off x="2162651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3B19380-B43C-471A-99AE-A00F7E1B75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936D85F-71FE-48B6-A281-23C9966BE3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2D1E612-6E49-440E-A356-C8802BFE121E}"/>
                </a:ext>
              </a:extLst>
            </p:cNvPr>
            <p:cNvSpPr/>
            <p:nvPr/>
          </p:nvSpPr>
          <p:spPr>
            <a:xfrm>
              <a:off x="2614483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7BB1BFE-74FB-4A0F-9A9F-11AB655DF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496BB56-8FF6-4660-BF22-AD50737C4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A4CF477-905B-486F-8D45-ADD4FF1087D0}"/>
                </a:ext>
              </a:extLst>
            </p:cNvPr>
            <p:cNvSpPr/>
            <p:nvPr/>
          </p:nvSpPr>
          <p:spPr>
            <a:xfrm>
              <a:off x="3066315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85D103A-6C86-4C07-8C46-B0D6956051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18E209B-AECF-4188-9247-86F40193B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E23D565-243A-4341-9324-E025D799A277}"/>
                </a:ext>
              </a:extLst>
            </p:cNvPr>
            <p:cNvSpPr/>
            <p:nvPr/>
          </p:nvSpPr>
          <p:spPr>
            <a:xfrm>
              <a:off x="3518147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D01FFEF-852E-493F-801B-FFD79ACBC7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B86D979-F748-485C-989A-C93B814A5A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5A07488-FC59-443E-86E9-119D217B05A8}"/>
                </a:ext>
              </a:extLst>
            </p:cNvPr>
            <p:cNvSpPr/>
            <p:nvPr/>
          </p:nvSpPr>
          <p:spPr>
            <a:xfrm>
              <a:off x="3969979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D697337-D67B-4F5A-9972-B232DBC045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16092BB-6CEC-4CAE-BB44-608A30324F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4ED0CE9-5D9D-454A-921C-6FB706155BF0}"/>
                </a:ext>
              </a:extLst>
            </p:cNvPr>
            <p:cNvSpPr/>
            <p:nvPr/>
          </p:nvSpPr>
          <p:spPr>
            <a:xfrm>
              <a:off x="807155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BF9F07C-11D0-49EA-80EE-1A21F5C5FE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43F10E3-DE24-44EA-8A2A-F76AD4F96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DDFC1C0-361E-489B-ACA2-6F84B36EB49A}"/>
                </a:ext>
              </a:extLst>
            </p:cNvPr>
            <p:cNvSpPr/>
            <p:nvPr/>
          </p:nvSpPr>
          <p:spPr>
            <a:xfrm>
              <a:off x="1258987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447B5B7-1085-4898-8C71-0FE49D504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241A701-E885-46C7-8F35-23E767C285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332C880-834C-4F7F-B57F-959CF3BF3064}"/>
                </a:ext>
              </a:extLst>
            </p:cNvPr>
            <p:cNvSpPr/>
            <p:nvPr/>
          </p:nvSpPr>
          <p:spPr>
            <a:xfrm>
              <a:off x="1710819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3A925A1-57A2-4EBC-A804-E08183C9D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3264A4F-740A-4752-84AF-B23C147C40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CCEC946-0B2F-45FA-84AD-375B5AF32E86}"/>
                </a:ext>
              </a:extLst>
            </p:cNvPr>
            <p:cNvSpPr/>
            <p:nvPr/>
          </p:nvSpPr>
          <p:spPr>
            <a:xfrm>
              <a:off x="2162651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9D65D8-A995-4F66-952E-1AFB8971B1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513BF01-84D7-4747-97E5-A22BDD90F8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DAFC0BC-C1B1-4EC5-8DE3-C2751FDCBFD3}"/>
                </a:ext>
              </a:extLst>
            </p:cNvPr>
            <p:cNvSpPr/>
            <p:nvPr/>
          </p:nvSpPr>
          <p:spPr>
            <a:xfrm>
              <a:off x="3066315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3DAA0B6-A802-4583-A6C4-1B5AE9350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E1B4C8-55BA-49C4-87D6-C2E46F294090}"/>
                </a:ext>
              </a:extLst>
            </p:cNvPr>
            <p:cNvSpPr/>
            <p:nvPr/>
          </p:nvSpPr>
          <p:spPr>
            <a:xfrm>
              <a:off x="3518147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2F3237E-BD3A-4452-AD43-42B506D8EF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6A97457-E97E-4BD1-AECF-D41020CA2B47}"/>
                </a:ext>
              </a:extLst>
            </p:cNvPr>
            <p:cNvSpPr/>
            <p:nvPr/>
          </p:nvSpPr>
          <p:spPr>
            <a:xfrm>
              <a:off x="3969979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EB1D4CC-A52E-4CA2-B0A2-9F46E15A0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6A98777-90D2-403A-9671-F787B6BA35D7}"/>
                </a:ext>
              </a:extLst>
            </p:cNvPr>
            <p:cNvSpPr/>
            <p:nvPr/>
          </p:nvSpPr>
          <p:spPr>
            <a:xfrm>
              <a:off x="807155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0D7F3BD-38F3-49DE-A042-DB09610899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32B4CC6-F405-4062-812C-D50D235705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81A6174-7F44-4FC5-8E0C-FEC412D29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B6ED163-1F94-4E33-B59F-DD1F0E65CE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A97519B-F529-49B6-9729-6BFC11B6E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59C6557-3E07-499B-8800-E8BABF3E280C}"/>
                </a:ext>
              </a:extLst>
            </p:cNvPr>
            <p:cNvSpPr/>
            <p:nvPr/>
          </p:nvSpPr>
          <p:spPr>
            <a:xfrm>
              <a:off x="6236650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7E46622-AA6E-49B7-9B54-6A0074690D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FCDF449-DBF2-4969-A331-ADD39975E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74E93D7-DA31-4229-B738-5D095BF8A6F2}"/>
                </a:ext>
              </a:extLst>
            </p:cNvPr>
            <p:cNvSpPr/>
            <p:nvPr/>
          </p:nvSpPr>
          <p:spPr>
            <a:xfrm>
              <a:off x="6688482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B086F38-0083-4039-B338-0F9917CCF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1EBAA61-9E55-46C6-8372-AF0EF90D061F}"/>
                </a:ext>
              </a:extLst>
            </p:cNvPr>
            <p:cNvSpPr/>
            <p:nvPr/>
          </p:nvSpPr>
          <p:spPr>
            <a:xfrm>
              <a:off x="7140314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119E356-3373-4766-82B5-73B1C9155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58B6E06-85AE-44B6-854C-06EF0290B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434348A-2178-443B-BBB0-29B7607C82D2}"/>
                </a:ext>
              </a:extLst>
            </p:cNvPr>
            <p:cNvSpPr/>
            <p:nvPr/>
          </p:nvSpPr>
          <p:spPr>
            <a:xfrm>
              <a:off x="4429322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F57978-E26D-431B-93E3-73C4C3DAD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9085709-C6D2-470A-A0AB-C2C403692F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368A866-67E8-4CBC-99F9-D3750D4BAB99}"/>
                </a:ext>
              </a:extLst>
            </p:cNvPr>
            <p:cNvSpPr/>
            <p:nvPr/>
          </p:nvSpPr>
          <p:spPr>
            <a:xfrm>
              <a:off x="4881154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945D755-487C-4F1D-B6A3-663FF425DD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26CC24DA-4D21-4588-B13B-CA7BEA7A7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5DE375E-9B5B-402C-80A5-74B5E1E9896A}"/>
                </a:ext>
              </a:extLst>
            </p:cNvPr>
            <p:cNvSpPr/>
            <p:nvPr/>
          </p:nvSpPr>
          <p:spPr>
            <a:xfrm>
              <a:off x="5332986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01806ED-54FE-4AF6-8760-D6A9223981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5B450EC-37EF-4CBD-BF04-028486ED38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8AA89EB-3FB0-475A-9D8E-63B392302DA3}"/>
                </a:ext>
              </a:extLst>
            </p:cNvPr>
            <p:cNvSpPr/>
            <p:nvPr/>
          </p:nvSpPr>
          <p:spPr>
            <a:xfrm>
              <a:off x="5784818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B2719BC-DC7C-44E4-9136-C63660FD35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9A060E0-2265-4FA5-AFFD-1F23B2DDC7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25941AD-1A2A-4C6E-95A1-54D959C004CD}"/>
                </a:ext>
              </a:extLst>
            </p:cNvPr>
            <p:cNvSpPr/>
            <p:nvPr/>
          </p:nvSpPr>
          <p:spPr>
            <a:xfrm>
              <a:off x="6236650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588B506-5F66-4470-BD1C-06B7D887B4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76DB215-2672-4933-9B58-144FCD2AE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03DCCAB-4772-49F3-95D1-6F69CA6FFEEE}"/>
                </a:ext>
              </a:extLst>
            </p:cNvPr>
            <p:cNvSpPr/>
            <p:nvPr/>
          </p:nvSpPr>
          <p:spPr>
            <a:xfrm>
              <a:off x="6688482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C39C827B-686F-425C-BA1F-06717D8720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02686FE-B72A-41D7-AA9E-89F5D993B6AA}"/>
                </a:ext>
              </a:extLst>
            </p:cNvPr>
            <p:cNvSpPr/>
            <p:nvPr/>
          </p:nvSpPr>
          <p:spPr>
            <a:xfrm>
              <a:off x="7140314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0C043E0-E25C-4454-901B-48390B89C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62CCB38-E2A3-4B9F-8681-0197EC38B0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5B8B1C8-31D1-4FDA-8BC7-B5FFE6694C12}"/>
                </a:ext>
              </a:extLst>
            </p:cNvPr>
            <p:cNvSpPr/>
            <p:nvPr/>
          </p:nvSpPr>
          <p:spPr>
            <a:xfrm>
              <a:off x="4429322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48E954D-0005-4EB0-BB77-C211026992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813D479-6BD6-4B50-BF0D-CC28E9EEC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6B670DBC-24B6-4031-9C08-23E8BACE8B24}"/>
                </a:ext>
              </a:extLst>
            </p:cNvPr>
            <p:cNvSpPr/>
            <p:nvPr/>
          </p:nvSpPr>
          <p:spPr>
            <a:xfrm>
              <a:off x="4881154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9EF967F-507F-406D-B01E-3737443DEC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46CE0269-3C76-4967-8A68-64939D1B3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3B45E815-E5E9-4C6C-A0F1-04D3134444FA}"/>
                </a:ext>
              </a:extLst>
            </p:cNvPr>
            <p:cNvSpPr/>
            <p:nvPr/>
          </p:nvSpPr>
          <p:spPr>
            <a:xfrm>
              <a:off x="5332986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4585D62-15BC-40DC-81F8-F0D8BA2213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3CAA449-B91D-42C4-A888-6A652F0C2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FEF5A73-5AC2-4B97-A60D-6410B7DE5219}"/>
                </a:ext>
              </a:extLst>
            </p:cNvPr>
            <p:cNvSpPr/>
            <p:nvPr/>
          </p:nvSpPr>
          <p:spPr>
            <a:xfrm>
              <a:off x="5784818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4DC0A55A-2827-4C95-B460-0A9A528A6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86A2AE50-2E5E-4E07-8E13-028C0DA6E9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5BB5219-C2B3-4174-8719-4833CE90F45F}"/>
                </a:ext>
              </a:extLst>
            </p:cNvPr>
            <p:cNvSpPr/>
            <p:nvPr/>
          </p:nvSpPr>
          <p:spPr>
            <a:xfrm>
              <a:off x="6236650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F28A8C13-7083-4F7D-958A-E1C0D5320F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F823DA4D-D15B-4194-AD26-D5B5EE7F74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60A3E0FC-1A39-4D9D-A7B3-F4E696544224}"/>
                </a:ext>
              </a:extLst>
            </p:cNvPr>
            <p:cNvSpPr/>
            <p:nvPr/>
          </p:nvSpPr>
          <p:spPr>
            <a:xfrm>
              <a:off x="6688482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CCE414-7E32-4272-8243-8B86D9C868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354EAB29-B823-4339-A4DC-1E94D54DAF35}"/>
                </a:ext>
              </a:extLst>
            </p:cNvPr>
            <p:cNvSpPr/>
            <p:nvPr/>
          </p:nvSpPr>
          <p:spPr>
            <a:xfrm>
              <a:off x="7140314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EC67988-008D-49E6-81B5-B59CAA261F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6077F76-3766-4972-A4A5-573942BE9C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4AE9741-B535-4CB2-B99C-3634B01F14C8}"/>
                </a:ext>
              </a:extLst>
            </p:cNvPr>
            <p:cNvSpPr/>
            <p:nvPr/>
          </p:nvSpPr>
          <p:spPr>
            <a:xfrm>
              <a:off x="4429322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2674FEB3-E9BB-4D5F-A9A8-C5B785FE7E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C3D5954-CB05-43A8-991A-D772F3B553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459E3C00-8AB2-4D4C-9DAB-739F1A0E1A12}"/>
                </a:ext>
              </a:extLst>
            </p:cNvPr>
            <p:cNvSpPr/>
            <p:nvPr/>
          </p:nvSpPr>
          <p:spPr>
            <a:xfrm>
              <a:off x="4881154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BF472E0-82DD-4073-B5C9-5334F6955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6EE8D5C-9ACC-4308-A41D-5CECA8FFE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D3125E1C-9287-4AE3-84F3-4BB482B3044D}"/>
                </a:ext>
              </a:extLst>
            </p:cNvPr>
            <p:cNvSpPr/>
            <p:nvPr/>
          </p:nvSpPr>
          <p:spPr>
            <a:xfrm>
              <a:off x="5332986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7F72D50F-60C3-43C5-BC3E-CEA96DC65A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43EC9E9-4A2C-4834-B4ED-0CFAF426C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D41477A-A694-4E7E-9BC0-8F83483BA8D6}"/>
                </a:ext>
              </a:extLst>
            </p:cNvPr>
            <p:cNvSpPr/>
            <p:nvPr/>
          </p:nvSpPr>
          <p:spPr>
            <a:xfrm>
              <a:off x="5784818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CEC43B04-1D82-4108-A19B-9AE8061A6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410B5BF0-D216-42EB-AE96-D39C73DB41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F8EC9BA-FD05-46DE-BF5B-8711C56F7D6B}"/>
                </a:ext>
              </a:extLst>
            </p:cNvPr>
            <p:cNvSpPr/>
            <p:nvPr/>
          </p:nvSpPr>
          <p:spPr>
            <a:xfrm>
              <a:off x="6236650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8FABF02-990A-4BE0-9D6C-09507B88A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F82C1CEF-8C35-4D41-B9BD-46E756611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4D8CAA62-700D-41EC-85BE-8E49AC975129}"/>
                </a:ext>
              </a:extLst>
            </p:cNvPr>
            <p:cNvSpPr/>
            <p:nvPr/>
          </p:nvSpPr>
          <p:spPr>
            <a:xfrm>
              <a:off x="6688482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CACF63D5-D680-4439-80A6-34E07096F3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DB6C11B5-36C8-4AD7-B9C0-B7FAFF761B8C}"/>
                </a:ext>
              </a:extLst>
            </p:cNvPr>
            <p:cNvSpPr/>
            <p:nvPr/>
          </p:nvSpPr>
          <p:spPr>
            <a:xfrm>
              <a:off x="7140314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5561CD64-A51A-4EBA-88DE-D27BE11EBA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ED221824-0972-4F05-A9C2-8EDC4A27A8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D713B4F4-5F8A-4F75-B52C-B6D2BB3A9E53}"/>
                </a:ext>
              </a:extLst>
            </p:cNvPr>
            <p:cNvSpPr/>
            <p:nvPr/>
          </p:nvSpPr>
          <p:spPr>
            <a:xfrm>
              <a:off x="4429322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E878FA7F-6B4E-4F39-854D-3399636999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57077A4D-3BB9-442F-84DD-47B2068EFA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76C3EBD8-E86C-4D25-8A40-D0135A3C9524}"/>
                </a:ext>
              </a:extLst>
            </p:cNvPr>
            <p:cNvSpPr/>
            <p:nvPr/>
          </p:nvSpPr>
          <p:spPr>
            <a:xfrm>
              <a:off x="4881154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58BFE3AB-8EA9-4C06-AD00-DDF065CFE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2797114-4190-466A-9E4A-98EEBC140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EE914E98-0440-44E7-B9D6-A19C733C6B28}"/>
                </a:ext>
              </a:extLst>
            </p:cNvPr>
            <p:cNvSpPr/>
            <p:nvPr/>
          </p:nvSpPr>
          <p:spPr>
            <a:xfrm>
              <a:off x="5332986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D78EFF97-AF75-4A26-AC02-F4A9C2A86D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326BA1E-B92E-4AC5-9B56-768ACDC75B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8226600-3704-41F9-BFDC-24C5645E745F}"/>
                </a:ext>
              </a:extLst>
            </p:cNvPr>
            <p:cNvSpPr/>
            <p:nvPr/>
          </p:nvSpPr>
          <p:spPr>
            <a:xfrm>
              <a:off x="5784818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537715F7-D99C-42FA-8EA7-E16174F90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8C9A24FB-9ED5-4E0A-AE11-1A948B32C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954777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805DE7C0-897D-494D-93FE-D1A047F5FE05}"/>
                </a:ext>
              </a:extLst>
            </p:cNvPr>
            <p:cNvSpPr/>
            <p:nvPr/>
          </p:nvSpPr>
          <p:spPr>
            <a:xfrm>
              <a:off x="6236650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B56D8467-E5F4-4C0C-B87F-C7FDDDB167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F2890C8-CB01-4181-AA9B-FD34A2F0BB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954777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F8194A38-1B4D-4EAD-B052-C9BE8A963FF1}"/>
                </a:ext>
              </a:extLst>
            </p:cNvPr>
            <p:cNvSpPr/>
            <p:nvPr/>
          </p:nvSpPr>
          <p:spPr>
            <a:xfrm>
              <a:off x="6688482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EF9446A8-D666-489E-94BD-E75E97BBA4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5003DF5F-8786-4070-BC27-170D999F2F4B}"/>
                </a:ext>
              </a:extLst>
            </p:cNvPr>
            <p:cNvSpPr/>
            <p:nvPr/>
          </p:nvSpPr>
          <p:spPr>
            <a:xfrm>
              <a:off x="7140314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4ED43A97-0CBF-4F18-A0DD-9BA10C6326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5B0FD2F-8DA7-4283-AFF7-0EC2EF4C2AD0}"/>
                </a:ext>
              </a:extLst>
            </p:cNvPr>
            <p:cNvSpPr/>
            <p:nvPr/>
          </p:nvSpPr>
          <p:spPr>
            <a:xfrm>
              <a:off x="4429322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4088B33A-4061-4464-A2E8-554D4DC5B0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443B0F98-2E22-44D2-A9EE-55EBD8ED2E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954777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BD9ED27C-F8AF-4E8E-A291-8CBF7DA2E36F}"/>
                </a:ext>
              </a:extLst>
            </p:cNvPr>
            <p:cNvSpPr/>
            <p:nvPr/>
          </p:nvSpPr>
          <p:spPr>
            <a:xfrm>
              <a:off x="4881154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4E19E69E-53FF-43F0-9BC8-5B954D6038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9CF9C4F8-B994-471E-9B4A-038FD5E3E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954777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D46CD14-292C-4DE6-9F43-DB239E5C56D1}"/>
                </a:ext>
              </a:extLst>
            </p:cNvPr>
            <p:cNvSpPr/>
            <p:nvPr/>
          </p:nvSpPr>
          <p:spPr>
            <a:xfrm>
              <a:off x="5332986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5CCD112F-102C-496C-9B7B-2D30DBA3E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70FCB0A-95DF-4BA5-8E9E-688F3966C6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954777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1BB4932-941A-42C9-A812-58B55E5B61B3}"/>
                </a:ext>
              </a:extLst>
            </p:cNvPr>
            <p:cNvSpPr/>
            <p:nvPr/>
          </p:nvSpPr>
          <p:spPr>
            <a:xfrm>
              <a:off x="5784818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97655EE7-65CD-4A08-B70D-ECD685B4B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BEDAC2-39DC-44A7-8421-B394A6248243}"/>
                </a:ext>
              </a:extLst>
            </p:cNvPr>
            <p:cNvSpPr/>
            <p:nvPr/>
          </p:nvSpPr>
          <p:spPr>
            <a:xfrm>
              <a:off x="2614483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A0CA5D5-F2FA-4088-94E1-E3CC1C325A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07069A30-0157-41A5-83C4-749AE80FC0F8}"/>
                </a:ext>
              </a:extLst>
            </p:cNvPr>
            <p:cNvSpPr/>
            <p:nvPr/>
          </p:nvSpPr>
          <p:spPr>
            <a:xfrm>
              <a:off x="3066315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99BA8578-AB46-49DC-9B91-2B8F6C6A5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99C49A58-0A97-44AB-BC16-2E80E3B4F0D0}"/>
                </a:ext>
              </a:extLst>
            </p:cNvPr>
            <p:cNvSpPr/>
            <p:nvPr/>
          </p:nvSpPr>
          <p:spPr>
            <a:xfrm>
              <a:off x="3518147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161B7DC-8A34-42D5-B495-790EC7FACD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B3957035-E6A4-441E-AFDE-E5513852B210}"/>
                </a:ext>
              </a:extLst>
            </p:cNvPr>
            <p:cNvSpPr/>
            <p:nvPr/>
          </p:nvSpPr>
          <p:spPr>
            <a:xfrm>
              <a:off x="3969979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6202D3AB-B901-48A1-B9BD-5E08CB57BC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F09FD8D0-344A-491B-A8EA-40FA37EAFFA4}"/>
                </a:ext>
              </a:extLst>
            </p:cNvPr>
            <p:cNvSpPr/>
            <p:nvPr/>
          </p:nvSpPr>
          <p:spPr>
            <a:xfrm>
              <a:off x="807155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E6B1293A-71C9-4199-844A-803EF4D76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1EF22BE-6D09-43E1-9F57-194CFC75AA6F}"/>
                </a:ext>
              </a:extLst>
            </p:cNvPr>
            <p:cNvSpPr/>
            <p:nvPr/>
          </p:nvSpPr>
          <p:spPr>
            <a:xfrm>
              <a:off x="1258987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B3C81182-7C0B-4A2A-B83B-EED449BEB5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14D40C74-7308-451E-B7CB-4E1A604EB2BB}"/>
                </a:ext>
              </a:extLst>
            </p:cNvPr>
            <p:cNvSpPr/>
            <p:nvPr/>
          </p:nvSpPr>
          <p:spPr>
            <a:xfrm>
              <a:off x="1710819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8F70D274-E0A7-4237-9A27-A917099C1F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D9DD64B2-D205-43D8-ABBE-838E21C7C06E}"/>
                </a:ext>
              </a:extLst>
            </p:cNvPr>
            <p:cNvSpPr/>
            <p:nvPr/>
          </p:nvSpPr>
          <p:spPr>
            <a:xfrm>
              <a:off x="2162651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E2CE9E93-EFA6-4A2A-8CF8-A353089167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7311E830-8924-4C65-84AE-3DC58E087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3FD6037A-3547-47D2-B1A1-C3AF54F0A8AA}"/>
                </a:ext>
              </a:extLst>
            </p:cNvPr>
            <p:cNvSpPr/>
            <p:nvPr/>
          </p:nvSpPr>
          <p:spPr>
            <a:xfrm>
              <a:off x="2614483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AF19FDC3-0F09-4237-AC84-478E66D44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2CCBCF11-46F4-431D-AA45-530E63E9B2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9D7CAE3B-6C66-4716-8FCA-90380C88A218}"/>
                </a:ext>
              </a:extLst>
            </p:cNvPr>
            <p:cNvSpPr/>
            <p:nvPr/>
          </p:nvSpPr>
          <p:spPr>
            <a:xfrm>
              <a:off x="3066315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6EF61F51-A844-4BFE-A90B-7D24AB20A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9371595F-E10C-4357-B742-48A7FF710F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01AB3225-8AEE-46DB-A126-4B554C6EB400}"/>
                </a:ext>
              </a:extLst>
            </p:cNvPr>
            <p:cNvSpPr/>
            <p:nvPr/>
          </p:nvSpPr>
          <p:spPr>
            <a:xfrm>
              <a:off x="3518147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73915EA1-9150-4A16-A259-C12E9B5B2B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8904A63-71EA-4653-8062-00066D6DD9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2C365EF3-40B0-400F-A1BD-D56E0BBB65D6}"/>
                </a:ext>
              </a:extLst>
            </p:cNvPr>
            <p:cNvSpPr/>
            <p:nvPr/>
          </p:nvSpPr>
          <p:spPr>
            <a:xfrm>
              <a:off x="3969979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1A2E76C-D277-4176-B8FD-A6793B8510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D6E879FF-2697-4C55-B4FA-117EE6EEE9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F4B73EFC-33B6-4E27-BF48-0439401CADFC}"/>
                </a:ext>
              </a:extLst>
            </p:cNvPr>
            <p:cNvSpPr/>
            <p:nvPr/>
          </p:nvSpPr>
          <p:spPr>
            <a:xfrm>
              <a:off x="807155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88A82B1C-D487-48EF-8449-B54AA1F1F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6F31ECBF-B0A5-4D62-882B-6AA4C4E63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DE8B1C2E-47A2-4DCE-ACE4-C0834C277D3C}"/>
                </a:ext>
              </a:extLst>
            </p:cNvPr>
            <p:cNvSpPr/>
            <p:nvPr/>
          </p:nvSpPr>
          <p:spPr>
            <a:xfrm>
              <a:off x="1258987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BB7B13EF-925D-428D-8E10-CEBCD0D9BB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F8F3112-0426-42EE-97F4-0B0C6FB79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7B914365-B565-483C-A551-6B12EEBE00AD}"/>
                </a:ext>
              </a:extLst>
            </p:cNvPr>
            <p:cNvSpPr/>
            <p:nvPr/>
          </p:nvSpPr>
          <p:spPr>
            <a:xfrm>
              <a:off x="1710819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365EA058-6B26-4448-8648-2C6F2C8856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B28E14D4-5739-4922-874A-DF556BB74A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5529241E-CCA2-491B-B42A-7D9A96F2FC74}"/>
                </a:ext>
              </a:extLst>
            </p:cNvPr>
            <p:cNvSpPr/>
            <p:nvPr/>
          </p:nvSpPr>
          <p:spPr>
            <a:xfrm>
              <a:off x="2162651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F7D0F6C9-0371-408A-8321-0FE18C3D7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E5DBB875-7DFF-4B6E-BAD1-C3528680BD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47B27B3F-851D-4B38-A44F-3388D5A1D2B8}"/>
                </a:ext>
              </a:extLst>
            </p:cNvPr>
            <p:cNvSpPr/>
            <p:nvPr/>
          </p:nvSpPr>
          <p:spPr>
            <a:xfrm>
              <a:off x="2614483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6720D771-9C28-482E-8971-B7C01BEDB8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36B052F6-39D7-4ADA-9BDA-CD4229AF6A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DEE868BD-65CD-4850-93B2-07919640A54C}"/>
                </a:ext>
              </a:extLst>
            </p:cNvPr>
            <p:cNvSpPr/>
            <p:nvPr/>
          </p:nvSpPr>
          <p:spPr>
            <a:xfrm>
              <a:off x="3066315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6128AE09-E189-4E54-9554-52646AC21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B131DE8D-BDC9-403A-8D4B-DB19E1E85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98B466B7-A507-49B6-B59E-3DEDF6BE2AF5}"/>
                </a:ext>
              </a:extLst>
            </p:cNvPr>
            <p:cNvSpPr/>
            <p:nvPr/>
          </p:nvSpPr>
          <p:spPr>
            <a:xfrm>
              <a:off x="3518147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B22273B7-A589-419C-A596-6FBB1A90FB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0FFAE6F8-E456-43EB-A16F-99509356A6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1A5547F8-5D1F-43CF-812C-4D75AC6FA52A}"/>
                </a:ext>
              </a:extLst>
            </p:cNvPr>
            <p:cNvSpPr/>
            <p:nvPr/>
          </p:nvSpPr>
          <p:spPr>
            <a:xfrm>
              <a:off x="3969979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E0325CF8-ADC0-416E-95B6-FCD469F151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CEDC8767-A42F-4D95-A38F-050BEA5760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58B19F03-A80D-4978-9EB3-ED388225B4E0}"/>
                </a:ext>
              </a:extLst>
            </p:cNvPr>
            <p:cNvSpPr/>
            <p:nvPr/>
          </p:nvSpPr>
          <p:spPr>
            <a:xfrm>
              <a:off x="807155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3EC869D0-722A-4FF2-917F-DA45963AA0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ED0A7581-01D8-421A-899C-302CB06E6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7E10CF5E-0728-4780-A642-8D08770D1BF1}"/>
                </a:ext>
              </a:extLst>
            </p:cNvPr>
            <p:cNvSpPr/>
            <p:nvPr/>
          </p:nvSpPr>
          <p:spPr>
            <a:xfrm>
              <a:off x="1258987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44CFC803-A89F-4C2D-A96E-0DCB785917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48471EAB-BB2E-47EB-9C14-50265B080A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20282DA8-0020-4E51-9364-F339F6947AE6}"/>
                </a:ext>
              </a:extLst>
            </p:cNvPr>
            <p:cNvSpPr/>
            <p:nvPr/>
          </p:nvSpPr>
          <p:spPr>
            <a:xfrm>
              <a:off x="1710819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777145AE-E74F-4D39-8977-1122B2043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5F327761-1EDE-464B-B224-98E926842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4E1CDD1C-D5FF-4F64-8CD6-F1A0DBBEBE39}"/>
                </a:ext>
              </a:extLst>
            </p:cNvPr>
            <p:cNvSpPr/>
            <p:nvPr/>
          </p:nvSpPr>
          <p:spPr>
            <a:xfrm>
              <a:off x="2162651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D3E5B3B4-4FD6-4E78-88A1-B1CC85778D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43DF367B-CFA0-44C5-9307-A1A32AD55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B6F47F70-47BA-464B-B64A-DDEED2E7925A}"/>
                </a:ext>
              </a:extLst>
            </p:cNvPr>
            <p:cNvSpPr/>
            <p:nvPr/>
          </p:nvSpPr>
          <p:spPr>
            <a:xfrm>
              <a:off x="2614483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719725BE-CDBB-4C60-8635-AEEF99E3D3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B53A8E6D-FE59-4ADA-B631-BADDD04C8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54B35A8E-23FC-4B1A-9284-87922D6EC7D7}"/>
                </a:ext>
              </a:extLst>
            </p:cNvPr>
            <p:cNvSpPr/>
            <p:nvPr/>
          </p:nvSpPr>
          <p:spPr>
            <a:xfrm>
              <a:off x="3066315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5AC56DE1-2778-4322-88DF-C0356301B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2D1DA7B0-E8E9-41E8-8E76-2E00243CBA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D7413AA1-B7F6-4E5B-97C4-B9C4C5A0E5DC}"/>
                </a:ext>
              </a:extLst>
            </p:cNvPr>
            <p:cNvSpPr/>
            <p:nvPr/>
          </p:nvSpPr>
          <p:spPr>
            <a:xfrm>
              <a:off x="3518147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E5C80CBB-F58A-4B77-B3BA-8E40C7908F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F54E8790-79E2-41C4-96B1-0909FF48B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C29BF5B0-BE98-4BAB-ACCE-9F7A2B7CBAD6}"/>
                </a:ext>
              </a:extLst>
            </p:cNvPr>
            <p:cNvSpPr/>
            <p:nvPr/>
          </p:nvSpPr>
          <p:spPr>
            <a:xfrm>
              <a:off x="3969979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B7EB41F-C27F-4C91-B7F4-366E1C9363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12B4CF79-6E3F-49CE-A86A-4DC7C7F35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20BDDD09-528C-45A8-A0AF-F7A66AF6DED1}"/>
                </a:ext>
              </a:extLst>
            </p:cNvPr>
            <p:cNvSpPr/>
            <p:nvPr/>
          </p:nvSpPr>
          <p:spPr>
            <a:xfrm>
              <a:off x="807155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8E2D19D4-2031-4A2C-84C0-C1E9373791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60F5B100-ED2A-446F-9CCF-50B4939A73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EC7315A6-4CC0-4B64-ADF2-2B3C2D00A633}"/>
                </a:ext>
              </a:extLst>
            </p:cNvPr>
            <p:cNvSpPr/>
            <p:nvPr/>
          </p:nvSpPr>
          <p:spPr>
            <a:xfrm>
              <a:off x="1258987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90FB9CFC-7E8C-47F9-A217-C2957D299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0990DBE9-79B8-4DAB-9463-68DD8C47DE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90DD3B9B-558E-46C1-BEBF-E2C765612A40}"/>
                </a:ext>
              </a:extLst>
            </p:cNvPr>
            <p:cNvSpPr/>
            <p:nvPr/>
          </p:nvSpPr>
          <p:spPr>
            <a:xfrm>
              <a:off x="1710819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7CA3CF01-29C2-45D6-8B3B-F62BBCAD5A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0E4A0E75-5ED7-4F45-B156-FA80A7191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87AD5DA0-BC69-425F-A5A3-1ACB9C49DFCE}"/>
                </a:ext>
              </a:extLst>
            </p:cNvPr>
            <p:cNvSpPr/>
            <p:nvPr/>
          </p:nvSpPr>
          <p:spPr>
            <a:xfrm>
              <a:off x="2162651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BAB1E32A-3906-4A03-95E1-EC1F5197B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F6BA948E-83C3-48A5-859C-A61DE21554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B91FC208-0452-41B7-B3DD-D5E6B8EF788C}"/>
                </a:ext>
              </a:extLst>
            </p:cNvPr>
            <p:cNvSpPr/>
            <p:nvPr/>
          </p:nvSpPr>
          <p:spPr>
            <a:xfrm>
              <a:off x="2614483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2487F9D-9298-40F2-BEBE-1AEB24C0E3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77D415E2-8EFD-4365-950D-D6D56D96C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BAB6283D-B538-4608-9E5D-F30A223676E3}"/>
                </a:ext>
              </a:extLst>
            </p:cNvPr>
            <p:cNvSpPr/>
            <p:nvPr/>
          </p:nvSpPr>
          <p:spPr>
            <a:xfrm>
              <a:off x="3066315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BF75BDCA-16CD-4ECB-8277-87747CA1DE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0636D9A7-B16A-498B-9585-646FEC53C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94DDAA8B-11BD-4278-A1D9-38690F633BA4}"/>
                </a:ext>
              </a:extLst>
            </p:cNvPr>
            <p:cNvSpPr/>
            <p:nvPr/>
          </p:nvSpPr>
          <p:spPr>
            <a:xfrm>
              <a:off x="3518147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C09ED3C1-A9D5-410D-8FF2-F46C45EFD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DCA5FB7F-177A-4EB8-9074-4D466C71C8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3C5978EB-1F43-43B7-AB32-0405D4E23637}"/>
                </a:ext>
              </a:extLst>
            </p:cNvPr>
            <p:cNvSpPr/>
            <p:nvPr/>
          </p:nvSpPr>
          <p:spPr>
            <a:xfrm>
              <a:off x="3969979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2505FC30-074D-469D-A039-97DCB06143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FCF26827-8B4F-4357-BE8E-901C7A3361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9F2C811C-74F2-4B8E-AB1B-5A0436808E0F}"/>
                </a:ext>
              </a:extLst>
            </p:cNvPr>
            <p:cNvSpPr/>
            <p:nvPr/>
          </p:nvSpPr>
          <p:spPr>
            <a:xfrm>
              <a:off x="807155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2DC2B84D-9B92-4873-9ADC-1D5C340AB3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46716D62-07B1-414E-B727-E7FBC555C6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94BB9AE3-7B88-4188-BA10-4572F4DB1979}"/>
                </a:ext>
              </a:extLst>
            </p:cNvPr>
            <p:cNvSpPr/>
            <p:nvPr/>
          </p:nvSpPr>
          <p:spPr>
            <a:xfrm>
              <a:off x="1258987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2FC964E8-4F46-42BF-9233-AAE856407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7C259FA0-7763-439C-8BFE-EBC61D364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918C0B8A-98FC-4423-BEBC-F79FDD266E26}"/>
                </a:ext>
              </a:extLst>
            </p:cNvPr>
            <p:cNvSpPr/>
            <p:nvPr/>
          </p:nvSpPr>
          <p:spPr>
            <a:xfrm>
              <a:off x="1710819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F5667A23-B3E0-4690-AFCA-8136E455FB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BDF82533-F59A-4D89-9AF4-4770F82052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3C125343-4D21-4843-848D-C1DC891EB893}"/>
                </a:ext>
              </a:extLst>
            </p:cNvPr>
            <p:cNvSpPr/>
            <p:nvPr/>
          </p:nvSpPr>
          <p:spPr>
            <a:xfrm>
              <a:off x="2162651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6D25A425-C637-4B20-A77A-202FEB0609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79CF947A-229A-41F4-B558-FA2F66152C3B}"/>
                </a:ext>
              </a:extLst>
            </p:cNvPr>
            <p:cNvSpPr/>
            <p:nvPr/>
          </p:nvSpPr>
          <p:spPr>
            <a:xfrm>
              <a:off x="6236650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852B1DA9-03A8-4CB1-A793-E5357202C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16C1549A-D703-4645-99A8-3408E475EB94}"/>
                </a:ext>
              </a:extLst>
            </p:cNvPr>
            <p:cNvSpPr/>
            <p:nvPr/>
          </p:nvSpPr>
          <p:spPr>
            <a:xfrm>
              <a:off x="6688482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DC062B2D-0E54-41EF-BC3F-BE7D6A222CD0}"/>
                </a:ext>
              </a:extLst>
            </p:cNvPr>
            <p:cNvSpPr/>
            <p:nvPr/>
          </p:nvSpPr>
          <p:spPr>
            <a:xfrm>
              <a:off x="7140314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AB870EFA-BDD7-4B4B-92E5-6E011732C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89867C0F-D169-4116-A439-BF8791FAB572}"/>
                </a:ext>
              </a:extLst>
            </p:cNvPr>
            <p:cNvSpPr/>
            <p:nvPr/>
          </p:nvSpPr>
          <p:spPr>
            <a:xfrm>
              <a:off x="4429322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D1138A0-A347-4DC8-90D8-46E5A8306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EAD897B9-9B9F-4A5D-A66A-00B3984C77DC}"/>
                </a:ext>
              </a:extLst>
            </p:cNvPr>
            <p:cNvSpPr/>
            <p:nvPr/>
          </p:nvSpPr>
          <p:spPr>
            <a:xfrm>
              <a:off x="4881154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AFAEF43D-F4B0-4875-A488-847A79E6F0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B1B9DF92-1EC0-4675-AE2A-7334230B21C5}"/>
                </a:ext>
              </a:extLst>
            </p:cNvPr>
            <p:cNvSpPr/>
            <p:nvPr/>
          </p:nvSpPr>
          <p:spPr>
            <a:xfrm>
              <a:off x="5332986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19A1CB1E-5009-4586-9701-FB29D4315C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75E2348A-2059-40FA-9A8D-CD256EB5636B}"/>
                </a:ext>
              </a:extLst>
            </p:cNvPr>
            <p:cNvSpPr/>
            <p:nvPr/>
          </p:nvSpPr>
          <p:spPr>
            <a:xfrm>
              <a:off x="5784818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6962A824-D30D-4703-9C07-A4755CD81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202490E5-A4C6-4297-9016-D6558874D8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5648D408-0B85-4D29-8359-801583AF8991}"/>
                </a:ext>
              </a:extLst>
            </p:cNvPr>
            <p:cNvSpPr/>
            <p:nvPr/>
          </p:nvSpPr>
          <p:spPr>
            <a:xfrm>
              <a:off x="6236650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E6E20889-32DC-4277-BF2E-C9C3FF48E3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1266330B-0122-42E4-8368-DBCA6D208D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C32BE6F1-D9D7-4B49-9AF1-AE332D5E4F0D}"/>
                </a:ext>
              </a:extLst>
            </p:cNvPr>
            <p:cNvSpPr/>
            <p:nvPr/>
          </p:nvSpPr>
          <p:spPr>
            <a:xfrm>
              <a:off x="6688482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46241295-0F2B-4C35-A820-BDBC16FC533A}"/>
                </a:ext>
              </a:extLst>
            </p:cNvPr>
            <p:cNvSpPr/>
            <p:nvPr/>
          </p:nvSpPr>
          <p:spPr>
            <a:xfrm>
              <a:off x="7140314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1DF697D5-D7A1-4D77-90BA-CD62C65874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175DC6A0-C6E6-41A4-813F-76C98307F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6ADF7EA9-856B-4620-8C42-60E6D1E1AAE8}"/>
                </a:ext>
              </a:extLst>
            </p:cNvPr>
            <p:cNvSpPr/>
            <p:nvPr/>
          </p:nvSpPr>
          <p:spPr>
            <a:xfrm>
              <a:off x="4429322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35768912-E18B-4003-8E0D-E12FC26F6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598283B6-047B-4231-B9A8-1E3CF64B68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45E42CE2-1394-486C-A902-F0545E415CD7}"/>
                </a:ext>
              </a:extLst>
            </p:cNvPr>
            <p:cNvSpPr/>
            <p:nvPr/>
          </p:nvSpPr>
          <p:spPr>
            <a:xfrm>
              <a:off x="4881154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58A569E6-E5D7-4391-8EA0-09156E049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2001CD34-CE6C-4DB2-9F32-A861180CC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84F8B5F2-94E5-4388-B788-FB216863D496}"/>
                </a:ext>
              </a:extLst>
            </p:cNvPr>
            <p:cNvSpPr/>
            <p:nvPr/>
          </p:nvSpPr>
          <p:spPr>
            <a:xfrm>
              <a:off x="5332986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54ABC91A-9DC7-466D-BD03-DC50A1C44F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1F6BAD9B-03C5-4345-82B2-6201016570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6D8C1485-5F94-4115-939E-0224D1620030}"/>
                </a:ext>
              </a:extLst>
            </p:cNvPr>
            <p:cNvSpPr/>
            <p:nvPr/>
          </p:nvSpPr>
          <p:spPr>
            <a:xfrm>
              <a:off x="5784818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39952304-A9FD-4BDE-B79E-EAA0C04C78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8247EB12-DD30-4D8C-AAC1-75BDDDCC8C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734D9EF6-9A84-4FB1-9F93-E0AABEB98E0C}"/>
                </a:ext>
              </a:extLst>
            </p:cNvPr>
            <p:cNvSpPr/>
            <p:nvPr/>
          </p:nvSpPr>
          <p:spPr>
            <a:xfrm>
              <a:off x="6236650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EB81E3B6-A19F-4926-AFD2-A534DFDE9D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6522F053-7420-4BEE-B377-950284814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58ABA9B6-4255-4DC7-B449-5A56A3CF93E6}"/>
                </a:ext>
              </a:extLst>
            </p:cNvPr>
            <p:cNvSpPr/>
            <p:nvPr/>
          </p:nvSpPr>
          <p:spPr>
            <a:xfrm>
              <a:off x="6688482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8FC48D51-B67E-4FAB-8997-E346FC0DC997}"/>
                </a:ext>
              </a:extLst>
            </p:cNvPr>
            <p:cNvSpPr/>
            <p:nvPr/>
          </p:nvSpPr>
          <p:spPr>
            <a:xfrm>
              <a:off x="7140314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DE3A4A11-DE28-4F5F-A47C-D73E0ED61F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4C5B6201-5C25-442C-B4C5-442038804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AEC6133D-0098-4CCB-9293-07375E6CB83A}"/>
                </a:ext>
              </a:extLst>
            </p:cNvPr>
            <p:cNvSpPr/>
            <p:nvPr/>
          </p:nvSpPr>
          <p:spPr>
            <a:xfrm>
              <a:off x="4429322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144E58B3-B5BF-4BAB-98D8-466D552F71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85D2D22C-E14B-49E9-8706-3A65D7FE9D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76AC2F2E-4194-4D3B-9593-F289F742D94D}"/>
                </a:ext>
              </a:extLst>
            </p:cNvPr>
            <p:cNvSpPr/>
            <p:nvPr/>
          </p:nvSpPr>
          <p:spPr>
            <a:xfrm>
              <a:off x="4881154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9FC1335-D6C3-4BE0-815A-50B1C51E58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D07CFF84-BD5C-4BAC-A1DD-50E4C12617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2F4FC4EC-CA76-4949-87A2-E81ED5988A2E}"/>
                </a:ext>
              </a:extLst>
            </p:cNvPr>
            <p:cNvSpPr/>
            <p:nvPr/>
          </p:nvSpPr>
          <p:spPr>
            <a:xfrm>
              <a:off x="5332986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04E3D1B8-DB21-4F65-B179-286237773A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D1206168-0039-4D00-A51F-BCC192CDB7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2591C609-6CEE-45DB-AFF7-2A2F8D8149BB}"/>
                </a:ext>
              </a:extLst>
            </p:cNvPr>
            <p:cNvSpPr/>
            <p:nvPr/>
          </p:nvSpPr>
          <p:spPr>
            <a:xfrm>
              <a:off x="5784818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B79BA8F5-8593-4077-A72B-49867536B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514E867C-DB77-4FE3-A341-A757857548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FC956FD2-5257-4C43-99C4-530385F4EEC0}"/>
                </a:ext>
              </a:extLst>
            </p:cNvPr>
            <p:cNvSpPr/>
            <p:nvPr/>
          </p:nvSpPr>
          <p:spPr>
            <a:xfrm>
              <a:off x="6236650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4C207CEE-D113-4BAB-BE6E-7DD57D5EAB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50C9B4C0-A7C7-4CC3-B26B-82B96DF92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93E3887A-02AB-40C1-BAB2-DB9CE548C67D}"/>
                </a:ext>
              </a:extLst>
            </p:cNvPr>
            <p:cNvSpPr/>
            <p:nvPr/>
          </p:nvSpPr>
          <p:spPr>
            <a:xfrm>
              <a:off x="6688482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028DF330-ED56-4574-A72D-068EEF62BE8F}"/>
                </a:ext>
              </a:extLst>
            </p:cNvPr>
            <p:cNvSpPr/>
            <p:nvPr/>
          </p:nvSpPr>
          <p:spPr>
            <a:xfrm>
              <a:off x="7140314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570EBDCC-FF6A-46A9-9D7E-059D49D25E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A8ABFE32-A6C4-4A54-94F2-D4E3111B50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A8F67C39-A2F1-4934-8591-EC2ECA4EB1B2}"/>
                </a:ext>
              </a:extLst>
            </p:cNvPr>
            <p:cNvSpPr/>
            <p:nvPr/>
          </p:nvSpPr>
          <p:spPr>
            <a:xfrm>
              <a:off x="4429322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02ABD1BF-475C-49CE-ADD2-EE16C01A0E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70B407E1-5F4C-4D84-AC92-77672D233E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7ABA7A36-C1E6-4C5E-A755-DF2A939279EE}"/>
                </a:ext>
              </a:extLst>
            </p:cNvPr>
            <p:cNvSpPr/>
            <p:nvPr/>
          </p:nvSpPr>
          <p:spPr>
            <a:xfrm>
              <a:off x="4881154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7D749BC5-ABB5-46F6-B2ED-C2352AE593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A2F46F9A-75E1-4A42-9E2E-D2907539EF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B4B487E3-9E65-4280-B2AD-3AA70DC1D391}"/>
                </a:ext>
              </a:extLst>
            </p:cNvPr>
            <p:cNvSpPr/>
            <p:nvPr/>
          </p:nvSpPr>
          <p:spPr>
            <a:xfrm>
              <a:off x="5332986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5F4DAECA-44B6-4F8A-A46E-81A88DAD70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E67EE7E5-CC77-4380-9B60-BF40983612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540D1E6B-3187-4864-B41D-113CD286F5BB}"/>
                </a:ext>
              </a:extLst>
            </p:cNvPr>
            <p:cNvSpPr/>
            <p:nvPr/>
          </p:nvSpPr>
          <p:spPr>
            <a:xfrm>
              <a:off x="5784818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BEF998B4-FD4D-491B-BE64-BA649D2278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358587E5-5860-462D-B387-A841E79037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56630655-1112-41F2-9530-B2FF3A96CBED}"/>
                </a:ext>
              </a:extLst>
            </p:cNvPr>
            <p:cNvSpPr/>
            <p:nvPr/>
          </p:nvSpPr>
          <p:spPr>
            <a:xfrm>
              <a:off x="6236650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34C2E46F-55CC-4854-9612-EE3660D53A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509E3E97-258A-4598-B51E-9D5531CE1D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211CC126-DABB-4DF1-849D-DAB7A7675FFB}"/>
                </a:ext>
              </a:extLst>
            </p:cNvPr>
            <p:cNvSpPr/>
            <p:nvPr/>
          </p:nvSpPr>
          <p:spPr>
            <a:xfrm>
              <a:off x="6688482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7BCC4EE-D296-4A3D-A27D-A92E1FB53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24E6CF93-40DB-432B-A6BA-B90BF23A651A}"/>
                </a:ext>
              </a:extLst>
            </p:cNvPr>
            <p:cNvSpPr/>
            <p:nvPr/>
          </p:nvSpPr>
          <p:spPr>
            <a:xfrm>
              <a:off x="7140314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C38742D6-690F-4E4B-B63B-0AB062D44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27AB86D7-27B8-4729-B19B-79BC4639BE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08958930-D1D2-44CE-AA14-25E73AAE4385}"/>
                </a:ext>
              </a:extLst>
            </p:cNvPr>
            <p:cNvSpPr/>
            <p:nvPr/>
          </p:nvSpPr>
          <p:spPr>
            <a:xfrm>
              <a:off x="4429322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30302EF6-5269-42A4-A895-A49C59378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4592A794-C568-4FA6-81A5-3F49FF63F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917F3828-0C23-48BD-9876-F949B40870AD}"/>
                </a:ext>
              </a:extLst>
            </p:cNvPr>
            <p:cNvSpPr/>
            <p:nvPr/>
          </p:nvSpPr>
          <p:spPr>
            <a:xfrm>
              <a:off x="4881154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7DAC3E99-322B-4870-82F6-17204E9354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592149FC-F85E-4538-9883-F7895412E4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3F3161A8-5A1A-4E2F-A29C-D7B7C2957A64}"/>
                </a:ext>
              </a:extLst>
            </p:cNvPr>
            <p:cNvSpPr/>
            <p:nvPr/>
          </p:nvSpPr>
          <p:spPr>
            <a:xfrm>
              <a:off x="5332986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14E7647E-AF44-459B-A299-37703F4D3A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8FFDE89F-001F-4084-8777-2CF82542D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E5944CA0-D7DD-4FD5-A0BE-4F7B0B7E3BE8}"/>
                </a:ext>
              </a:extLst>
            </p:cNvPr>
            <p:cNvSpPr/>
            <p:nvPr/>
          </p:nvSpPr>
          <p:spPr>
            <a:xfrm>
              <a:off x="5784818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5AF7595-9AE7-4CA1-A30B-657D8F6E9918}"/>
              </a:ext>
            </a:extLst>
          </p:cNvPr>
          <p:cNvGrpSpPr/>
          <p:nvPr/>
        </p:nvGrpSpPr>
        <p:grpSpPr>
          <a:xfrm>
            <a:off x="312991" y="1357300"/>
            <a:ext cx="6311139" cy="3953678"/>
            <a:chOff x="870754" y="5617500"/>
            <a:chExt cx="6311139" cy="3953677"/>
          </a:xfrm>
        </p:grpSpPr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70339AD7-3221-421E-BDE8-B608FBA2B0C3}"/>
                </a:ext>
              </a:extLst>
            </p:cNvPr>
            <p:cNvSpPr/>
            <p:nvPr/>
          </p:nvSpPr>
          <p:spPr>
            <a:xfrm>
              <a:off x="1253587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6E1E12BA-D9B1-472C-AC81-A0790CC13BCF}"/>
                </a:ext>
              </a:extLst>
            </p:cNvPr>
            <p:cNvCxnSpPr>
              <a:cxnSpLocks/>
            </p:cNvCxnSpPr>
            <p:nvPr/>
          </p:nvCxnSpPr>
          <p:spPr>
            <a:xfrm>
              <a:off x="870754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EFC5F12D-1293-4CAA-9FCF-69DCED5B03DD}"/>
                </a:ext>
              </a:extLst>
            </p:cNvPr>
            <p:cNvCxnSpPr>
              <a:cxnSpLocks/>
            </p:cNvCxnSpPr>
            <p:nvPr/>
          </p:nvCxnSpPr>
          <p:spPr>
            <a:xfrm>
              <a:off x="870754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22BF2F28-1790-463F-B142-ADA0E88DD69F}"/>
                </a:ext>
              </a:extLst>
            </p:cNvPr>
            <p:cNvSpPr/>
            <p:nvPr/>
          </p:nvSpPr>
          <p:spPr>
            <a:xfrm>
              <a:off x="1706426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02765800-CE47-490D-B035-21E2C986BDA7}"/>
                </a:ext>
              </a:extLst>
            </p:cNvPr>
            <p:cNvCxnSpPr>
              <a:cxnSpLocks/>
            </p:cNvCxnSpPr>
            <p:nvPr/>
          </p:nvCxnSpPr>
          <p:spPr>
            <a:xfrm>
              <a:off x="1323593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7C00D80E-66FE-4971-9E5F-FFF70AB9FECF}"/>
                </a:ext>
              </a:extLst>
            </p:cNvPr>
            <p:cNvCxnSpPr>
              <a:cxnSpLocks/>
            </p:cNvCxnSpPr>
            <p:nvPr/>
          </p:nvCxnSpPr>
          <p:spPr>
            <a:xfrm>
              <a:off x="1323593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4B0ADBEE-7F10-4231-BDC8-A57F8DB123ED}"/>
                </a:ext>
              </a:extLst>
            </p:cNvPr>
            <p:cNvSpPr/>
            <p:nvPr/>
          </p:nvSpPr>
          <p:spPr>
            <a:xfrm>
              <a:off x="2158356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586073E6-D736-4854-BE62-829CF1CD4589}"/>
                </a:ext>
              </a:extLst>
            </p:cNvPr>
            <p:cNvCxnSpPr>
              <a:cxnSpLocks/>
            </p:cNvCxnSpPr>
            <p:nvPr/>
          </p:nvCxnSpPr>
          <p:spPr>
            <a:xfrm>
              <a:off x="1775523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69763E0F-D948-47C5-9AF3-5DD8AA5061B3}"/>
                </a:ext>
              </a:extLst>
            </p:cNvPr>
            <p:cNvCxnSpPr>
              <a:cxnSpLocks/>
            </p:cNvCxnSpPr>
            <p:nvPr/>
          </p:nvCxnSpPr>
          <p:spPr>
            <a:xfrm>
              <a:off x="1775523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FF1224BE-B52D-4D24-AF80-F73DB067C228}"/>
                </a:ext>
              </a:extLst>
            </p:cNvPr>
            <p:cNvSpPr/>
            <p:nvPr/>
          </p:nvSpPr>
          <p:spPr>
            <a:xfrm>
              <a:off x="2611195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6A6FDA73-20C1-4A52-8607-4503BB678D2A}"/>
                </a:ext>
              </a:extLst>
            </p:cNvPr>
            <p:cNvCxnSpPr>
              <a:cxnSpLocks/>
            </p:cNvCxnSpPr>
            <p:nvPr/>
          </p:nvCxnSpPr>
          <p:spPr>
            <a:xfrm>
              <a:off x="2228362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49B1F812-A17B-4F21-A6BD-713EDB512660}"/>
                </a:ext>
              </a:extLst>
            </p:cNvPr>
            <p:cNvCxnSpPr>
              <a:cxnSpLocks/>
            </p:cNvCxnSpPr>
            <p:nvPr/>
          </p:nvCxnSpPr>
          <p:spPr>
            <a:xfrm>
              <a:off x="2228362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0AD8557E-7AD2-4506-8AAB-63377CB58473}"/>
                </a:ext>
              </a:extLst>
            </p:cNvPr>
            <p:cNvSpPr/>
            <p:nvPr/>
          </p:nvSpPr>
          <p:spPr>
            <a:xfrm>
              <a:off x="3058803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A9E6AD50-D4FF-4D2C-B26D-84D7533033AF}"/>
                </a:ext>
              </a:extLst>
            </p:cNvPr>
            <p:cNvCxnSpPr>
              <a:cxnSpLocks/>
            </p:cNvCxnSpPr>
            <p:nvPr/>
          </p:nvCxnSpPr>
          <p:spPr>
            <a:xfrm>
              <a:off x="2675970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4553851B-2246-4441-89D9-A30A6FCDBDC8}"/>
                </a:ext>
              </a:extLst>
            </p:cNvPr>
            <p:cNvCxnSpPr>
              <a:cxnSpLocks/>
            </p:cNvCxnSpPr>
            <p:nvPr/>
          </p:nvCxnSpPr>
          <p:spPr>
            <a:xfrm>
              <a:off x="2675970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78F758A2-EEB6-44EC-9E8A-49F8872FC761}"/>
                </a:ext>
              </a:extLst>
            </p:cNvPr>
            <p:cNvSpPr/>
            <p:nvPr/>
          </p:nvSpPr>
          <p:spPr>
            <a:xfrm>
              <a:off x="3511642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D65CEB75-F1D3-4637-B239-4466E12DA3CD}"/>
                </a:ext>
              </a:extLst>
            </p:cNvPr>
            <p:cNvCxnSpPr>
              <a:cxnSpLocks/>
            </p:cNvCxnSpPr>
            <p:nvPr/>
          </p:nvCxnSpPr>
          <p:spPr>
            <a:xfrm>
              <a:off x="3128809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1283FD0E-B0E9-4827-875B-CB10169AE28D}"/>
                </a:ext>
              </a:extLst>
            </p:cNvPr>
            <p:cNvCxnSpPr>
              <a:cxnSpLocks/>
            </p:cNvCxnSpPr>
            <p:nvPr/>
          </p:nvCxnSpPr>
          <p:spPr>
            <a:xfrm>
              <a:off x="3128809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F760B971-64E0-44AC-924E-ABCBC1A9C87E}"/>
                </a:ext>
              </a:extLst>
            </p:cNvPr>
            <p:cNvSpPr/>
            <p:nvPr/>
          </p:nvSpPr>
          <p:spPr>
            <a:xfrm>
              <a:off x="3965683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7EB86C5D-7605-49F2-B3DA-ACE72EF0699E}"/>
                </a:ext>
              </a:extLst>
            </p:cNvPr>
            <p:cNvCxnSpPr>
              <a:cxnSpLocks/>
            </p:cNvCxnSpPr>
            <p:nvPr/>
          </p:nvCxnSpPr>
          <p:spPr>
            <a:xfrm>
              <a:off x="3578088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989985A6-8988-4FBE-B487-675CA7C8D457}"/>
                </a:ext>
              </a:extLst>
            </p:cNvPr>
            <p:cNvCxnSpPr>
              <a:cxnSpLocks/>
            </p:cNvCxnSpPr>
            <p:nvPr/>
          </p:nvCxnSpPr>
          <p:spPr>
            <a:xfrm>
              <a:off x="3578088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22BC242B-19E9-4845-A753-01F88BDCE8A3}"/>
                </a:ext>
              </a:extLst>
            </p:cNvPr>
            <p:cNvSpPr/>
            <p:nvPr/>
          </p:nvSpPr>
          <p:spPr>
            <a:xfrm>
              <a:off x="4420903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4485D9E6-DA03-4060-967E-6593A8BDB01A}"/>
                </a:ext>
              </a:extLst>
            </p:cNvPr>
            <p:cNvCxnSpPr>
              <a:cxnSpLocks/>
            </p:cNvCxnSpPr>
            <p:nvPr/>
          </p:nvCxnSpPr>
          <p:spPr>
            <a:xfrm>
              <a:off x="4033308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9BC5DF8B-E883-4C80-B679-CF2FAB5B886F}"/>
                </a:ext>
              </a:extLst>
            </p:cNvPr>
            <p:cNvCxnSpPr>
              <a:cxnSpLocks/>
            </p:cNvCxnSpPr>
            <p:nvPr/>
          </p:nvCxnSpPr>
          <p:spPr>
            <a:xfrm>
              <a:off x="4033308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BA00B855-F72C-4DF8-A4B5-CDB0225CE859}"/>
                </a:ext>
              </a:extLst>
            </p:cNvPr>
            <p:cNvCxnSpPr>
              <a:cxnSpLocks/>
            </p:cNvCxnSpPr>
            <p:nvPr/>
          </p:nvCxnSpPr>
          <p:spPr>
            <a:xfrm>
              <a:off x="4489874" y="954539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60693CB6-5482-4901-A056-6CDC1D8C6D56}"/>
                </a:ext>
              </a:extLst>
            </p:cNvPr>
            <p:cNvCxnSpPr>
              <a:cxnSpLocks/>
            </p:cNvCxnSpPr>
            <p:nvPr/>
          </p:nvCxnSpPr>
          <p:spPr>
            <a:xfrm>
              <a:off x="4942853" y="95477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DA305EF4-E587-4DFF-A030-C7FA454232A0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47" y="91495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D1A7FAB6-F5C5-4C0A-832D-306A4D2EF5B0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47" y="8707801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072132B3-1C3F-423A-ADF9-AFDC5582225B}"/>
                </a:ext>
              </a:extLst>
            </p:cNvPr>
            <p:cNvSpPr/>
            <p:nvPr/>
          </p:nvSpPr>
          <p:spPr>
            <a:xfrm>
              <a:off x="5330448" y="8644350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27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0F06F8AD-779A-44FD-BFA9-4F41C7579183}"/>
                </a:ext>
              </a:extLst>
            </p:cNvPr>
            <p:cNvCxnSpPr>
              <a:cxnSpLocks/>
            </p:cNvCxnSpPr>
            <p:nvPr/>
          </p:nvCxnSpPr>
          <p:spPr>
            <a:xfrm>
              <a:off x="5394684" y="8665129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32E4768D-827B-4D76-90E5-652E8A446797}"/>
                </a:ext>
              </a:extLst>
            </p:cNvPr>
            <p:cNvCxnSpPr>
              <a:cxnSpLocks/>
            </p:cNvCxnSpPr>
            <p:nvPr/>
          </p:nvCxnSpPr>
          <p:spPr>
            <a:xfrm>
              <a:off x="5804259" y="82668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B80D229C-2A80-41D9-8EF8-2A3C1CEC642C}"/>
                </a:ext>
              </a:extLst>
            </p:cNvPr>
            <p:cNvSpPr/>
            <p:nvPr/>
          </p:nvSpPr>
          <p:spPr>
            <a:xfrm>
              <a:off x="5779898" y="8201042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27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1BF2916D-317D-44D2-BB59-32BD0A96CAD3}"/>
                </a:ext>
              </a:extLst>
            </p:cNvPr>
            <p:cNvSpPr/>
            <p:nvPr/>
          </p:nvSpPr>
          <p:spPr>
            <a:xfrm>
              <a:off x="4883535" y="9529778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F83E38EF-6663-45E6-9059-6D74293900C7}"/>
                </a:ext>
              </a:extLst>
            </p:cNvPr>
            <p:cNvSpPr/>
            <p:nvPr/>
          </p:nvSpPr>
          <p:spPr>
            <a:xfrm>
              <a:off x="5333467" y="9527397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EF5AC598-D49A-4D25-BB45-2713B0959ACF}"/>
                </a:ext>
              </a:extLst>
            </p:cNvPr>
            <p:cNvSpPr/>
            <p:nvPr/>
          </p:nvSpPr>
          <p:spPr>
            <a:xfrm>
              <a:off x="5333467" y="9088453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7689E4F9-CBBE-4563-8389-CD962290A87E}"/>
                </a:ext>
              </a:extLst>
            </p:cNvPr>
            <p:cNvSpPr/>
            <p:nvPr/>
          </p:nvSpPr>
          <p:spPr>
            <a:xfrm>
              <a:off x="5782279" y="8647128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EAF1D8D2-157D-4DF8-8C47-43B3EBC8369B}"/>
                </a:ext>
              </a:extLst>
            </p:cNvPr>
            <p:cNvCxnSpPr>
              <a:cxnSpLocks/>
            </p:cNvCxnSpPr>
            <p:nvPr/>
          </p:nvCxnSpPr>
          <p:spPr>
            <a:xfrm>
              <a:off x="5844107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424727CF-8196-4E21-A725-958B50F49FEB}"/>
                </a:ext>
              </a:extLst>
            </p:cNvPr>
            <p:cNvCxnSpPr>
              <a:cxnSpLocks/>
            </p:cNvCxnSpPr>
            <p:nvPr/>
          </p:nvCxnSpPr>
          <p:spPr>
            <a:xfrm>
              <a:off x="6297086" y="82261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33D03564-A99D-4FF3-818C-A7F33E7B7A06}"/>
                </a:ext>
              </a:extLst>
            </p:cNvPr>
            <p:cNvSpPr/>
            <p:nvPr/>
          </p:nvSpPr>
          <p:spPr>
            <a:xfrm>
              <a:off x="6237768" y="8208184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5EA4D9D6-9C49-40AB-A118-800772001EE2}"/>
                </a:ext>
              </a:extLst>
            </p:cNvPr>
            <p:cNvSpPr/>
            <p:nvPr/>
          </p:nvSpPr>
          <p:spPr>
            <a:xfrm>
              <a:off x="6687700" y="8205803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FD0D6BC2-147B-44C9-82AF-151931D866FF}"/>
                </a:ext>
              </a:extLst>
            </p:cNvPr>
            <p:cNvCxnSpPr>
              <a:cxnSpLocks/>
            </p:cNvCxnSpPr>
            <p:nvPr/>
          </p:nvCxnSpPr>
          <p:spPr>
            <a:xfrm>
              <a:off x="6751299" y="82261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F3C433DD-4FE2-4940-BD2D-F4CBA377E574}"/>
                </a:ext>
              </a:extLst>
            </p:cNvPr>
            <p:cNvSpPr/>
            <p:nvPr/>
          </p:nvSpPr>
          <p:spPr>
            <a:xfrm>
              <a:off x="7141913" y="8205803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2BCD4358-9BD3-4791-8436-E1E7F21E7C38}"/>
                </a:ext>
              </a:extLst>
            </p:cNvPr>
            <p:cNvCxnSpPr>
              <a:cxnSpLocks/>
            </p:cNvCxnSpPr>
            <p:nvPr/>
          </p:nvCxnSpPr>
          <p:spPr>
            <a:xfrm>
              <a:off x="7158493" y="7825549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FA50594E-F649-4DA1-9945-267FCD606045}"/>
                </a:ext>
              </a:extLst>
            </p:cNvPr>
            <p:cNvSpPr/>
            <p:nvPr/>
          </p:nvSpPr>
          <p:spPr>
            <a:xfrm>
              <a:off x="7141913" y="7764479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34902D48-40B0-496A-A72D-55B37F6E2406}"/>
                </a:ext>
              </a:extLst>
            </p:cNvPr>
            <p:cNvCxnSpPr>
              <a:cxnSpLocks/>
            </p:cNvCxnSpPr>
            <p:nvPr/>
          </p:nvCxnSpPr>
          <p:spPr>
            <a:xfrm>
              <a:off x="7158493" y="738422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F6034A8A-EF79-465E-A5C1-F72F40736B78}"/>
                </a:ext>
              </a:extLst>
            </p:cNvPr>
            <p:cNvSpPr/>
            <p:nvPr/>
          </p:nvSpPr>
          <p:spPr>
            <a:xfrm>
              <a:off x="7141913" y="7323154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00A7FA92-EF7E-4FBB-8B66-38CA4D9A63B4}"/>
                </a:ext>
              </a:extLst>
            </p:cNvPr>
            <p:cNvCxnSpPr>
              <a:cxnSpLocks/>
            </p:cNvCxnSpPr>
            <p:nvPr/>
          </p:nvCxnSpPr>
          <p:spPr>
            <a:xfrm>
              <a:off x="7158493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309CF152-EC06-4F6B-8EB3-EDCA67A90D31}"/>
                </a:ext>
              </a:extLst>
            </p:cNvPr>
            <p:cNvCxnSpPr>
              <a:cxnSpLocks/>
            </p:cNvCxnSpPr>
            <p:nvPr/>
          </p:nvCxnSpPr>
          <p:spPr>
            <a:xfrm>
              <a:off x="7146575" y="650094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392DE630-B199-4589-966E-08648E6EEFA3}"/>
                </a:ext>
              </a:extLst>
            </p:cNvPr>
            <p:cNvCxnSpPr>
              <a:cxnSpLocks/>
            </p:cNvCxnSpPr>
            <p:nvPr/>
          </p:nvCxnSpPr>
          <p:spPr>
            <a:xfrm>
              <a:off x="7168800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238B1A78-9D6B-4CEA-B792-180EE54595D0}"/>
                </a:ext>
              </a:extLst>
            </p:cNvPr>
            <p:cNvSpPr/>
            <p:nvPr/>
          </p:nvSpPr>
          <p:spPr>
            <a:xfrm>
              <a:off x="7135093" y="6435105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ED9E834D-618D-4937-9EC9-FD6E54F53ECD}"/>
                </a:ext>
              </a:extLst>
            </p:cNvPr>
            <p:cNvCxnSpPr>
              <a:cxnSpLocks/>
            </p:cNvCxnSpPr>
            <p:nvPr/>
          </p:nvCxnSpPr>
          <p:spPr>
            <a:xfrm>
              <a:off x="7146575" y="605723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46F3A6E4-D5BB-4ED6-BD9D-AB7428E2CBF1}"/>
                </a:ext>
              </a:extLst>
            </p:cNvPr>
            <p:cNvCxnSpPr>
              <a:cxnSpLocks/>
            </p:cNvCxnSpPr>
            <p:nvPr/>
          </p:nvCxnSpPr>
          <p:spPr>
            <a:xfrm>
              <a:off x="7168800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E4A8193B-FE98-4968-B0D0-14117BE20B34}"/>
                </a:ext>
              </a:extLst>
            </p:cNvPr>
            <p:cNvSpPr/>
            <p:nvPr/>
          </p:nvSpPr>
          <p:spPr>
            <a:xfrm>
              <a:off x="7135093" y="5993780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5F5B9454-9F89-4332-A796-878092234744}"/>
                </a:ext>
              </a:extLst>
            </p:cNvPr>
            <p:cNvCxnSpPr>
              <a:cxnSpLocks/>
            </p:cNvCxnSpPr>
            <p:nvPr/>
          </p:nvCxnSpPr>
          <p:spPr>
            <a:xfrm>
              <a:off x="7146575" y="561829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681E632B-A111-4B4F-BE4B-82BE3E177208}"/>
                </a:ext>
              </a:extLst>
            </p:cNvPr>
            <p:cNvCxnSpPr>
              <a:cxnSpLocks/>
            </p:cNvCxnSpPr>
            <p:nvPr/>
          </p:nvCxnSpPr>
          <p:spPr>
            <a:xfrm>
              <a:off x="7168800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AC481DED-9A90-408E-88CB-964EA0EC78E2}"/>
                </a:ext>
              </a:extLst>
            </p:cNvPr>
            <p:cNvSpPr/>
            <p:nvPr/>
          </p:nvSpPr>
          <p:spPr>
            <a:xfrm>
              <a:off x="7135093" y="6876430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</p:grp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940DC837-B183-49A6-AFCE-17A0ACDAF159}"/>
              </a:ext>
            </a:extLst>
          </p:cNvPr>
          <p:cNvGrpSpPr/>
          <p:nvPr/>
        </p:nvGrpSpPr>
        <p:grpSpPr>
          <a:xfrm>
            <a:off x="3871614" y="2621301"/>
            <a:ext cx="2683734" cy="2630024"/>
            <a:chOff x="4429381" y="6881503"/>
            <a:chExt cx="2683734" cy="2630024"/>
          </a:xfrm>
        </p:grpSpPr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61F3246B-A02B-4533-B87D-4DBDCFB5B4BF}"/>
                </a:ext>
              </a:extLst>
            </p:cNvPr>
            <p:cNvCxnSpPr>
              <a:cxnSpLocks/>
            </p:cNvCxnSpPr>
            <p:nvPr/>
          </p:nvCxnSpPr>
          <p:spPr>
            <a:xfrm>
              <a:off x="4447381" y="915152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E3C27F2A-1CD8-491C-9370-8518FA9697D2}"/>
                </a:ext>
              </a:extLst>
            </p:cNvPr>
            <p:cNvSpPr/>
            <p:nvPr/>
          </p:nvSpPr>
          <p:spPr>
            <a:xfrm>
              <a:off x="4429381" y="9088002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1446E839-96C7-4587-9163-9DFB213590B0}"/>
                </a:ext>
              </a:extLst>
            </p:cNvPr>
            <p:cNvCxnSpPr>
              <a:cxnSpLocks/>
            </p:cNvCxnSpPr>
            <p:nvPr/>
          </p:nvCxnSpPr>
          <p:spPr>
            <a:xfrm>
              <a:off x="4493868" y="9106002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D4FB6EB3-6634-4189-8636-C2E31A45479E}"/>
                </a:ext>
              </a:extLst>
            </p:cNvPr>
            <p:cNvSpPr/>
            <p:nvPr/>
          </p:nvSpPr>
          <p:spPr>
            <a:xfrm>
              <a:off x="4881819" y="9088002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DD633C5D-0CCB-4A6D-B8FB-B7C610231BED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88" y="8708952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D0552DE4-6FCB-4459-9545-1CC9728B0035}"/>
                </a:ext>
              </a:extLst>
            </p:cNvPr>
            <p:cNvSpPr/>
            <p:nvPr/>
          </p:nvSpPr>
          <p:spPr>
            <a:xfrm>
              <a:off x="4880488" y="8646759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5399250F-AC47-4416-95D0-46E78856E7D7}"/>
                </a:ext>
              </a:extLst>
            </p:cNvPr>
            <p:cNvCxnSpPr>
              <a:cxnSpLocks/>
            </p:cNvCxnSpPr>
            <p:nvPr/>
          </p:nvCxnSpPr>
          <p:spPr>
            <a:xfrm>
              <a:off x="4940213" y="8664759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348BCEC9-89B2-4CBA-A0F1-F562E4E2F641}"/>
                </a:ext>
              </a:extLst>
            </p:cNvPr>
            <p:cNvCxnSpPr>
              <a:cxnSpLocks/>
            </p:cNvCxnSpPr>
            <p:nvPr/>
          </p:nvCxnSpPr>
          <p:spPr>
            <a:xfrm>
              <a:off x="5349595" y="8267709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8365A618-E3DB-4D27-8FBB-E420D45DC116}"/>
                </a:ext>
              </a:extLst>
            </p:cNvPr>
            <p:cNvSpPr/>
            <p:nvPr/>
          </p:nvSpPr>
          <p:spPr>
            <a:xfrm>
              <a:off x="5331595" y="8204184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5A82DB9B-C158-49B9-BCA9-FEA3D5BE03F1}"/>
                </a:ext>
              </a:extLst>
            </p:cNvPr>
            <p:cNvCxnSpPr>
              <a:cxnSpLocks/>
            </p:cNvCxnSpPr>
            <p:nvPr/>
          </p:nvCxnSpPr>
          <p:spPr>
            <a:xfrm>
              <a:off x="5396082" y="82221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B5396FA6-2EB1-4DE6-9C56-FF49479CAEE5}"/>
                </a:ext>
              </a:extLst>
            </p:cNvPr>
            <p:cNvCxnSpPr>
              <a:cxnSpLocks/>
            </p:cNvCxnSpPr>
            <p:nvPr/>
          </p:nvCxnSpPr>
          <p:spPr>
            <a:xfrm>
              <a:off x="5803083" y="782513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CEF5DC55-6360-4A6A-A3B9-0A39093FCE89}"/>
                </a:ext>
              </a:extLst>
            </p:cNvPr>
            <p:cNvSpPr/>
            <p:nvPr/>
          </p:nvSpPr>
          <p:spPr>
            <a:xfrm>
              <a:off x="5786414" y="7765321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EAB070C3-78F7-44D4-86A5-C3F0C95C93C0}"/>
                </a:ext>
              </a:extLst>
            </p:cNvPr>
            <p:cNvCxnSpPr>
              <a:cxnSpLocks/>
            </p:cNvCxnSpPr>
            <p:nvPr/>
          </p:nvCxnSpPr>
          <p:spPr>
            <a:xfrm>
              <a:off x="5846139" y="7783321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AEBB4853-6B45-462C-BF1E-A0F83AE22DFE}"/>
                </a:ext>
              </a:extLst>
            </p:cNvPr>
            <p:cNvSpPr/>
            <p:nvPr/>
          </p:nvSpPr>
          <p:spPr>
            <a:xfrm>
              <a:off x="6238852" y="7765321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3F73FA8A-44A4-49B7-BA20-0DFF2B657E87}"/>
                </a:ext>
              </a:extLst>
            </p:cNvPr>
            <p:cNvCxnSpPr>
              <a:cxnSpLocks/>
            </p:cNvCxnSpPr>
            <p:nvPr/>
          </p:nvCxnSpPr>
          <p:spPr>
            <a:xfrm>
              <a:off x="6255521" y="7386271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B281C045-36B0-41C7-98AF-D2B46DF73DE7}"/>
                </a:ext>
              </a:extLst>
            </p:cNvPr>
            <p:cNvSpPr/>
            <p:nvPr/>
          </p:nvSpPr>
          <p:spPr>
            <a:xfrm>
              <a:off x="6237521" y="7322746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A7EECD36-8C05-4448-B0B4-4F5F20325633}"/>
                </a:ext>
              </a:extLst>
            </p:cNvPr>
            <p:cNvCxnSpPr>
              <a:cxnSpLocks/>
            </p:cNvCxnSpPr>
            <p:nvPr/>
          </p:nvCxnSpPr>
          <p:spPr>
            <a:xfrm>
              <a:off x="6304389" y="7340746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4319E3C8-12BD-472D-971D-92504B71C3E2}"/>
                </a:ext>
              </a:extLst>
            </p:cNvPr>
            <p:cNvSpPr/>
            <p:nvPr/>
          </p:nvSpPr>
          <p:spPr>
            <a:xfrm>
              <a:off x="6692340" y="7322746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2CE4C9B9-8CE6-441D-81A9-FB4711DD51EA}"/>
                </a:ext>
              </a:extLst>
            </p:cNvPr>
            <p:cNvCxnSpPr>
              <a:cxnSpLocks/>
            </p:cNvCxnSpPr>
            <p:nvPr/>
          </p:nvCxnSpPr>
          <p:spPr>
            <a:xfrm>
              <a:off x="6709009" y="6943696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1F873B8E-6081-4093-917A-FE806B6681F4}"/>
                </a:ext>
              </a:extLst>
            </p:cNvPr>
            <p:cNvSpPr/>
            <p:nvPr/>
          </p:nvSpPr>
          <p:spPr>
            <a:xfrm>
              <a:off x="6691009" y="6881503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9EB6A506-5F5D-446D-A9AF-F8548F95113E}"/>
                </a:ext>
              </a:extLst>
            </p:cNvPr>
            <p:cNvCxnSpPr>
              <a:cxnSpLocks/>
            </p:cNvCxnSpPr>
            <p:nvPr/>
          </p:nvCxnSpPr>
          <p:spPr>
            <a:xfrm>
              <a:off x="6753115" y="69018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27147E71-A3CD-43C1-ADF2-5B3631D6A9C8}"/>
              </a:ext>
            </a:extLst>
          </p:cNvPr>
          <p:cNvGrpSpPr/>
          <p:nvPr/>
        </p:nvGrpSpPr>
        <p:grpSpPr>
          <a:xfrm>
            <a:off x="248684" y="1297184"/>
            <a:ext cx="6371770" cy="4009966"/>
            <a:chOff x="806450" y="5557384"/>
            <a:chExt cx="6371771" cy="4009966"/>
          </a:xfrm>
        </p:grpSpPr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58E90652-01B5-4F3D-8C7E-B4FA192C7551}"/>
                </a:ext>
              </a:extLst>
            </p:cNvPr>
            <p:cNvSpPr/>
            <p:nvPr/>
          </p:nvSpPr>
          <p:spPr>
            <a:xfrm>
              <a:off x="806450" y="9531350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4DF98D91-F3D3-4BE0-A13B-261FE030B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692" y="914571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AE84A2A9-ED1A-4CEF-AFEF-B50877D82C49}"/>
                </a:ext>
              </a:extLst>
            </p:cNvPr>
            <p:cNvSpPr/>
            <p:nvPr/>
          </p:nvSpPr>
          <p:spPr>
            <a:xfrm>
              <a:off x="806450" y="7765543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85A5FBF1-D7A6-4DA2-86EE-7D3F96A15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460" y="7781162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54A82E9F-6A0C-4068-98C7-C1F14FF95133}"/>
                </a:ext>
              </a:extLst>
            </p:cNvPr>
            <p:cNvSpPr/>
            <p:nvPr/>
          </p:nvSpPr>
          <p:spPr>
            <a:xfrm>
              <a:off x="1710849" y="7765543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C0CE79DA-404B-46BC-BD3A-65C30E8F2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710" y="738467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6BDA5443-E37A-48AA-9287-D40E27AB6EF5}"/>
                </a:ext>
              </a:extLst>
            </p:cNvPr>
            <p:cNvSpPr/>
            <p:nvPr/>
          </p:nvSpPr>
          <p:spPr>
            <a:xfrm>
              <a:off x="1710849" y="7322912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626814A8-6A08-4FD4-BD5A-60AD1D3BDF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710" y="693965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E56B08DC-803E-4DEF-AF36-82251596A19C}"/>
                </a:ext>
              </a:extLst>
            </p:cNvPr>
            <p:cNvSpPr/>
            <p:nvPr/>
          </p:nvSpPr>
          <p:spPr>
            <a:xfrm>
              <a:off x="807692" y="908975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A7CE9C57-AB3F-44C8-AFC8-BD9A1C0E4A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934" y="870412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76E79374-3BE2-4DE1-AD19-69604BB7DCFA}"/>
                </a:ext>
              </a:extLst>
            </p:cNvPr>
            <p:cNvSpPr/>
            <p:nvPr/>
          </p:nvSpPr>
          <p:spPr>
            <a:xfrm>
              <a:off x="806450" y="8649628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50C2333F-8DF0-4F49-AED0-A8C4FB8CE5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692" y="826399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1D22E6D8-73A4-490E-AF67-151CCE7B9A30}"/>
                </a:ext>
              </a:extLst>
            </p:cNvPr>
            <p:cNvSpPr/>
            <p:nvPr/>
          </p:nvSpPr>
          <p:spPr>
            <a:xfrm>
              <a:off x="807692" y="8208033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1F925ECC-8B2F-4D54-953E-2A91E2F37E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934" y="78223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4C730712-C702-43AB-9E68-64788A7B33D4}"/>
                </a:ext>
              </a:extLst>
            </p:cNvPr>
            <p:cNvSpPr/>
            <p:nvPr/>
          </p:nvSpPr>
          <p:spPr>
            <a:xfrm>
              <a:off x="1258829" y="7765543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F19B4CA2-EFAC-44B1-A593-1CB8CA3FE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839" y="7781162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A6BF0778-7E90-40AE-8851-51D76FBF0F84}"/>
                </a:ext>
              </a:extLst>
            </p:cNvPr>
            <p:cNvSpPr/>
            <p:nvPr/>
          </p:nvSpPr>
          <p:spPr>
            <a:xfrm>
              <a:off x="1710849" y="6884118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E8CDB0C8-16BF-4244-82BE-CE252737AA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859" y="689973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B31E222A-0871-4E11-AD35-31910C63055E}"/>
                </a:ext>
              </a:extLst>
            </p:cNvPr>
            <p:cNvSpPr/>
            <p:nvPr/>
          </p:nvSpPr>
          <p:spPr>
            <a:xfrm>
              <a:off x="2163228" y="6884118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FF613CD4-C82C-4FC2-A769-6898406A62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03" y="55753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4D9A43F2-E3B8-4651-9449-F9EFC08487F6}"/>
                </a:ext>
              </a:extLst>
            </p:cNvPr>
            <p:cNvSpPr/>
            <p:nvPr/>
          </p:nvSpPr>
          <p:spPr>
            <a:xfrm>
              <a:off x="3066892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0017A6C7-5C56-4D70-9F51-D4F476D61147}"/>
                </a:ext>
              </a:extLst>
            </p:cNvPr>
            <p:cNvSpPr/>
            <p:nvPr/>
          </p:nvSpPr>
          <p:spPr>
            <a:xfrm>
              <a:off x="2617253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C5D694E5-A9C5-4136-94E6-7A5AEA168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882" y="55753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4EEBAC95-3000-473E-B65A-E09334503F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543" y="5574232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38514F7D-7FAE-4A46-87FF-1B226D9D3D96}"/>
                </a:ext>
              </a:extLst>
            </p:cNvPr>
            <p:cNvSpPr/>
            <p:nvPr/>
          </p:nvSpPr>
          <p:spPr>
            <a:xfrm>
              <a:off x="3518912" y="5558613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A00432BF-3325-4A75-B041-3A792E7A62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1187" y="6495066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B3AC8094-0413-464B-9DD5-FD0DCF7371BB}"/>
                </a:ext>
              </a:extLst>
            </p:cNvPr>
            <p:cNvSpPr/>
            <p:nvPr/>
          </p:nvSpPr>
          <p:spPr>
            <a:xfrm>
              <a:off x="2163187" y="6439106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9B7F92A8-86F7-4E9A-A03B-BCA5D12D9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2429" y="6053471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E737B819-1052-4697-924C-D710971E2681}"/>
                </a:ext>
              </a:extLst>
            </p:cNvPr>
            <p:cNvSpPr/>
            <p:nvPr/>
          </p:nvSpPr>
          <p:spPr>
            <a:xfrm>
              <a:off x="2161945" y="5998979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857927E3-875A-4C69-A029-F7F3E2C607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1187" y="561334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F2C8784E-247D-4D70-B112-857E169924BA}"/>
                </a:ext>
              </a:extLst>
            </p:cNvPr>
            <p:cNvSpPr/>
            <p:nvPr/>
          </p:nvSpPr>
          <p:spPr>
            <a:xfrm>
              <a:off x="2163187" y="5557384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233E86B7-D7F6-4875-A853-280C4FF854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7801" y="55753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80F682D7-C13A-4864-A35F-E6A6879C403A}"/>
                </a:ext>
              </a:extLst>
            </p:cNvPr>
            <p:cNvSpPr/>
            <p:nvPr/>
          </p:nvSpPr>
          <p:spPr>
            <a:xfrm>
              <a:off x="4430097" y="5558536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66B66595-3316-41A9-8EA1-5E11DED04739}"/>
                </a:ext>
              </a:extLst>
            </p:cNvPr>
            <p:cNvSpPr/>
            <p:nvPr/>
          </p:nvSpPr>
          <p:spPr>
            <a:xfrm>
              <a:off x="3968551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F398AAE8-EFCE-41CF-8C8C-A46B66ACE0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9706" y="5576536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id="{7D557581-38EE-44A6-A3AD-A24EB6911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6129" y="557776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96975A18-BD47-4EA7-8DE0-6BE9EC3477A7}"/>
                </a:ext>
              </a:extLst>
            </p:cNvPr>
            <p:cNvSpPr/>
            <p:nvPr/>
          </p:nvSpPr>
          <p:spPr>
            <a:xfrm>
              <a:off x="4882117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635CCAA7-1778-4AEF-AC83-07BF2BA89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0893" y="557776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415D9AE0-F9B3-4D5E-A44F-613B72B6F1E2}"/>
                </a:ext>
              </a:extLst>
            </p:cNvPr>
            <p:cNvSpPr/>
            <p:nvPr/>
          </p:nvSpPr>
          <p:spPr>
            <a:xfrm>
              <a:off x="5334139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83F1C390-0F9E-4FCC-999B-EB3D2464A1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0891" y="557776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31B07279-52D5-437A-8153-0392BA5942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2552" y="557661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3FC0ED8D-EC0F-4C18-BA60-ED19C7BFCE4F}"/>
                </a:ext>
              </a:extLst>
            </p:cNvPr>
            <p:cNvSpPr/>
            <p:nvPr/>
          </p:nvSpPr>
          <p:spPr>
            <a:xfrm>
              <a:off x="5786159" y="5560994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id="{A205A2BD-94FB-49FB-8283-DFAD365B19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9810" y="557776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37C452B1-4D54-4B9C-BADB-E8C6156EEA8D}"/>
                </a:ext>
              </a:extLst>
            </p:cNvPr>
            <p:cNvSpPr/>
            <p:nvPr/>
          </p:nvSpPr>
          <p:spPr>
            <a:xfrm>
              <a:off x="6690201" y="5558536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199BA114-452C-4BA0-84D1-B0A640867B50}"/>
                </a:ext>
              </a:extLst>
            </p:cNvPr>
            <p:cNvSpPr/>
            <p:nvPr/>
          </p:nvSpPr>
          <p:spPr>
            <a:xfrm>
              <a:off x="6238179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id="{918F0C5D-45ED-4B39-A4C2-D4815150F1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6953" y="5576536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>
              <a:extLst>
                <a:ext uri="{FF2B5EF4-FFF2-40B4-BE49-F238E27FC236}">
                  <a16:creationId xmlns:a16="http://schemas.microsoft.com/office/drawing/2014/main" id="{03DEA507-2643-4032-8EA3-F7294FE93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3852" y="557776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C719B2E1-A734-468B-8353-5683A9F68480}"/>
                </a:ext>
              </a:extLst>
            </p:cNvPr>
            <p:cNvSpPr/>
            <p:nvPr/>
          </p:nvSpPr>
          <p:spPr>
            <a:xfrm>
              <a:off x="7142221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0395FA2E-6039-4589-834D-6B0882431F54}"/>
                  </a:ext>
                </a:extLst>
              </p:cNvPr>
              <p:cNvSpPr txBox="1"/>
              <p:nvPr/>
            </p:nvSpPr>
            <p:spPr>
              <a:xfrm>
                <a:off x="7113798" y="4937818"/>
                <a:ext cx="4920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0395FA2E-6039-4589-834D-6B0882431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98" y="4937818"/>
                <a:ext cx="4920426" cy="369332"/>
              </a:xfrm>
              <a:prstGeom prst="rect">
                <a:avLst/>
              </a:prstGeom>
              <a:blipFill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7" name="Rectangle 546">
            <a:extLst>
              <a:ext uri="{FF2B5EF4-FFF2-40B4-BE49-F238E27FC236}">
                <a16:creationId xmlns:a16="http://schemas.microsoft.com/office/drawing/2014/main" id="{ED4642ED-5433-4DC3-94E3-F70F663FBCA4}"/>
              </a:ext>
            </a:extLst>
          </p:cNvPr>
          <p:cNvSpPr/>
          <p:nvPr/>
        </p:nvSpPr>
        <p:spPr>
          <a:xfrm>
            <a:off x="4537492" y="3694125"/>
            <a:ext cx="969198" cy="98028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p:grpSp>
        <p:nvGrpSpPr>
          <p:cNvPr id="548" name="Group 547">
            <a:extLst>
              <a:ext uri="{FF2B5EF4-FFF2-40B4-BE49-F238E27FC236}">
                <a16:creationId xmlns:a16="http://schemas.microsoft.com/office/drawing/2014/main" id="{99C9A0D3-E973-4114-97F5-12EF375D7E4E}"/>
              </a:ext>
            </a:extLst>
          </p:cNvPr>
          <p:cNvGrpSpPr/>
          <p:nvPr/>
        </p:nvGrpSpPr>
        <p:grpSpPr>
          <a:xfrm>
            <a:off x="7470215" y="1495935"/>
            <a:ext cx="4207005" cy="3328640"/>
            <a:chOff x="7747080" y="6023356"/>
            <a:chExt cx="4207005" cy="3328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9" name="TextBox 548">
                  <a:extLst>
                    <a:ext uri="{FF2B5EF4-FFF2-40B4-BE49-F238E27FC236}">
                      <a16:creationId xmlns:a16="http://schemas.microsoft.com/office/drawing/2014/main" id="{054E7245-6045-4F97-B73D-594C8CE9DE3D}"/>
                    </a:ext>
                  </a:extLst>
                </p:cNvPr>
                <p:cNvSpPr txBox="1"/>
                <p:nvPr/>
              </p:nvSpPr>
              <p:spPr>
                <a:xfrm>
                  <a:off x="8133724" y="8692520"/>
                  <a:ext cx="7807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58" name="TextBox 557">
                  <a:extLst>
                    <a:ext uri="{FF2B5EF4-FFF2-40B4-BE49-F238E27FC236}">
                      <a16:creationId xmlns:a16="http://schemas.microsoft.com/office/drawing/2014/main" id="{EE05952E-9EFD-56B5-FBB6-A688894166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724" y="8692520"/>
                  <a:ext cx="780727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0" name="TextBox 549">
                  <a:extLst>
                    <a:ext uri="{FF2B5EF4-FFF2-40B4-BE49-F238E27FC236}">
                      <a16:creationId xmlns:a16="http://schemas.microsoft.com/office/drawing/2014/main" id="{B230D85C-2B4E-48AB-A83E-6620A8743533}"/>
                    </a:ext>
                  </a:extLst>
                </p:cNvPr>
                <p:cNvSpPr txBox="1"/>
                <p:nvPr/>
              </p:nvSpPr>
              <p:spPr>
                <a:xfrm>
                  <a:off x="10385590" y="8692520"/>
                  <a:ext cx="11846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FD28C580-5ECF-B5B8-3405-EEA9E4E06C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5590" y="8692520"/>
                  <a:ext cx="1184683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1" name="TextBox 550">
                  <a:extLst>
                    <a:ext uri="{FF2B5EF4-FFF2-40B4-BE49-F238E27FC236}">
                      <a16:creationId xmlns:a16="http://schemas.microsoft.com/office/drawing/2014/main" id="{00A2AADD-288F-4B1C-8209-AAA38499E9A0}"/>
                    </a:ext>
                  </a:extLst>
                </p:cNvPr>
                <p:cNvSpPr txBox="1"/>
                <p:nvPr/>
              </p:nvSpPr>
              <p:spPr>
                <a:xfrm>
                  <a:off x="7747080" y="6785953"/>
                  <a:ext cx="11846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0" name="TextBox 559">
                  <a:extLst>
                    <a:ext uri="{FF2B5EF4-FFF2-40B4-BE49-F238E27FC236}">
                      <a16:creationId xmlns:a16="http://schemas.microsoft.com/office/drawing/2014/main" id="{C4248CB9-5FB3-3CE7-BAED-3C8FB9727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7080" y="6785953"/>
                  <a:ext cx="1184683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2" name="TextBox 551">
                  <a:extLst>
                    <a:ext uri="{FF2B5EF4-FFF2-40B4-BE49-F238E27FC236}">
                      <a16:creationId xmlns:a16="http://schemas.microsoft.com/office/drawing/2014/main" id="{809F5ED5-CB93-49D0-817F-480BA026621B}"/>
                    </a:ext>
                  </a:extLst>
                </p:cNvPr>
                <p:cNvSpPr txBox="1"/>
                <p:nvPr/>
              </p:nvSpPr>
              <p:spPr>
                <a:xfrm>
                  <a:off x="10365445" y="6785953"/>
                  <a:ext cx="15886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2A9E2A78-6114-EF86-C3EC-388362B4C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5445" y="6785953"/>
                  <a:ext cx="1588640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3" name="TextBox 552">
                  <a:extLst>
                    <a:ext uri="{FF2B5EF4-FFF2-40B4-BE49-F238E27FC236}">
                      <a16:creationId xmlns:a16="http://schemas.microsoft.com/office/drawing/2014/main" id="{892EFE85-4D4A-46B8-B52F-6809A11197E3}"/>
                    </a:ext>
                  </a:extLst>
                </p:cNvPr>
                <p:cNvSpPr txBox="1"/>
                <p:nvPr/>
              </p:nvSpPr>
              <p:spPr>
                <a:xfrm>
                  <a:off x="9136731" y="8692520"/>
                  <a:ext cx="10889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2" name="TextBox 561">
                  <a:extLst>
                    <a:ext uri="{FF2B5EF4-FFF2-40B4-BE49-F238E27FC236}">
                      <a16:creationId xmlns:a16="http://schemas.microsoft.com/office/drawing/2014/main" id="{96BB13A6-747B-307E-68A9-36D8D52A25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36731" y="8692520"/>
                  <a:ext cx="108895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4" name="TextBox 553">
                  <a:extLst>
                    <a:ext uri="{FF2B5EF4-FFF2-40B4-BE49-F238E27FC236}">
                      <a16:creationId xmlns:a16="http://schemas.microsoft.com/office/drawing/2014/main" id="{22BA5E15-00F6-47E3-AC36-D636C76B73B1}"/>
                    </a:ext>
                  </a:extLst>
                </p:cNvPr>
                <p:cNvSpPr txBox="1"/>
                <p:nvPr/>
              </p:nvSpPr>
              <p:spPr>
                <a:xfrm>
                  <a:off x="8925930" y="6785953"/>
                  <a:ext cx="14929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3" name="TextBox 562">
                  <a:extLst>
                    <a:ext uri="{FF2B5EF4-FFF2-40B4-BE49-F238E27FC236}">
                      <a16:creationId xmlns:a16="http://schemas.microsoft.com/office/drawing/2014/main" id="{BD3529F3-2288-BA23-0EC9-3CAF8B6F2B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5930" y="6785953"/>
                  <a:ext cx="1492909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5" name="TextBox 554">
                  <a:extLst>
                    <a:ext uri="{FF2B5EF4-FFF2-40B4-BE49-F238E27FC236}">
                      <a16:creationId xmlns:a16="http://schemas.microsoft.com/office/drawing/2014/main" id="{D20D4CDA-7C9C-4B6F-88DC-765D57BA088A}"/>
                    </a:ext>
                  </a:extLst>
                </p:cNvPr>
                <p:cNvSpPr txBox="1"/>
                <p:nvPr/>
              </p:nvSpPr>
              <p:spPr>
                <a:xfrm rot="16200000">
                  <a:off x="8145205" y="7706171"/>
                  <a:ext cx="10834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4" name="TextBox 563">
                  <a:extLst>
                    <a:ext uri="{FF2B5EF4-FFF2-40B4-BE49-F238E27FC236}">
                      <a16:creationId xmlns:a16="http://schemas.microsoft.com/office/drawing/2014/main" id="{E32F4C69-6C4C-ECA3-EFAE-EF6ED34A3B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145205" y="7706171"/>
                  <a:ext cx="1083438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3115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6" name="TextBox 555">
                  <a:extLst>
                    <a:ext uri="{FF2B5EF4-FFF2-40B4-BE49-F238E27FC236}">
                      <a16:creationId xmlns:a16="http://schemas.microsoft.com/office/drawing/2014/main" id="{C9FFDB13-BEEF-4CDB-834D-D47D94893F34}"/>
                    </a:ext>
                  </a:extLst>
                </p:cNvPr>
                <p:cNvSpPr txBox="1"/>
                <p:nvPr/>
              </p:nvSpPr>
              <p:spPr>
                <a:xfrm rot="5400000">
                  <a:off x="9959852" y="7759165"/>
                  <a:ext cx="14873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5" name="TextBox 564">
                  <a:extLst>
                    <a:ext uri="{FF2B5EF4-FFF2-40B4-BE49-F238E27FC236}">
                      <a16:creationId xmlns:a16="http://schemas.microsoft.com/office/drawing/2014/main" id="{EB806358-1B79-ED69-FF6C-37E88F550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9959852" y="7759165"/>
                  <a:ext cx="148739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CB00017C-F666-4E05-BD5D-B7CF604FEEF6}"/>
                </a:ext>
              </a:extLst>
            </p:cNvPr>
            <p:cNvGrpSpPr/>
            <p:nvPr/>
          </p:nvGrpSpPr>
          <p:grpSpPr>
            <a:xfrm>
              <a:off x="7784894" y="6023356"/>
              <a:ext cx="4036793" cy="3328640"/>
              <a:chOff x="7755671" y="6023356"/>
              <a:chExt cx="3570830" cy="2944418"/>
            </a:xfrm>
          </p:grpSpPr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DDBF774B-E476-42CD-A16F-B251D8A55F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5962" y="7031288"/>
                <a:ext cx="1079999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7EF6E315-1B63-4D90-B62E-B2AC8F694349}"/>
                  </a:ext>
                </a:extLst>
              </p:cNvPr>
              <p:cNvSpPr/>
              <p:nvPr/>
            </p:nvSpPr>
            <p:spPr>
              <a:xfrm>
                <a:off x="10037486" y="6977288"/>
                <a:ext cx="108001" cy="108001"/>
              </a:xfrm>
              <a:prstGeom prst="ellipse">
                <a:avLst/>
              </a:prstGeom>
              <a:gradFill>
                <a:gsLst>
                  <a:gs pos="50000">
                    <a:srgbClr val="70AD47"/>
                  </a:gs>
                  <a:gs pos="50000">
                    <a:srgbClr val="FF000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IL" sz="1400"/>
              </a:p>
            </p:txBody>
          </p: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66753C99-F46D-4E3D-A14B-49D53F88D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959" y="7157290"/>
                <a:ext cx="0" cy="1079999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70AD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>
                <a:extLst>
                  <a:ext uri="{FF2B5EF4-FFF2-40B4-BE49-F238E27FC236}">
                    <a16:creationId xmlns:a16="http://schemas.microsoft.com/office/drawing/2014/main" id="{4931AC3E-BB01-4CAC-AE5D-3349A1D8E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5962" y="8363288"/>
                <a:ext cx="1079999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F1D5E172-5A98-4B50-B793-4D6092F8849C}"/>
                  </a:ext>
                </a:extLst>
              </p:cNvPr>
              <p:cNvSpPr/>
              <p:nvPr/>
            </p:nvSpPr>
            <p:spPr>
              <a:xfrm>
                <a:off x="8705960" y="8309288"/>
                <a:ext cx="108001" cy="108001"/>
              </a:xfrm>
              <a:prstGeom prst="ellipse">
                <a:avLst/>
              </a:prstGeom>
              <a:gradFill>
                <a:gsLst>
                  <a:gs pos="50000">
                    <a:srgbClr val="70AD47"/>
                  </a:gs>
                  <a:gs pos="50000">
                    <a:srgbClr val="FF000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IL" sz="1400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3B373D21-1F2F-4037-8231-ED6CA4C84C65}"/>
                  </a:ext>
                </a:extLst>
              </p:cNvPr>
              <p:cNvSpPr/>
              <p:nvPr/>
            </p:nvSpPr>
            <p:spPr>
              <a:xfrm>
                <a:off x="10037486" y="8309288"/>
                <a:ext cx="108001" cy="10800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IL" sz="1400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CE6C08EF-3262-4B12-9471-697419A7F265}"/>
                  </a:ext>
                </a:extLst>
              </p:cNvPr>
              <p:cNvSpPr/>
              <p:nvPr/>
            </p:nvSpPr>
            <p:spPr>
              <a:xfrm>
                <a:off x="8705960" y="6977288"/>
                <a:ext cx="108001" cy="108001"/>
              </a:xfrm>
              <a:prstGeom prst="ellipse">
                <a:avLst/>
              </a:prstGeom>
              <a:solidFill>
                <a:srgbClr val="70AD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IL" sz="1400"/>
              </a:p>
            </p:txBody>
          </p: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2DFDB438-10D0-45EE-981A-0162FB48E2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912" y="7031288"/>
                <a:ext cx="1079999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>
                <a:extLst>
                  <a:ext uri="{FF2B5EF4-FFF2-40B4-BE49-F238E27FC236}">
                    <a16:creationId xmlns:a16="http://schemas.microsoft.com/office/drawing/2014/main" id="{471F6139-82F6-43E7-AC34-71F855CFD3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5671" y="8360325"/>
                <a:ext cx="881954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6294D3A6-F86B-4DD8-8AFC-961700A14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1486" y="7157290"/>
                <a:ext cx="0" cy="1079999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2DDE55AD-A4BB-44E4-A511-E21C77C6B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1486" y="6023356"/>
                <a:ext cx="0" cy="899932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70AD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>
                <a:extLst>
                  <a:ext uri="{FF2B5EF4-FFF2-40B4-BE49-F238E27FC236}">
                    <a16:creationId xmlns:a16="http://schemas.microsoft.com/office/drawing/2014/main" id="{0D6F24E4-BDF9-45BF-B4FA-BF935DACB9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959" y="8492184"/>
                <a:ext cx="5039" cy="47559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EE0D7684-77E4-434B-ABC6-76C5DCEC0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1486" y="8492184"/>
                <a:ext cx="0" cy="46967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1CE4967F-8C55-4058-9EAF-DFD44072A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959" y="6023356"/>
                <a:ext cx="0" cy="899932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63BC4E9E-590D-41CE-BB47-B8681079B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5671" y="7024627"/>
                <a:ext cx="881954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94CED45E-17B8-4AA8-BBEC-013EC6971F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912" y="8360325"/>
                <a:ext cx="1079999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A4C440A2-2006-4968-9DAA-2E3CC5CC59A4}"/>
                  </a:ext>
                </a:extLst>
              </p:cNvPr>
              <p:cNvSpPr/>
              <p:nvPr/>
            </p:nvSpPr>
            <p:spPr>
              <a:xfrm>
                <a:off x="7755671" y="6023356"/>
                <a:ext cx="3570830" cy="29384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IL"/>
              </a:p>
            </p:txBody>
          </p:sp>
        </p:grpSp>
      </p:grp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08DCABF1-DA0D-4708-B55A-7184A6FB844B}"/>
              </a:ext>
            </a:extLst>
          </p:cNvPr>
          <p:cNvCxnSpPr/>
          <p:nvPr/>
        </p:nvCxnSpPr>
        <p:spPr>
          <a:xfrm flipV="1">
            <a:off x="4537492" y="1484062"/>
            <a:ext cx="2977742" cy="2210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>
            <a:extLst>
              <a:ext uri="{FF2B5EF4-FFF2-40B4-BE49-F238E27FC236}">
                <a16:creationId xmlns:a16="http://schemas.microsoft.com/office/drawing/2014/main" id="{E5CB4D4D-8CA1-44DD-9A08-2B2DDAD6BE85}"/>
              </a:ext>
            </a:extLst>
          </p:cNvPr>
          <p:cNvCxnSpPr>
            <a:cxnSpLocks/>
          </p:cNvCxnSpPr>
          <p:nvPr/>
        </p:nvCxnSpPr>
        <p:spPr>
          <a:xfrm>
            <a:off x="4537010" y="4684091"/>
            <a:ext cx="2980622" cy="1404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7" name="TextBox 576">
            <a:extLst>
              <a:ext uri="{FF2B5EF4-FFF2-40B4-BE49-F238E27FC236}">
                <a16:creationId xmlns:a16="http://schemas.microsoft.com/office/drawing/2014/main" id="{D6AA9FD7-412B-4AD5-8D0E-2B77646FABC5}"/>
              </a:ext>
            </a:extLst>
          </p:cNvPr>
          <p:cNvSpPr txBox="1"/>
          <p:nvPr/>
        </p:nvSpPr>
        <p:spPr>
          <a:xfrm>
            <a:off x="4931227" y="126460"/>
            <a:ext cx="261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u="sng" dirty="0"/>
              <a:t>Conservative Matrix Field</a:t>
            </a:r>
            <a:endParaRPr lang="en-IL" b="1" u="sng" dirty="0"/>
          </a:p>
        </p:txBody>
      </p:sp>
      <p:cxnSp>
        <p:nvCxnSpPr>
          <p:cNvPr id="578" name="Straight Arrow Connector 577">
            <a:extLst>
              <a:ext uri="{FF2B5EF4-FFF2-40B4-BE49-F238E27FC236}">
                <a16:creationId xmlns:a16="http://schemas.microsoft.com/office/drawing/2014/main" id="{317F6EBB-7BFA-4FD0-9096-63AAF6666B65}"/>
              </a:ext>
            </a:extLst>
          </p:cNvPr>
          <p:cNvCxnSpPr>
            <a:cxnSpLocks/>
          </p:cNvCxnSpPr>
          <p:nvPr/>
        </p:nvCxnSpPr>
        <p:spPr>
          <a:xfrm>
            <a:off x="383559" y="5359083"/>
            <a:ext cx="65951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Arrow Connector 578">
            <a:extLst>
              <a:ext uri="{FF2B5EF4-FFF2-40B4-BE49-F238E27FC236}">
                <a16:creationId xmlns:a16="http://schemas.microsoft.com/office/drawing/2014/main" id="{129973C6-E1F4-4325-A083-939F61AF27AE}"/>
              </a:ext>
            </a:extLst>
          </p:cNvPr>
          <p:cNvCxnSpPr>
            <a:cxnSpLocks/>
          </p:cNvCxnSpPr>
          <p:nvPr/>
        </p:nvCxnSpPr>
        <p:spPr>
          <a:xfrm flipV="1">
            <a:off x="193540" y="1013954"/>
            <a:ext cx="0" cy="41779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Arrow Connector 579">
            <a:extLst>
              <a:ext uri="{FF2B5EF4-FFF2-40B4-BE49-F238E27FC236}">
                <a16:creationId xmlns:a16="http://schemas.microsoft.com/office/drawing/2014/main" id="{43A4B218-AEA0-4D9E-9F66-4560B8026720}"/>
              </a:ext>
            </a:extLst>
          </p:cNvPr>
          <p:cNvCxnSpPr>
            <a:cxnSpLocks/>
          </p:cNvCxnSpPr>
          <p:nvPr/>
        </p:nvCxnSpPr>
        <p:spPr>
          <a:xfrm flipV="1">
            <a:off x="364509" y="1013954"/>
            <a:ext cx="4287520" cy="41779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1" name="TextBox 580">
                <a:extLst>
                  <a:ext uri="{FF2B5EF4-FFF2-40B4-BE49-F238E27FC236}">
                    <a16:creationId xmlns:a16="http://schemas.microsoft.com/office/drawing/2014/main" id="{3074952D-4765-407D-B0A5-AF58D1EEBCBC}"/>
                  </a:ext>
                </a:extLst>
              </p:cNvPr>
              <p:cNvSpPr txBox="1"/>
              <p:nvPr/>
            </p:nvSpPr>
            <p:spPr>
              <a:xfrm>
                <a:off x="6820824" y="5310978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1" name="TextBox 580">
                <a:extLst>
                  <a:ext uri="{FF2B5EF4-FFF2-40B4-BE49-F238E27FC236}">
                    <a16:creationId xmlns:a16="http://schemas.microsoft.com/office/drawing/2014/main" id="{3074952D-4765-407D-B0A5-AF58D1EEB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824" y="5310978"/>
                <a:ext cx="558166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2" name="TextBox 581">
                <a:extLst>
                  <a:ext uri="{FF2B5EF4-FFF2-40B4-BE49-F238E27FC236}">
                    <a16:creationId xmlns:a16="http://schemas.microsoft.com/office/drawing/2014/main" id="{708F7D09-55F7-43A9-A27C-2A64D9740C8E}"/>
                  </a:ext>
                </a:extLst>
              </p:cNvPr>
              <p:cNvSpPr txBox="1"/>
              <p:nvPr/>
            </p:nvSpPr>
            <p:spPr>
              <a:xfrm>
                <a:off x="-85543" y="525971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2" name="TextBox 581">
                <a:extLst>
                  <a:ext uri="{FF2B5EF4-FFF2-40B4-BE49-F238E27FC236}">
                    <a16:creationId xmlns:a16="http://schemas.microsoft.com/office/drawing/2014/main" id="{708F7D09-55F7-43A9-A27C-2A64D9740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543" y="525971"/>
                <a:ext cx="558166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2791DC62-27C8-413F-A6F8-59596E2FF002}"/>
                  </a:ext>
                </a:extLst>
              </p:cNvPr>
              <p:cNvSpPr txBox="1"/>
              <p:nvPr/>
            </p:nvSpPr>
            <p:spPr>
              <a:xfrm>
                <a:off x="4530745" y="576738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2791DC62-27C8-413F-A6F8-59596E2FF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45" y="576738"/>
                <a:ext cx="558166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4" name="TextBox 583">
            <a:extLst>
              <a:ext uri="{FF2B5EF4-FFF2-40B4-BE49-F238E27FC236}">
                <a16:creationId xmlns:a16="http://schemas.microsoft.com/office/drawing/2014/main" id="{4C4547F9-47B0-42FD-BF44-E3BBB78724FF}"/>
              </a:ext>
            </a:extLst>
          </p:cNvPr>
          <p:cNvSpPr txBox="1"/>
          <p:nvPr/>
        </p:nvSpPr>
        <p:spPr>
          <a:xfrm>
            <a:off x="7993899" y="126460"/>
            <a:ext cx="430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Elimelech et al. </a:t>
            </a:r>
            <a:r>
              <a:rPr lang="en-US" i="0" dirty="0" err="1">
                <a:solidFill>
                  <a:srgbClr val="000000"/>
                </a:solidFill>
                <a:effectLst/>
                <a:latin typeface="Lucida Grande"/>
              </a:rPr>
              <a:t>arXiv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:</a:t>
            </a:r>
            <a:r>
              <a:rPr lang="en-IL" i="0" dirty="0">
                <a:solidFill>
                  <a:srgbClr val="000000"/>
                </a:solidFill>
                <a:effectLst/>
                <a:latin typeface="Lucida Grande"/>
              </a:rPr>
              <a:t>2308.11829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 (2023)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97246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62F7D8-2E88-423B-8F82-10C385FB2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4" y="739454"/>
            <a:ext cx="6485450" cy="417695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4A37EC6-8524-436D-9A31-BC090812CC0B}"/>
              </a:ext>
            </a:extLst>
          </p:cNvPr>
          <p:cNvSpPr/>
          <p:nvPr/>
        </p:nvSpPr>
        <p:spPr>
          <a:xfrm>
            <a:off x="526169" y="4132789"/>
            <a:ext cx="324000" cy="399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031D6B-1476-4D95-AD26-4C64E18CE4F9}"/>
              </a:ext>
            </a:extLst>
          </p:cNvPr>
          <p:cNvSpPr/>
          <p:nvPr/>
        </p:nvSpPr>
        <p:spPr>
          <a:xfrm>
            <a:off x="490650" y="4325643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rtl="0"/>
            <a:r>
              <a:rPr lang="en-US" sz="1400" dirty="0"/>
              <a:t>+</a:t>
            </a:r>
            <a:endParaRPr lang="en-IL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0B8964-C860-4B9C-8A88-C7132EA51CBA}"/>
              </a:ext>
            </a:extLst>
          </p:cNvPr>
          <p:cNvSpPr/>
          <p:nvPr/>
        </p:nvSpPr>
        <p:spPr>
          <a:xfrm>
            <a:off x="6338147" y="973383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 sz="117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FD53BEE-FB37-411B-A487-647420FD9851}"/>
              </a:ext>
            </a:extLst>
          </p:cNvPr>
          <p:cNvSpPr/>
          <p:nvPr/>
        </p:nvSpPr>
        <p:spPr>
          <a:xfrm>
            <a:off x="571608" y="1016562"/>
            <a:ext cx="5760720" cy="3291840"/>
          </a:xfrm>
          <a:custGeom>
            <a:avLst/>
            <a:gdLst>
              <a:gd name="connsiteX0" fmla="*/ 0 w 5760720"/>
              <a:gd name="connsiteY0" fmla="*/ 3291840 h 3291840"/>
              <a:gd name="connsiteX1" fmla="*/ 426720 w 5760720"/>
              <a:gd name="connsiteY1" fmla="*/ 1516380 h 3291840"/>
              <a:gd name="connsiteX2" fmla="*/ 1805940 w 5760720"/>
              <a:gd name="connsiteY2" fmla="*/ 518160 h 3291840"/>
              <a:gd name="connsiteX3" fmla="*/ 5760720 w 5760720"/>
              <a:gd name="connsiteY3" fmla="*/ 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0720" h="3291840">
                <a:moveTo>
                  <a:pt x="0" y="3291840"/>
                </a:moveTo>
                <a:cubicBezTo>
                  <a:pt x="62865" y="2635250"/>
                  <a:pt x="125730" y="1978660"/>
                  <a:pt x="426720" y="1516380"/>
                </a:cubicBezTo>
                <a:cubicBezTo>
                  <a:pt x="727710" y="1054100"/>
                  <a:pt x="916940" y="770890"/>
                  <a:pt x="1805940" y="518160"/>
                </a:cubicBezTo>
                <a:cubicBezTo>
                  <a:pt x="2694940" y="265430"/>
                  <a:pt x="4227830" y="132715"/>
                  <a:pt x="5760720" y="0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760720"/>
                      <a:gd name="connsiteY0" fmla="*/ 3291840 h 3291840"/>
                      <a:gd name="connsiteX1" fmla="*/ 426720 w 5760720"/>
                      <a:gd name="connsiteY1" fmla="*/ 1516380 h 3291840"/>
                      <a:gd name="connsiteX2" fmla="*/ 1805940 w 5760720"/>
                      <a:gd name="connsiteY2" fmla="*/ 518160 h 3291840"/>
                      <a:gd name="connsiteX3" fmla="*/ 5760720 w 5760720"/>
                      <a:gd name="connsiteY3" fmla="*/ 0 h 3291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60720" h="3291840" extrusionOk="0">
                        <a:moveTo>
                          <a:pt x="0" y="3291840"/>
                        </a:moveTo>
                        <a:cubicBezTo>
                          <a:pt x="9655" y="2602429"/>
                          <a:pt x="25441" y="2016300"/>
                          <a:pt x="426720" y="1516380"/>
                        </a:cubicBezTo>
                        <a:cubicBezTo>
                          <a:pt x="768645" y="1062718"/>
                          <a:pt x="879794" y="772071"/>
                          <a:pt x="1805940" y="518160"/>
                        </a:cubicBezTo>
                        <a:cubicBezTo>
                          <a:pt x="2609964" y="348414"/>
                          <a:pt x="4192896" y="325808"/>
                          <a:pt x="576072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C96535-4F1E-4B75-8F55-E88EDB354C8D}"/>
              </a:ext>
            </a:extLst>
          </p:cNvPr>
          <p:cNvSpPr/>
          <p:nvPr/>
        </p:nvSpPr>
        <p:spPr>
          <a:xfrm>
            <a:off x="678288" y="1062284"/>
            <a:ext cx="5661660" cy="3443361"/>
          </a:xfrm>
          <a:custGeom>
            <a:avLst/>
            <a:gdLst>
              <a:gd name="connsiteX0" fmla="*/ 0 w 5661660"/>
              <a:gd name="connsiteY0" fmla="*/ 3329940 h 3403422"/>
              <a:gd name="connsiteX1" fmla="*/ 3825240 w 5661660"/>
              <a:gd name="connsiteY1" fmla="*/ 3314700 h 3403422"/>
              <a:gd name="connsiteX2" fmla="*/ 4404360 w 5661660"/>
              <a:gd name="connsiteY2" fmla="*/ 2446020 h 3403422"/>
              <a:gd name="connsiteX3" fmla="*/ 5143500 w 5661660"/>
              <a:gd name="connsiteY3" fmla="*/ 2423160 h 3403422"/>
              <a:gd name="connsiteX4" fmla="*/ 5288280 w 5661660"/>
              <a:gd name="connsiteY4" fmla="*/ 1912620 h 3403422"/>
              <a:gd name="connsiteX5" fmla="*/ 5364480 w 5661660"/>
              <a:gd name="connsiteY5" fmla="*/ 320040 h 3403422"/>
              <a:gd name="connsiteX6" fmla="*/ 5661660 w 5661660"/>
              <a:gd name="connsiteY6" fmla="*/ 0 h 340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1660" h="3403422">
                <a:moveTo>
                  <a:pt x="0" y="3329940"/>
                </a:moveTo>
                <a:cubicBezTo>
                  <a:pt x="1545590" y="3395980"/>
                  <a:pt x="3091180" y="3462020"/>
                  <a:pt x="3825240" y="3314700"/>
                </a:cubicBezTo>
                <a:cubicBezTo>
                  <a:pt x="4559300" y="3167380"/>
                  <a:pt x="4184650" y="2594610"/>
                  <a:pt x="4404360" y="2446020"/>
                </a:cubicBezTo>
                <a:cubicBezTo>
                  <a:pt x="4624070" y="2297430"/>
                  <a:pt x="4996180" y="2512060"/>
                  <a:pt x="5143500" y="2423160"/>
                </a:cubicBezTo>
                <a:cubicBezTo>
                  <a:pt x="5290820" y="2334260"/>
                  <a:pt x="5251450" y="2263140"/>
                  <a:pt x="5288280" y="1912620"/>
                </a:cubicBezTo>
                <a:cubicBezTo>
                  <a:pt x="5325110" y="1562100"/>
                  <a:pt x="5302250" y="638810"/>
                  <a:pt x="5364480" y="320040"/>
                </a:cubicBezTo>
                <a:cubicBezTo>
                  <a:pt x="5426710" y="1270"/>
                  <a:pt x="5544185" y="635"/>
                  <a:pt x="5661660" y="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81BA764-F963-4C45-A611-2E80F695A302}"/>
              </a:ext>
            </a:extLst>
          </p:cNvPr>
          <p:cNvSpPr/>
          <p:nvPr/>
        </p:nvSpPr>
        <p:spPr>
          <a:xfrm>
            <a:off x="640188" y="1039422"/>
            <a:ext cx="5692140" cy="3299460"/>
          </a:xfrm>
          <a:custGeom>
            <a:avLst/>
            <a:gdLst>
              <a:gd name="connsiteX0" fmla="*/ 0 w 5692140"/>
              <a:gd name="connsiteY0" fmla="*/ 3299460 h 3299460"/>
              <a:gd name="connsiteX1" fmla="*/ 1577340 w 5692140"/>
              <a:gd name="connsiteY1" fmla="*/ 2887980 h 3299460"/>
              <a:gd name="connsiteX2" fmla="*/ 4320540 w 5692140"/>
              <a:gd name="connsiteY2" fmla="*/ 2887980 h 3299460"/>
              <a:gd name="connsiteX3" fmla="*/ 4823460 w 5692140"/>
              <a:gd name="connsiteY3" fmla="*/ 2438400 h 3299460"/>
              <a:gd name="connsiteX4" fmla="*/ 4617720 w 5692140"/>
              <a:gd name="connsiteY4" fmla="*/ 563880 h 3299460"/>
              <a:gd name="connsiteX5" fmla="*/ 5692140 w 5692140"/>
              <a:gd name="connsiteY5" fmla="*/ 0 h 32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2140" h="3299460">
                <a:moveTo>
                  <a:pt x="0" y="3299460"/>
                </a:moveTo>
                <a:cubicBezTo>
                  <a:pt x="428625" y="3128010"/>
                  <a:pt x="857250" y="2956560"/>
                  <a:pt x="1577340" y="2887980"/>
                </a:cubicBezTo>
                <a:cubicBezTo>
                  <a:pt x="2297430" y="2819400"/>
                  <a:pt x="3779520" y="2962910"/>
                  <a:pt x="4320540" y="2887980"/>
                </a:cubicBezTo>
                <a:cubicBezTo>
                  <a:pt x="4861560" y="2813050"/>
                  <a:pt x="4773930" y="2825750"/>
                  <a:pt x="4823460" y="2438400"/>
                </a:cubicBezTo>
                <a:cubicBezTo>
                  <a:pt x="4872990" y="2051050"/>
                  <a:pt x="4472940" y="970280"/>
                  <a:pt x="4617720" y="563880"/>
                </a:cubicBezTo>
                <a:cubicBezTo>
                  <a:pt x="4762500" y="157480"/>
                  <a:pt x="5227320" y="78740"/>
                  <a:pt x="569214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E00B4F-8A61-4F72-8BE6-DC0DDA5F1D7C}"/>
              </a:ext>
            </a:extLst>
          </p:cNvPr>
          <p:cNvSpPr/>
          <p:nvPr/>
        </p:nvSpPr>
        <p:spPr>
          <a:xfrm>
            <a:off x="4871831" y="3403491"/>
            <a:ext cx="712151" cy="61281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E9CBB3-EA49-4E3D-9A76-789B63138938}"/>
                  </a:ext>
                </a:extLst>
              </p:cNvPr>
              <p:cNvSpPr txBox="1"/>
              <p:nvPr/>
            </p:nvSpPr>
            <p:spPr>
              <a:xfrm>
                <a:off x="169464" y="722566"/>
                <a:ext cx="2789033" cy="402931"/>
              </a:xfrm>
              <a:prstGeom prst="rect">
                <a:avLst/>
              </a:prstGeom>
              <a:solidFill>
                <a:schemeClr val="bg1">
                  <a:alpha val="62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E9CBB3-EA49-4E3D-9A76-789B63138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4" y="722566"/>
                <a:ext cx="2789033" cy="402931"/>
              </a:xfrm>
              <a:prstGeom prst="rect">
                <a:avLst/>
              </a:prstGeom>
              <a:blipFill>
                <a:blip r:embed="rId3"/>
                <a:stretch>
                  <a:fillRect t="-22727" r="-8972" b="-606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3AD9AEC9-5C7D-4506-A634-72B29CD4ABAD}"/>
              </a:ext>
            </a:extLst>
          </p:cNvPr>
          <p:cNvGrpSpPr/>
          <p:nvPr/>
        </p:nvGrpSpPr>
        <p:grpSpPr>
          <a:xfrm>
            <a:off x="7165199" y="1041840"/>
            <a:ext cx="4773328" cy="3357677"/>
            <a:chOff x="7506208" y="1275948"/>
            <a:chExt cx="4773328" cy="33576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B95BC0-E271-4FE6-AC76-11BD2354F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5844" y="1311125"/>
              <a:ext cx="4036793" cy="3318042"/>
            </a:xfrm>
            <a:prstGeom prst="rect">
              <a:avLst/>
            </a:prstGeom>
            <a:ln w="12700">
              <a:solidFill>
                <a:schemeClr val="tx1"/>
              </a:solidFill>
              <a:prstDash val="dash"/>
            </a:ln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63DEB6-90B4-4C58-875B-29D886196BD9}"/>
                </a:ext>
              </a:extLst>
            </p:cNvPr>
            <p:cNvSpPr/>
            <p:nvPr/>
          </p:nvSpPr>
          <p:spPr>
            <a:xfrm>
              <a:off x="7506208" y="1275948"/>
              <a:ext cx="3569222" cy="2998687"/>
            </a:xfrm>
            <a:custGeom>
              <a:avLst/>
              <a:gdLst>
                <a:gd name="connsiteX0" fmla="*/ 0 w 3016250"/>
                <a:gd name="connsiteY0" fmla="*/ 2438400 h 2466313"/>
                <a:gd name="connsiteX1" fmla="*/ 2482850 w 3016250"/>
                <a:gd name="connsiteY1" fmla="*/ 2120900 h 2466313"/>
                <a:gd name="connsiteX2" fmla="*/ 3016250 w 3016250"/>
                <a:gd name="connsiteY2" fmla="*/ 0 h 246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6250" h="2466313">
                  <a:moveTo>
                    <a:pt x="0" y="2438400"/>
                  </a:moveTo>
                  <a:cubicBezTo>
                    <a:pt x="990071" y="2482850"/>
                    <a:pt x="1980142" y="2527300"/>
                    <a:pt x="2482850" y="2120900"/>
                  </a:cubicBezTo>
                  <a:cubicBezTo>
                    <a:pt x="2985558" y="1714500"/>
                    <a:pt x="3000904" y="857250"/>
                    <a:pt x="301625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FD8F5C9-DDF7-4317-8119-3D00DC4E7BF9}"/>
                </a:ext>
              </a:extLst>
            </p:cNvPr>
            <p:cNvSpPr/>
            <p:nvPr/>
          </p:nvSpPr>
          <p:spPr>
            <a:xfrm>
              <a:off x="8443433" y="1715084"/>
              <a:ext cx="3836103" cy="2918541"/>
            </a:xfrm>
            <a:custGeom>
              <a:avLst/>
              <a:gdLst>
                <a:gd name="connsiteX0" fmla="*/ 100104 w 3084604"/>
                <a:gd name="connsiteY0" fmla="*/ 2560783 h 2560783"/>
                <a:gd name="connsiteX1" fmla="*/ 366804 w 3084604"/>
                <a:gd name="connsiteY1" fmla="*/ 414483 h 2560783"/>
                <a:gd name="connsiteX2" fmla="*/ 3084604 w 3084604"/>
                <a:gd name="connsiteY2" fmla="*/ 1733 h 256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4604" h="2560783">
                  <a:moveTo>
                    <a:pt x="100104" y="2560783"/>
                  </a:moveTo>
                  <a:cubicBezTo>
                    <a:pt x="-15255" y="1700887"/>
                    <a:pt x="-130613" y="840991"/>
                    <a:pt x="366804" y="414483"/>
                  </a:cubicBezTo>
                  <a:cubicBezTo>
                    <a:pt x="864221" y="-12025"/>
                    <a:pt x="1974412" y="-5146"/>
                    <a:pt x="3084604" y="1733"/>
                  </a:cubicBezTo>
                </a:path>
              </a:pathLst>
            </a:custGeom>
            <a:noFill/>
            <a:ln>
              <a:solidFill>
                <a:srgbClr val="70AD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8DC6B1E-D2E5-4E86-8192-8E54128009EA}"/>
                    </a:ext>
                  </a:extLst>
                </p:cNvPr>
                <p:cNvSpPr txBox="1"/>
                <p:nvPr/>
              </p:nvSpPr>
              <p:spPr>
                <a:xfrm>
                  <a:off x="7693425" y="3923724"/>
                  <a:ext cx="7799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8DC6B1E-D2E5-4E86-8192-8E54128009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3425" y="3923724"/>
                  <a:ext cx="779957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6D4BEFC-3A5E-4122-AB14-CF6D9A5C86C3}"/>
                    </a:ext>
                  </a:extLst>
                </p:cNvPr>
                <p:cNvSpPr txBox="1"/>
                <p:nvPr/>
              </p:nvSpPr>
              <p:spPr>
                <a:xfrm>
                  <a:off x="9011332" y="1329132"/>
                  <a:ext cx="17563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𝑑𝑙</m:t>
                            </m:r>
                          </m:e>
                        </m:d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6D4BEFC-3A5E-4122-AB14-CF6D9A5C86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1332" y="1329132"/>
                  <a:ext cx="175637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E0402E2-BA96-48DB-A706-BF3EB8F79202}"/>
                </a:ext>
              </a:extLst>
            </p:cNvPr>
            <p:cNvSpPr/>
            <p:nvPr/>
          </p:nvSpPr>
          <p:spPr>
            <a:xfrm>
              <a:off x="8483208" y="4247285"/>
              <a:ext cx="85200" cy="820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24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2A08596-15D2-4A21-BC8E-160BDEB3844B}"/>
                </a:ext>
              </a:extLst>
            </p:cNvPr>
            <p:cNvSpPr/>
            <p:nvPr/>
          </p:nvSpPr>
          <p:spPr>
            <a:xfrm>
              <a:off x="11029421" y="1680457"/>
              <a:ext cx="85200" cy="820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240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0AAC669-F0FE-468E-8F7E-329AFD8D02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9857" y="4374322"/>
              <a:ext cx="2520000" cy="1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7823177-E1BB-45D7-802F-CB3512EBF0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88833" y="1740485"/>
              <a:ext cx="15175" cy="2520000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92B57EB-328E-4995-A417-68593CB9CC14}"/>
                    </a:ext>
                  </a:extLst>
                </p:cNvPr>
                <p:cNvSpPr txBox="1"/>
                <p:nvPr/>
              </p:nvSpPr>
              <p:spPr>
                <a:xfrm>
                  <a:off x="11122822" y="2718430"/>
                  <a:ext cx="450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𝑑𝑙</m:t>
                        </m:r>
                      </m:oMath>
                    </m:oMathPara>
                  </a14:m>
                  <a:endParaRPr lang="en-IL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92B57EB-328E-4995-A417-68593CB9CC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822" y="2718430"/>
                  <a:ext cx="45005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36F4A2-0049-494E-ABA8-591B7A95D612}"/>
                    </a:ext>
                  </a:extLst>
                </p:cNvPr>
                <p:cNvSpPr txBox="1"/>
                <p:nvPr/>
              </p:nvSpPr>
              <p:spPr>
                <a:xfrm>
                  <a:off x="10266669" y="4077790"/>
                  <a:ext cx="450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𝑑𝑙</m:t>
                        </m:r>
                      </m:oMath>
                    </m:oMathPara>
                  </a14:m>
                  <a:endParaRPr lang="en-IL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36F4A2-0049-494E-ABA8-591B7A95D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69" y="4077790"/>
                  <a:ext cx="45005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C7AD9C-D179-48BE-BEE0-BBBA113DB174}"/>
                  </a:ext>
                </a:extLst>
              </p:cNvPr>
              <p:cNvSpPr txBox="1"/>
              <p:nvPr/>
            </p:nvSpPr>
            <p:spPr>
              <a:xfrm>
                <a:off x="6982829" y="4460563"/>
                <a:ext cx="5138073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𝑑𝑙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AD47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𝑑𝑙</m:t>
                          </m:r>
                        </m:e>
                      </m:d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C7AD9C-D179-48BE-BEE0-BBBA113DB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829" y="4460563"/>
                <a:ext cx="5138073" cy="391261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C792D7-8192-4AB1-B1F3-02FD43C26167}"/>
              </a:ext>
            </a:extLst>
          </p:cNvPr>
          <p:cNvCxnSpPr>
            <a:cxnSpLocks/>
          </p:cNvCxnSpPr>
          <p:nvPr/>
        </p:nvCxnSpPr>
        <p:spPr>
          <a:xfrm>
            <a:off x="4871830" y="4026105"/>
            <a:ext cx="2539843" cy="3717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7AAC09-0AA7-4FF4-B944-0B09DF440F99}"/>
              </a:ext>
            </a:extLst>
          </p:cNvPr>
          <p:cNvCxnSpPr>
            <a:cxnSpLocks/>
          </p:cNvCxnSpPr>
          <p:nvPr/>
        </p:nvCxnSpPr>
        <p:spPr>
          <a:xfrm flipV="1">
            <a:off x="4859765" y="1059145"/>
            <a:ext cx="2562169" cy="23486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3569B3F-BB52-4A3E-9F7C-B4A321EED293}"/>
              </a:ext>
            </a:extLst>
          </p:cNvPr>
          <p:cNvSpPr txBox="1"/>
          <p:nvPr/>
        </p:nvSpPr>
        <p:spPr>
          <a:xfrm>
            <a:off x="4840076" y="126460"/>
            <a:ext cx="260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u="sng" dirty="0"/>
              <a:t>Conservative Vector Field</a:t>
            </a:r>
            <a:endParaRPr lang="en-IL" b="1" u="sng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D24557-1BC5-4F5F-BD47-C67A0D24EDDE}"/>
              </a:ext>
            </a:extLst>
          </p:cNvPr>
          <p:cNvSpPr/>
          <p:nvPr/>
        </p:nvSpPr>
        <p:spPr>
          <a:xfrm>
            <a:off x="6970098" y="3967075"/>
            <a:ext cx="417771" cy="128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15C9EB-9434-408A-8FB5-074B3EA32799}"/>
              </a:ext>
            </a:extLst>
          </p:cNvPr>
          <p:cNvSpPr/>
          <p:nvPr/>
        </p:nvSpPr>
        <p:spPr>
          <a:xfrm>
            <a:off x="11471877" y="1436127"/>
            <a:ext cx="516090" cy="79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436A16-64AE-4A53-84C1-65B625777047}"/>
              </a:ext>
            </a:extLst>
          </p:cNvPr>
          <p:cNvSpPr txBox="1"/>
          <p:nvPr/>
        </p:nvSpPr>
        <p:spPr>
          <a:xfrm>
            <a:off x="7993899" y="126460"/>
            <a:ext cx="430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Elimelech et al. </a:t>
            </a:r>
            <a:r>
              <a:rPr lang="en-US" i="0" dirty="0" err="1">
                <a:solidFill>
                  <a:srgbClr val="000000"/>
                </a:solidFill>
                <a:effectLst/>
                <a:latin typeface="Lucida Grande"/>
              </a:rPr>
              <a:t>arXiv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:</a:t>
            </a:r>
            <a:r>
              <a:rPr lang="en-IL" i="0" dirty="0">
                <a:solidFill>
                  <a:srgbClr val="000000"/>
                </a:solidFill>
                <a:effectLst/>
                <a:latin typeface="Lucida Grande"/>
              </a:rPr>
              <a:t>2308.11829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 (2023)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128390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BD1419-D1B4-4623-BB4B-78F416D39F3B}"/>
              </a:ext>
            </a:extLst>
          </p:cNvPr>
          <p:cNvSpPr txBox="1"/>
          <p:nvPr/>
        </p:nvSpPr>
        <p:spPr>
          <a:xfrm>
            <a:off x="7993899" y="126460"/>
            <a:ext cx="430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Elimelech et al. </a:t>
            </a:r>
            <a:r>
              <a:rPr lang="en-US" i="0" dirty="0" err="1">
                <a:solidFill>
                  <a:srgbClr val="000000"/>
                </a:solidFill>
                <a:effectLst/>
                <a:latin typeface="Lucida Grande"/>
              </a:rPr>
              <a:t>arXiv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:</a:t>
            </a:r>
            <a:r>
              <a:rPr lang="en-IL" i="0" dirty="0">
                <a:solidFill>
                  <a:srgbClr val="000000"/>
                </a:solidFill>
                <a:effectLst/>
                <a:latin typeface="Lucida Grande"/>
              </a:rPr>
              <a:t>2308.11829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 (2023)</a:t>
            </a:r>
            <a:endParaRPr lang="en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D90022-6064-4F30-B582-8C176D9D78F6}"/>
              </a:ext>
            </a:extLst>
          </p:cNvPr>
          <p:cNvGrpSpPr/>
          <p:nvPr/>
        </p:nvGrpSpPr>
        <p:grpSpPr>
          <a:xfrm>
            <a:off x="249391" y="1297657"/>
            <a:ext cx="6369159" cy="4007923"/>
            <a:chOff x="807155" y="5557855"/>
            <a:chExt cx="6369159" cy="400792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245EC1-3534-41C0-BDEF-4D9099DAA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D3741CC-3FD0-43DB-92AC-5DF564B28B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C6EA83E-3372-461F-8149-C1E90919A198}"/>
                </a:ext>
              </a:extLst>
            </p:cNvPr>
            <p:cNvSpPr/>
            <p:nvPr/>
          </p:nvSpPr>
          <p:spPr>
            <a:xfrm>
              <a:off x="2614483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947736-4BC7-40CA-9ECF-A9C5D8A1FA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5FE63C-B1B3-40B9-8932-B1688A62F2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006BAE9-F803-4F37-9A48-8F48EAC60100}"/>
                </a:ext>
              </a:extLst>
            </p:cNvPr>
            <p:cNvSpPr/>
            <p:nvPr/>
          </p:nvSpPr>
          <p:spPr>
            <a:xfrm>
              <a:off x="3066315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3FF967-8FDA-425A-9C1D-91A5AC153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3A52C3-EF4C-4363-A0B1-DA330E0D5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24BC19-8EA5-45AE-A6CF-BDE311F7675E}"/>
                </a:ext>
              </a:extLst>
            </p:cNvPr>
            <p:cNvSpPr/>
            <p:nvPr/>
          </p:nvSpPr>
          <p:spPr>
            <a:xfrm>
              <a:off x="3518147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DF0C18-C334-41E5-B3D5-2915CBA23D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1736CF-FD3E-4B45-B7AF-5E182EB41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427E21C-5590-4EEB-8F15-9EF9C53D0478}"/>
                </a:ext>
              </a:extLst>
            </p:cNvPr>
            <p:cNvSpPr/>
            <p:nvPr/>
          </p:nvSpPr>
          <p:spPr>
            <a:xfrm>
              <a:off x="3969979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C65B09-5C87-4925-87B9-752B6D01E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E2632E5-5B04-4EF9-89C8-87FBD3E0BD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F8F0E0-04EF-4E3B-9BF7-63673EB7B5D4}"/>
                </a:ext>
              </a:extLst>
            </p:cNvPr>
            <p:cNvSpPr/>
            <p:nvPr/>
          </p:nvSpPr>
          <p:spPr>
            <a:xfrm>
              <a:off x="807155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90E282-A927-4594-9D6C-9F490810C5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E29CFBB-1171-41D3-9158-586A7CF6F3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70A41D-4356-474F-8C14-D3507693EDD1}"/>
                </a:ext>
              </a:extLst>
            </p:cNvPr>
            <p:cNvSpPr/>
            <p:nvPr/>
          </p:nvSpPr>
          <p:spPr>
            <a:xfrm>
              <a:off x="1258987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144E38-4F91-4C20-BBC2-F00F0E8154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51458C-4502-437B-8E24-D4518E01E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9489A9-407A-48B9-B94C-2931F4C61879}"/>
                </a:ext>
              </a:extLst>
            </p:cNvPr>
            <p:cNvSpPr/>
            <p:nvPr/>
          </p:nvSpPr>
          <p:spPr>
            <a:xfrm>
              <a:off x="1710819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CE8A74-B381-4A55-A8B8-6E50D8200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ECC8B73-A707-494A-B792-520935C511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1CDCCA4-19E3-4EA6-B82D-3A27CEACA021}"/>
                </a:ext>
              </a:extLst>
            </p:cNvPr>
            <p:cNvSpPr/>
            <p:nvPr/>
          </p:nvSpPr>
          <p:spPr>
            <a:xfrm>
              <a:off x="2162651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2C7F045-9F81-42A8-91C5-BDCADB8141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CEC9474-6492-4EF3-8615-C692570B76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E18743D-973E-44B9-90FD-CFB758CF6BCF}"/>
                </a:ext>
              </a:extLst>
            </p:cNvPr>
            <p:cNvSpPr/>
            <p:nvPr/>
          </p:nvSpPr>
          <p:spPr>
            <a:xfrm>
              <a:off x="2614483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92502A-E7C7-4C8F-AA5C-2A3163BD4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2C2BECF-ECD4-416E-921D-7FD1D5C6C5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5115BAA-1A8B-48C4-BF22-2629E6AB2367}"/>
                </a:ext>
              </a:extLst>
            </p:cNvPr>
            <p:cNvSpPr/>
            <p:nvPr/>
          </p:nvSpPr>
          <p:spPr>
            <a:xfrm>
              <a:off x="3066315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D1BA348-0F07-4075-99A8-3468F70C3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0AF2AF-187D-4292-AE46-A1FBAF083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4586A36-FC5C-4A2E-96D6-8F76350BB707}"/>
                </a:ext>
              </a:extLst>
            </p:cNvPr>
            <p:cNvSpPr/>
            <p:nvPr/>
          </p:nvSpPr>
          <p:spPr>
            <a:xfrm>
              <a:off x="3518147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8FB00DB-072E-453E-A99E-B5A669D89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6FD97F7-80D1-40B1-85B5-3415EF265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850A632-CB74-4720-9826-8C06478A278D}"/>
                </a:ext>
              </a:extLst>
            </p:cNvPr>
            <p:cNvSpPr/>
            <p:nvPr/>
          </p:nvSpPr>
          <p:spPr>
            <a:xfrm>
              <a:off x="3969979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3C30EB-6103-40A2-8E49-D6295DF8A5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C549551-086F-49D6-89F3-35F7644707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CE319AE-C328-47CF-80F8-9CC5225C59ED}"/>
                </a:ext>
              </a:extLst>
            </p:cNvPr>
            <p:cNvSpPr/>
            <p:nvPr/>
          </p:nvSpPr>
          <p:spPr>
            <a:xfrm>
              <a:off x="807155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5B6DAC7-8436-44DC-AA2A-41CA2F49F8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1DEE2D1-937C-4845-BC61-C0216E39D0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7DC9229-9AE9-4D88-B5A2-DD40B8F25DD3}"/>
                </a:ext>
              </a:extLst>
            </p:cNvPr>
            <p:cNvSpPr/>
            <p:nvPr/>
          </p:nvSpPr>
          <p:spPr>
            <a:xfrm>
              <a:off x="1258987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57B938E-B273-40AE-823D-707FFF5A12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6CD7217-FEA4-4E3A-ABEC-B9B3DC3B1D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93D9D89-AD4E-4877-8D04-4BD3A8091784}"/>
                </a:ext>
              </a:extLst>
            </p:cNvPr>
            <p:cNvSpPr/>
            <p:nvPr/>
          </p:nvSpPr>
          <p:spPr>
            <a:xfrm>
              <a:off x="1710819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60D7009-0402-4664-A821-3206BCE1A5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482F7F5-2C86-43A6-A2E5-FFDA91848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DC471E8-FB4F-43B4-B9D6-70D4A4FB84C4}"/>
                </a:ext>
              </a:extLst>
            </p:cNvPr>
            <p:cNvSpPr/>
            <p:nvPr/>
          </p:nvSpPr>
          <p:spPr>
            <a:xfrm>
              <a:off x="2162651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820BCD7-FD1C-44A9-ABD7-935535C974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4893B9E-AA7B-465D-A2AB-BEED26DB69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8D02883-9BC0-4B70-BA95-3441CC711495}"/>
                </a:ext>
              </a:extLst>
            </p:cNvPr>
            <p:cNvSpPr/>
            <p:nvPr/>
          </p:nvSpPr>
          <p:spPr>
            <a:xfrm>
              <a:off x="2614483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FC261EC-F339-46FD-A6AF-2414AC77FE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E4319D5-D08D-471A-B1A1-D13AD33DC1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B0AFBA4-CFD5-4BE5-A197-C5DAD1E3592D}"/>
                </a:ext>
              </a:extLst>
            </p:cNvPr>
            <p:cNvSpPr/>
            <p:nvPr/>
          </p:nvSpPr>
          <p:spPr>
            <a:xfrm>
              <a:off x="3066315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E2146E1-2386-44AC-8073-A8705DB054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E55661E-3E17-4193-9331-EB82325313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1A0815B-FB92-487D-8BF9-F8A04C42E9F2}"/>
                </a:ext>
              </a:extLst>
            </p:cNvPr>
            <p:cNvSpPr/>
            <p:nvPr/>
          </p:nvSpPr>
          <p:spPr>
            <a:xfrm>
              <a:off x="3518147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11B2040-97B2-42A1-8BF8-D27228233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F271C15-5FDB-4FAB-9A0B-C8F4B7A325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10282ED-213E-4A24-8910-0BD74AE4C3DC}"/>
                </a:ext>
              </a:extLst>
            </p:cNvPr>
            <p:cNvSpPr/>
            <p:nvPr/>
          </p:nvSpPr>
          <p:spPr>
            <a:xfrm>
              <a:off x="3969979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A4A84FB-5FC0-4620-B079-37C609B2C8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5C4DA5B-7596-4993-B03D-75A9AE8226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16D4731-BF84-4F43-8C7C-1120471C64BB}"/>
                </a:ext>
              </a:extLst>
            </p:cNvPr>
            <p:cNvSpPr/>
            <p:nvPr/>
          </p:nvSpPr>
          <p:spPr>
            <a:xfrm>
              <a:off x="807155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3818913-3FD2-4354-9157-2179B3D055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B450C2D-1287-474D-B90D-266E681F7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87C4CCF-8ABC-42D8-AAF5-3EC586A0F62D}"/>
                </a:ext>
              </a:extLst>
            </p:cNvPr>
            <p:cNvSpPr/>
            <p:nvPr/>
          </p:nvSpPr>
          <p:spPr>
            <a:xfrm>
              <a:off x="1258987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23C3FCB-1C78-4090-87C5-BF582061DB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EE0806C-99EB-4A74-8B99-C2359218A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17B146E-9FEE-46EF-BD96-162AA2CBD3D5}"/>
                </a:ext>
              </a:extLst>
            </p:cNvPr>
            <p:cNvSpPr/>
            <p:nvPr/>
          </p:nvSpPr>
          <p:spPr>
            <a:xfrm>
              <a:off x="1710819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5B73E6E-B296-4350-8F46-FCF00EDCBD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7EBC2EF-6C24-4DBE-B0B1-C2833E7B51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A5A945D-5250-4362-88C5-1B028EC54A4B}"/>
                </a:ext>
              </a:extLst>
            </p:cNvPr>
            <p:cNvSpPr/>
            <p:nvPr/>
          </p:nvSpPr>
          <p:spPr>
            <a:xfrm>
              <a:off x="2162651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3B19380-B43C-471A-99AE-A00F7E1B75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936D85F-71FE-48B6-A281-23C9966BE3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2D1E612-6E49-440E-A356-C8802BFE121E}"/>
                </a:ext>
              </a:extLst>
            </p:cNvPr>
            <p:cNvSpPr/>
            <p:nvPr/>
          </p:nvSpPr>
          <p:spPr>
            <a:xfrm>
              <a:off x="2614483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7BB1BFE-74FB-4A0F-9A9F-11AB655DF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496BB56-8FF6-4660-BF22-AD50737C4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A4CF477-905B-486F-8D45-ADD4FF1087D0}"/>
                </a:ext>
              </a:extLst>
            </p:cNvPr>
            <p:cNvSpPr/>
            <p:nvPr/>
          </p:nvSpPr>
          <p:spPr>
            <a:xfrm>
              <a:off x="3066315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85D103A-6C86-4C07-8C46-B0D6956051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18E209B-AECF-4188-9247-86F40193B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E23D565-243A-4341-9324-E025D799A277}"/>
                </a:ext>
              </a:extLst>
            </p:cNvPr>
            <p:cNvSpPr/>
            <p:nvPr/>
          </p:nvSpPr>
          <p:spPr>
            <a:xfrm>
              <a:off x="3518147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D01FFEF-852E-493F-801B-FFD79ACBC7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B86D979-F748-485C-989A-C93B814A5A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5A07488-FC59-443E-86E9-119D217B05A8}"/>
                </a:ext>
              </a:extLst>
            </p:cNvPr>
            <p:cNvSpPr/>
            <p:nvPr/>
          </p:nvSpPr>
          <p:spPr>
            <a:xfrm>
              <a:off x="3969979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D697337-D67B-4F5A-9972-B232DBC045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16092BB-6CEC-4CAE-BB44-608A30324F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4ED0CE9-5D9D-454A-921C-6FB706155BF0}"/>
                </a:ext>
              </a:extLst>
            </p:cNvPr>
            <p:cNvSpPr/>
            <p:nvPr/>
          </p:nvSpPr>
          <p:spPr>
            <a:xfrm>
              <a:off x="807155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BF9F07C-11D0-49EA-80EE-1A21F5C5FE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43F10E3-DE24-44EA-8A2A-F76AD4F96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DDFC1C0-361E-489B-ACA2-6F84B36EB49A}"/>
                </a:ext>
              </a:extLst>
            </p:cNvPr>
            <p:cNvSpPr/>
            <p:nvPr/>
          </p:nvSpPr>
          <p:spPr>
            <a:xfrm>
              <a:off x="1258987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447B5B7-1085-4898-8C71-0FE49D504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241A701-E885-46C7-8F35-23E767C285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332C880-834C-4F7F-B57F-959CF3BF3064}"/>
                </a:ext>
              </a:extLst>
            </p:cNvPr>
            <p:cNvSpPr/>
            <p:nvPr/>
          </p:nvSpPr>
          <p:spPr>
            <a:xfrm>
              <a:off x="1710819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3A925A1-57A2-4EBC-A804-E08183C9D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3264A4F-740A-4752-84AF-B23C147C40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CCEC946-0B2F-45FA-84AD-375B5AF32E86}"/>
                </a:ext>
              </a:extLst>
            </p:cNvPr>
            <p:cNvSpPr/>
            <p:nvPr/>
          </p:nvSpPr>
          <p:spPr>
            <a:xfrm>
              <a:off x="2162651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9D65D8-A995-4F66-952E-1AFB8971B1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513BF01-84D7-4747-97E5-A22BDD90F8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DAFC0BC-C1B1-4EC5-8DE3-C2751FDCBFD3}"/>
                </a:ext>
              </a:extLst>
            </p:cNvPr>
            <p:cNvSpPr/>
            <p:nvPr/>
          </p:nvSpPr>
          <p:spPr>
            <a:xfrm>
              <a:off x="3066315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3DAA0B6-A802-4583-A6C4-1B5AE9350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E1B4C8-55BA-49C4-87D6-C2E46F294090}"/>
                </a:ext>
              </a:extLst>
            </p:cNvPr>
            <p:cNvSpPr/>
            <p:nvPr/>
          </p:nvSpPr>
          <p:spPr>
            <a:xfrm>
              <a:off x="3518147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2F3237E-BD3A-4452-AD43-42B506D8EF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6A97457-E97E-4BD1-AECF-D41020CA2B47}"/>
                </a:ext>
              </a:extLst>
            </p:cNvPr>
            <p:cNvSpPr/>
            <p:nvPr/>
          </p:nvSpPr>
          <p:spPr>
            <a:xfrm>
              <a:off x="3969979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EB1D4CC-A52E-4CA2-B0A2-9F46E15A0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6A98777-90D2-403A-9671-F787B6BA35D7}"/>
                </a:ext>
              </a:extLst>
            </p:cNvPr>
            <p:cNvSpPr/>
            <p:nvPr/>
          </p:nvSpPr>
          <p:spPr>
            <a:xfrm>
              <a:off x="807155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0D7F3BD-38F3-49DE-A042-DB09610899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32B4CC6-F405-4062-812C-D50D235705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81A6174-7F44-4FC5-8E0C-FEC412D29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B6ED163-1F94-4E33-B59F-DD1F0E65CE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A97519B-F529-49B6-9729-6BFC11B6E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59C6557-3E07-499B-8800-E8BABF3E280C}"/>
                </a:ext>
              </a:extLst>
            </p:cNvPr>
            <p:cNvSpPr/>
            <p:nvPr/>
          </p:nvSpPr>
          <p:spPr>
            <a:xfrm>
              <a:off x="6236650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7E46622-AA6E-49B7-9B54-6A0074690D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FCDF449-DBF2-4969-A331-ADD39975E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74E93D7-DA31-4229-B738-5D095BF8A6F2}"/>
                </a:ext>
              </a:extLst>
            </p:cNvPr>
            <p:cNvSpPr/>
            <p:nvPr/>
          </p:nvSpPr>
          <p:spPr>
            <a:xfrm>
              <a:off x="6688482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B086F38-0083-4039-B338-0F9917CCF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1EBAA61-9E55-46C6-8372-AF0EF90D061F}"/>
                </a:ext>
              </a:extLst>
            </p:cNvPr>
            <p:cNvSpPr/>
            <p:nvPr/>
          </p:nvSpPr>
          <p:spPr>
            <a:xfrm>
              <a:off x="7140314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119E356-3373-4766-82B5-73B1C9155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58B6E06-85AE-44B6-854C-06EF0290B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434348A-2178-443B-BBB0-29B7607C82D2}"/>
                </a:ext>
              </a:extLst>
            </p:cNvPr>
            <p:cNvSpPr/>
            <p:nvPr/>
          </p:nvSpPr>
          <p:spPr>
            <a:xfrm>
              <a:off x="4429322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F57978-E26D-431B-93E3-73C4C3DAD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9085709-C6D2-470A-A0AB-C2C403692F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368A866-67E8-4CBC-99F9-D3750D4BAB99}"/>
                </a:ext>
              </a:extLst>
            </p:cNvPr>
            <p:cNvSpPr/>
            <p:nvPr/>
          </p:nvSpPr>
          <p:spPr>
            <a:xfrm>
              <a:off x="4881154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945D755-487C-4F1D-B6A3-663FF425DD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26CC24DA-4D21-4588-B13B-CA7BEA7A7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5DE375E-9B5B-402C-80A5-74B5E1E9896A}"/>
                </a:ext>
              </a:extLst>
            </p:cNvPr>
            <p:cNvSpPr/>
            <p:nvPr/>
          </p:nvSpPr>
          <p:spPr>
            <a:xfrm>
              <a:off x="5332986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01806ED-54FE-4AF6-8760-D6A9223981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73827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5B450EC-37EF-4CBD-BF04-028486ED38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77824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8AA89EB-3FB0-475A-9D8E-63B392302DA3}"/>
                </a:ext>
              </a:extLst>
            </p:cNvPr>
            <p:cNvSpPr/>
            <p:nvPr/>
          </p:nvSpPr>
          <p:spPr>
            <a:xfrm>
              <a:off x="5784818" y="776447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B2719BC-DC7C-44E4-9136-C63660FD35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9A060E0-2265-4FA5-AFFD-1F23B2DDC7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25941AD-1A2A-4C6E-95A1-54D959C004CD}"/>
                </a:ext>
              </a:extLst>
            </p:cNvPr>
            <p:cNvSpPr/>
            <p:nvPr/>
          </p:nvSpPr>
          <p:spPr>
            <a:xfrm>
              <a:off x="6236650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588B506-5F66-4470-BD1C-06B7D887B4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76DB215-2672-4933-9B58-144FCD2AE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03DCCAB-4772-49F3-95D1-6F69CA6FFEEE}"/>
                </a:ext>
              </a:extLst>
            </p:cNvPr>
            <p:cNvSpPr/>
            <p:nvPr/>
          </p:nvSpPr>
          <p:spPr>
            <a:xfrm>
              <a:off x="6688482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C39C827B-686F-425C-BA1F-06717D8720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02686FE-B72A-41D7-AA9E-89F5D993B6AA}"/>
                </a:ext>
              </a:extLst>
            </p:cNvPr>
            <p:cNvSpPr/>
            <p:nvPr/>
          </p:nvSpPr>
          <p:spPr>
            <a:xfrm>
              <a:off x="7140314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0C043E0-E25C-4454-901B-48390B89C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62CCB38-E2A3-4B9F-8681-0197EC38B0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5B8B1C8-31D1-4FDA-8BC7-B5FFE6694C12}"/>
                </a:ext>
              </a:extLst>
            </p:cNvPr>
            <p:cNvSpPr/>
            <p:nvPr/>
          </p:nvSpPr>
          <p:spPr>
            <a:xfrm>
              <a:off x="4429322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48E954D-0005-4EB0-BB77-C211026992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813D479-6BD6-4B50-BF0D-CC28E9EEC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6B670DBC-24B6-4031-9C08-23E8BACE8B24}"/>
                </a:ext>
              </a:extLst>
            </p:cNvPr>
            <p:cNvSpPr/>
            <p:nvPr/>
          </p:nvSpPr>
          <p:spPr>
            <a:xfrm>
              <a:off x="4881154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9EF967F-507F-406D-B01E-3737443DEC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46CE0269-3C76-4967-8A68-64939D1B3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3B45E815-E5E9-4C6C-A0F1-04D3134444FA}"/>
                </a:ext>
              </a:extLst>
            </p:cNvPr>
            <p:cNvSpPr/>
            <p:nvPr/>
          </p:nvSpPr>
          <p:spPr>
            <a:xfrm>
              <a:off x="5332986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4585D62-15BC-40DC-81F8-F0D8BA2213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78241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3CAA449-B91D-42C4-A888-6A652F0C2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FEF5A73-5AC2-4B97-A60D-6410B7DE5219}"/>
                </a:ext>
              </a:extLst>
            </p:cNvPr>
            <p:cNvSpPr/>
            <p:nvPr/>
          </p:nvSpPr>
          <p:spPr>
            <a:xfrm>
              <a:off x="5784818" y="820580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4DC0A55A-2827-4C95-B460-0A9A528A6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86A2AE50-2E5E-4E07-8E13-028C0DA6E9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5BB5219-C2B3-4174-8719-4833CE90F45F}"/>
                </a:ext>
              </a:extLst>
            </p:cNvPr>
            <p:cNvSpPr/>
            <p:nvPr/>
          </p:nvSpPr>
          <p:spPr>
            <a:xfrm>
              <a:off x="6236650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F28A8C13-7083-4F7D-958A-E1C0D5320F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F823DA4D-D15B-4194-AD26-D5B5EE7F74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60A3E0FC-1A39-4D9D-A7B3-F4E696544224}"/>
                </a:ext>
              </a:extLst>
            </p:cNvPr>
            <p:cNvSpPr/>
            <p:nvPr/>
          </p:nvSpPr>
          <p:spPr>
            <a:xfrm>
              <a:off x="6688482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CCE414-7E32-4272-8243-8B86D9C868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354EAB29-B823-4339-A4DC-1E94D54DAF35}"/>
                </a:ext>
              </a:extLst>
            </p:cNvPr>
            <p:cNvSpPr/>
            <p:nvPr/>
          </p:nvSpPr>
          <p:spPr>
            <a:xfrm>
              <a:off x="7140314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EC67988-008D-49E6-81B5-B59CAA261F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6077F76-3766-4972-A4A5-573942BE9C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4AE9741-B535-4CB2-B99C-3634B01F14C8}"/>
                </a:ext>
              </a:extLst>
            </p:cNvPr>
            <p:cNvSpPr/>
            <p:nvPr/>
          </p:nvSpPr>
          <p:spPr>
            <a:xfrm>
              <a:off x="4429322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2674FEB3-E9BB-4D5F-A9A8-C5B785FE7E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C3D5954-CB05-43A8-991A-D772F3B553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459E3C00-8AB2-4D4C-9DAB-739F1A0E1A12}"/>
                </a:ext>
              </a:extLst>
            </p:cNvPr>
            <p:cNvSpPr/>
            <p:nvPr/>
          </p:nvSpPr>
          <p:spPr>
            <a:xfrm>
              <a:off x="4881154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BF472E0-82DD-4073-B5C9-5334F6955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6EE8D5C-9ACC-4308-A41D-5CECA8FFE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D3125E1C-9287-4AE3-84F3-4BB482B3044D}"/>
                </a:ext>
              </a:extLst>
            </p:cNvPr>
            <p:cNvSpPr/>
            <p:nvPr/>
          </p:nvSpPr>
          <p:spPr>
            <a:xfrm>
              <a:off x="5332986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7F72D50F-60C3-43C5-BC3E-CEA96DC65A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826544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43EC9E9-4A2C-4834-B4ED-0CFAF426C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866512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D41477A-A694-4E7E-9BC0-8F83483BA8D6}"/>
                </a:ext>
              </a:extLst>
            </p:cNvPr>
            <p:cNvSpPr/>
            <p:nvPr/>
          </p:nvSpPr>
          <p:spPr>
            <a:xfrm>
              <a:off x="5784818" y="8647128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CEC43B04-1D82-4108-A19B-9AE8061A6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410B5BF0-D216-42EB-AE96-D39C73DB41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F8EC9BA-FD05-46DE-BF5B-8711C56F7D6B}"/>
                </a:ext>
              </a:extLst>
            </p:cNvPr>
            <p:cNvSpPr/>
            <p:nvPr/>
          </p:nvSpPr>
          <p:spPr>
            <a:xfrm>
              <a:off x="6236650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8FABF02-990A-4BE0-9D6C-09507B88A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F82C1CEF-8C35-4D41-B9BD-46E756611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4D8CAA62-700D-41EC-85BE-8E49AC975129}"/>
                </a:ext>
              </a:extLst>
            </p:cNvPr>
            <p:cNvSpPr/>
            <p:nvPr/>
          </p:nvSpPr>
          <p:spPr>
            <a:xfrm>
              <a:off x="6688482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CACF63D5-D680-4439-80A6-34E07096F3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DB6C11B5-36C8-4AD7-B9C0-B7FAFF761B8C}"/>
                </a:ext>
              </a:extLst>
            </p:cNvPr>
            <p:cNvSpPr/>
            <p:nvPr/>
          </p:nvSpPr>
          <p:spPr>
            <a:xfrm>
              <a:off x="7140314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5561CD64-A51A-4EBA-88DE-D27BE11EBA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ED221824-0972-4F05-A9C2-8EDC4A27A8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D713B4F4-5F8A-4F75-B52C-B6D2BB3A9E53}"/>
                </a:ext>
              </a:extLst>
            </p:cNvPr>
            <p:cNvSpPr/>
            <p:nvPr/>
          </p:nvSpPr>
          <p:spPr>
            <a:xfrm>
              <a:off x="4429322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E878FA7F-6B4E-4F39-854D-3399636999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57077A4D-3BB9-442F-84DD-47B2068EFA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76C3EBD8-E86C-4D25-8A40-D0135A3C9524}"/>
                </a:ext>
              </a:extLst>
            </p:cNvPr>
            <p:cNvSpPr/>
            <p:nvPr/>
          </p:nvSpPr>
          <p:spPr>
            <a:xfrm>
              <a:off x="4881154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58BFE3AB-8EA9-4C06-AD00-DDF065CFE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2797114-4190-466A-9E4A-98EEBC140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EE914E98-0440-44E7-B9D6-A19C733C6B28}"/>
                </a:ext>
              </a:extLst>
            </p:cNvPr>
            <p:cNvSpPr/>
            <p:nvPr/>
          </p:nvSpPr>
          <p:spPr>
            <a:xfrm>
              <a:off x="5332986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D78EFF97-AF75-4A26-AC02-F4A9C2A86D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870677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326BA1E-B92E-4AC5-9B56-768ACDC75B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910645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8226600-3704-41F9-BFDC-24C5645E745F}"/>
                </a:ext>
              </a:extLst>
            </p:cNvPr>
            <p:cNvSpPr/>
            <p:nvPr/>
          </p:nvSpPr>
          <p:spPr>
            <a:xfrm>
              <a:off x="5784818" y="9088453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537715F7-D99C-42FA-8EA7-E16174F90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8C9A24FB-9ED5-4E0A-AE11-1A948B32C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954777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805DE7C0-897D-494D-93FE-D1A047F5FE05}"/>
                </a:ext>
              </a:extLst>
            </p:cNvPr>
            <p:cNvSpPr/>
            <p:nvPr/>
          </p:nvSpPr>
          <p:spPr>
            <a:xfrm>
              <a:off x="6236650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B56D8467-E5F4-4C0C-B87F-C7FDDDB167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F2890C8-CB01-4181-AA9B-FD34A2F0BB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954777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F8194A38-1B4D-4EAD-B052-C9BE8A963FF1}"/>
                </a:ext>
              </a:extLst>
            </p:cNvPr>
            <p:cNvSpPr/>
            <p:nvPr/>
          </p:nvSpPr>
          <p:spPr>
            <a:xfrm>
              <a:off x="6688482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EF9446A8-D666-489E-94BD-E75E97BBA4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5003DF5F-8786-4070-BC27-170D999F2F4B}"/>
                </a:ext>
              </a:extLst>
            </p:cNvPr>
            <p:cNvSpPr/>
            <p:nvPr/>
          </p:nvSpPr>
          <p:spPr>
            <a:xfrm>
              <a:off x="7140314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4ED43A97-0CBF-4F18-A0DD-9BA10C6326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5B0FD2F-8DA7-4283-AFF7-0EC2EF4C2AD0}"/>
                </a:ext>
              </a:extLst>
            </p:cNvPr>
            <p:cNvSpPr/>
            <p:nvPr/>
          </p:nvSpPr>
          <p:spPr>
            <a:xfrm>
              <a:off x="4429322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4088B33A-4061-4464-A2E8-554D4DC5B0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443B0F98-2E22-44D2-A9EE-55EBD8ED2E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954777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BD9ED27C-F8AF-4E8E-A291-8CBF7DA2E36F}"/>
                </a:ext>
              </a:extLst>
            </p:cNvPr>
            <p:cNvSpPr/>
            <p:nvPr/>
          </p:nvSpPr>
          <p:spPr>
            <a:xfrm>
              <a:off x="4881154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4E19E69E-53FF-43F0-9BC8-5B954D6038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9CF9C4F8-B994-471E-9B4A-038FD5E3E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954777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D46CD14-292C-4DE6-9F43-DB239E5C56D1}"/>
                </a:ext>
              </a:extLst>
            </p:cNvPr>
            <p:cNvSpPr/>
            <p:nvPr/>
          </p:nvSpPr>
          <p:spPr>
            <a:xfrm>
              <a:off x="5332986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5CCD112F-102C-496C-9B7B-2D30DBA3E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914809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D70FCB0A-95DF-4BA5-8E9E-688F3966C6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954777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1BB4932-941A-42C9-A812-58B55E5B61B3}"/>
                </a:ext>
              </a:extLst>
            </p:cNvPr>
            <p:cNvSpPr/>
            <p:nvPr/>
          </p:nvSpPr>
          <p:spPr>
            <a:xfrm>
              <a:off x="5784818" y="9529777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97655EE7-65CD-4A08-B70D-ECD685B4B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5BEDAC2-39DC-44A7-8421-B394A6248243}"/>
                </a:ext>
              </a:extLst>
            </p:cNvPr>
            <p:cNvSpPr/>
            <p:nvPr/>
          </p:nvSpPr>
          <p:spPr>
            <a:xfrm>
              <a:off x="2614483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A0CA5D5-F2FA-4088-94E1-E3CC1C325A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07069A30-0157-41A5-83C4-749AE80FC0F8}"/>
                </a:ext>
              </a:extLst>
            </p:cNvPr>
            <p:cNvSpPr/>
            <p:nvPr/>
          </p:nvSpPr>
          <p:spPr>
            <a:xfrm>
              <a:off x="3066315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99BA8578-AB46-49DC-9B91-2B8F6C6A5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99C49A58-0A97-44AB-BC16-2E80E3B4F0D0}"/>
                </a:ext>
              </a:extLst>
            </p:cNvPr>
            <p:cNvSpPr/>
            <p:nvPr/>
          </p:nvSpPr>
          <p:spPr>
            <a:xfrm>
              <a:off x="3518147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161B7DC-8A34-42D5-B495-790EC7FACD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B3957035-E6A4-441E-AFDE-E5513852B210}"/>
                </a:ext>
              </a:extLst>
            </p:cNvPr>
            <p:cNvSpPr/>
            <p:nvPr/>
          </p:nvSpPr>
          <p:spPr>
            <a:xfrm>
              <a:off x="3969979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6202D3AB-B901-48A1-B9BD-5E08CB57BC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F09FD8D0-344A-491B-A8EA-40FA37EAFFA4}"/>
                </a:ext>
              </a:extLst>
            </p:cNvPr>
            <p:cNvSpPr/>
            <p:nvPr/>
          </p:nvSpPr>
          <p:spPr>
            <a:xfrm>
              <a:off x="807155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E6B1293A-71C9-4199-844A-803EF4D76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1EF22BE-6D09-43E1-9F57-194CFC75AA6F}"/>
                </a:ext>
              </a:extLst>
            </p:cNvPr>
            <p:cNvSpPr/>
            <p:nvPr/>
          </p:nvSpPr>
          <p:spPr>
            <a:xfrm>
              <a:off x="1258987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B3C81182-7C0B-4A2A-B83B-EED449BEB5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14D40C74-7308-451E-B7CB-4E1A604EB2BB}"/>
                </a:ext>
              </a:extLst>
            </p:cNvPr>
            <p:cNvSpPr/>
            <p:nvPr/>
          </p:nvSpPr>
          <p:spPr>
            <a:xfrm>
              <a:off x="1710819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8F70D274-E0A7-4237-9A27-A917099C1F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D9DD64B2-D205-43D8-ABBE-838E21C7C06E}"/>
                </a:ext>
              </a:extLst>
            </p:cNvPr>
            <p:cNvSpPr/>
            <p:nvPr/>
          </p:nvSpPr>
          <p:spPr>
            <a:xfrm>
              <a:off x="2162651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E2CE9E93-EFA6-4A2A-8CF8-A353089167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7311E830-8924-4C65-84AE-3DC58E087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3FD6037A-3547-47D2-B1A1-C3AF54F0A8AA}"/>
                </a:ext>
              </a:extLst>
            </p:cNvPr>
            <p:cNvSpPr/>
            <p:nvPr/>
          </p:nvSpPr>
          <p:spPr>
            <a:xfrm>
              <a:off x="2614483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AF19FDC3-0F09-4237-AC84-478E66D44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2CCBCF11-46F4-431D-AA45-530E63E9B2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9D7CAE3B-6C66-4716-8FCA-90380C88A218}"/>
                </a:ext>
              </a:extLst>
            </p:cNvPr>
            <p:cNvSpPr/>
            <p:nvPr/>
          </p:nvSpPr>
          <p:spPr>
            <a:xfrm>
              <a:off x="3066315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6EF61F51-A844-4BFE-A90B-7D24AB20A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9371595F-E10C-4357-B742-48A7FF710F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01AB3225-8AEE-46DB-A126-4B554C6EB400}"/>
                </a:ext>
              </a:extLst>
            </p:cNvPr>
            <p:cNvSpPr/>
            <p:nvPr/>
          </p:nvSpPr>
          <p:spPr>
            <a:xfrm>
              <a:off x="3518147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73915EA1-9150-4A16-A259-C12E9B5B2B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68904A63-71EA-4653-8062-00066D6DD9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2C365EF3-40B0-400F-A1BD-D56E0BBB65D6}"/>
                </a:ext>
              </a:extLst>
            </p:cNvPr>
            <p:cNvSpPr/>
            <p:nvPr/>
          </p:nvSpPr>
          <p:spPr>
            <a:xfrm>
              <a:off x="3969979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1A2E76C-D277-4176-B8FD-A6793B8510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D6E879FF-2697-4C55-B4FA-117EE6EEE9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F4B73EFC-33B6-4E27-BF48-0439401CADFC}"/>
                </a:ext>
              </a:extLst>
            </p:cNvPr>
            <p:cNvSpPr/>
            <p:nvPr/>
          </p:nvSpPr>
          <p:spPr>
            <a:xfrm>
              <a:off x="807155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88A82B1C-D487-48EF-8449-B54AA1F1F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6F31ECBF-B0A5-4D62-882B-6AA4C4E63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DE8B1C2E-47A2-4DCE-ACE4-C0834C277D3C}"/>
                </a:ext>
              </a:extLst>
            </p:cNvPr>
            <p:cNvSpPr/>
            <p:nvPr/>
          </p:nvSpPr>
          <p:spPr>
            <a:xfrm>
              <a:off x="1258987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BB7B13EF-925D-428D-8E10-CEBCD0D9BB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5F8F3112-0426-42EE-97F4-0B0C6FB79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7B914365-B565-483C-A551-6B12EEBE00AD}"/>
                </a:ext>
              </a:extLst>
            </p:cNvPr>
            <p:cNvSpPr/>
            <p:nvPr/>
          </p:nvSpPr>
          <p:spPr>
            <a:xfrm>
              <a:off x="1710819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365EA058-6B26-4448-8648-2C6F2C8856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B28E14D4-5739-4922-874A-DF556BB74A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5529241E-CCA2-491B-B42A-7D9A96F2FC74}"/>
                </a:ext>
              </a:extLst>
            </p:cNvPr>
            <p:cNvSpPr/>
            <p:nvPr/>
          </p:nvSpPr>
          <p:spPr>
            <a:xfrm>
              <a:off x="2162651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F7D0F6C9-0371-408A-8321-0FE18C3D7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E5DBB875-7DFF-4B6E-BAD1-C3528680BD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47B27B3F-851D-4B38-A44F-3388D5A1D2B8}"/>
                </a:ext>
              </a:extLst>
            </p:cNvPr>
            <p:cNvSpPr/>
            <p:nvPr/>
          </p:nvSpPr>
          <p:spPr>
            <a:xfrm>
              <a:off x="2614483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6720D771-9C28-482E-8971-B7C01BEDB8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36B052F6-39D7-4ADA-9BDA-CD4229AF6A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DEE868BD-65CD-4850-93B2-07919640A54C}"/>
                </a:ext>
              </a:extLst>
            </p:cNvPr>
            <p:cNvSpPr/>
            <p:nvPr/>
          </p:nvSpPr>
          <p:spPr>
            <a:xfrm>
              <a:off x="3066315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6128AE09-E189-4E54-9554-52646AC21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B131DE8D-BDC9-403A-8D4B-DB19E1E85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98B466B7-A507-49B6-B59E-3DEDF6BE2AF5}"/>
                </a:ext>
              </a:extLst>
            </p:cNvPr>
            <p:cNvSpPr/>
            <p:nvPr/>
          </p:nvSpPr>
          <p:spPr>
            <a:xfrm>
              <a:off x="3518147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B22273B7-A589-419C-A596-6FBB1A90FB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0FFAE6F8-E456-43EB-A16F-99509356A6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1A5547F8-5D1F-43CF-812C-4D75AC6FA52A}"/>
                </a:ext>
              </a:extLst>
            </p:cNvPr>
            <p:cNvSpPr/>
            <p:nvPr/>
          </p:nvSpPr>
          <p:spPr>
            <a:xfrm>
              <a:off x="3969979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E0325CF8-ADC0-416E-95B6-FCD469F151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CEDC8767-A42F-4D95-A38F-050BEA5760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58B19F03-A80D-4978-9EB3-ED388225B4E0}"/>
                </a:ext>
              </a:extLst>
            </p:cNvPr>
            <p:cNvSpPr/>
            <p:nvPr/>
          </p:nvSpPr>
          <p:spPr>
            <a:xfrm>
              <a:off x="807155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3EC869D0-722A-4FF2-917F-DA45963AA0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ED0A7581-01D8-421A-899C-302CB06E6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7E10CF5E-0728-4780-A642-8D08770D1BF1}"/>
                </a:ext>
              </a:extLst>
            </p:cNvPr>
            <p:cNvSpPr/>
            <p:nvPr/>
          </p:nvSpPr>
          <p:spPr>
            <a:xfrm>
              <a:off x="1258987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44CFC803-A89F-4C2D-A96E-0DCB785917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48471EAB-BB2E-47EB-9C14-50265B080A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20282DA8-0020-4E51-9364-F339F6947AE6}"/>
                </a:ext>
              </a:extLst>
            </p:cNvPr>
            <p:cNvSpPr/>
            <p:nvPr/>
          </p:nvSpPr>
          <p:spPr>
            <a:xfrm>
              <a:off x="1710819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777145AE-E74F-4D39-8977-1122B2043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5F327761-1EDE-464B-B224-98E926842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4E1CDD1C-D5FF-4F64-8CD6-F1A0DBBEBE39}"/>
                </a:ext>
              </a:extLst>
            </p:cNvPr>
            <p:cNvSpPr/>
            <p:nvPr/>
          </p:nvSpPr>
          <p:spPr>
            <a:xfrm>
              <a:off x="2162651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D3E5B3B4-4FD6-4E78-88A1-B1CC85778D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43DF367B-CFA0-44C5-9307-A1A32AD55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B6F47F70-47BA-464B-B64A-DDEED2E7925A}"/>
                </a:ext>
              </a:extLst>
            </p:cNvPr>
            <p:cNvSpPr/>
            <p:nvPr/>
          </p:nvSpPr>
          <p:spPr>
            <a:xfrm>
              <a:off x="2614483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719725BE-CDBB-4C60-8635-AEEF99E3D3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B53A8E6D-FE59-4ADA-B631-BADDD04C8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54B35A8E-23FC-4B1A-9284-87922D6EC7D7}"/>
                </a:ext>
              </a:extLst>
            </p:cNvPr>
            <p:cNvSpPr/>
            <p:nvPr/>
          </p:nvSpPr>
          <p:spPr>
            <a:xfrm>
              <a:off x="3066315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5AC56DE1-2778-4322-88DF-C0356301B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2D1DA7B0-E8E9-41E8-8E76-2E00243CBA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D7413AA1-B7F6-4E5B-97C4-B9C4C5A0E5DC}"/>
                </a:ext>
              </a:extLst>
            </p:cNvPr>
            <p:cNvSpPr/>
            <p:nvPr/>
          </p:nvSpPr>
          <p:spPr>
            <a:xfrm>
              <a:off x="3518147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E5C80CBB-F58A-4B77-B3BA-8E40C7908F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F54E8790-79E2-41C4-96B1-0909FF48B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C29BF5B0-BE98-4BAB-ACCE-9F7A2B7CBAD6}"/>
                </a:ext>
              </a:extLst>
            </p:cNvPr>
            <p:cNvSpPr/>
            <p:nvPr/>
          </p:nvSpPr>
          <p:spPr>
            <a:xfrm>
              <a:off x="3969979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B7EB41F-C27F-4C91-B7F4-366E1C9363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12B4CF79-6E3F-49CE-A86A-4DC7C7F35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20BDDD09-528C-45A8-A0AF-F7A66AF6DED1}"/>
                </a:ext>
              </a:extLst>
            </p:cNvPr>
            <p:cNvSpPr/>
            <p:nvPr/>
          </p:nvSpPr>
          <p:spPr>
            <a:xfrm>
              <a:off x="807155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8E2D19D4-2031-4A2C-84C0-C1E9373791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60F5B100-ED2A-446F-9CCF-50B4939A73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EC7315A6-4CC0-4B64-ADF2-2B3C2D00A633}"/>
                </a:ext>
              </a:extLst>
            </p:cNvPr>
            <p:cNvSpPr/>
            <p:nvPr/>
          </p:nvSpPr>
          <p:spPr>
            <a:xfrm>
              <a:off x="1258987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90FB9CFC-7E8C-47F9-A217-C2957D299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0990DBE9-79B8-4DAB-9463-68DD8C47DE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90DD3B9B-558E-46C1-BEBF-E2C765612A40}"/>
                </a:ext>
              </a:extLst>
            </p:cNvPr>
            <p:cNvSpPr/>
            <p:nvPr/>
          </p:nvSpPr>
          <p:spPr>
            <a:xfrm>
              <a:off x="1710819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7CA3CF01-29C2-45D6-8B3B-F62BBCAD5A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0E4A0E75-5ED7-4F45-B156-FA80A7191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87AD5DA0-BC69-425F-A5A3-1ACB9C49DFCE}"/>
                </a:ext>
              </a:extLst>
            </p:cNvPr>
            <p:cNvSpPr/>
            <p:nvPr/>
          </p:nvSpPr>
          <p:spPr>
            <a:xfrm>
              <a:off x="2162651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BAB1E32A-3906-4A03-95E1-EC1F5197B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483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F6BA948E-83C3-48A5-859C-A61DE21554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399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B91FC208-0452-41B7-B3DD-D5E6B8EF788C}"/>
                </a:ext>
              </a:extLst>
            </p:cNvPr>
            <p:cNvSpPr/>
            <p:nvPr/>
          </p:nvSpPr>
          <p:spPr>
            <a:xfrm>
              <a:off x="2614483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2487F9D-9298-40F2-BEBE-1AEB24C0E3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4315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77D415E2-8EFD-4365-950D-D6D56D96C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231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BAB6283D-B538-4608-9E5D-F30A223676E3}"/>
                </a:ext>
              </a:extLst>
            </p:cNvPr>
            <p:cNvSpPr/>
            <p:nvPr/>
          </p:nvSpPr>
          <p:spPr>
            <a:xfrm>
              <a:off x="3066315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BF75BDCA-16CD-4ECB-8277-87747CA1DE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147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0636D9A7-B16A-498B-9585-646FEC53C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063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94DDAA8B-11BD-4278-A1D9-38690F633BA4}"/>
                </a:ext>
              </a:extLst>
            </p:cNvPr>
            <p:cNvSpPr/>
            <p:nvPr/>
          </p:nvSpPr>
          <p:spPr>
            <a:xfrm>
              <a:off x="3518147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C09ED3C1-A9D5-410D-8FF2-F46C45EFD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979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DCA5FB7F-177A-4EB8-9074-4D466C71C8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3895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3C5978EB-1F43-43B7-AB32-0405D4E23637}"/>
                </a:ext>
              </a:extLst>
            </p:cNvPr>
            <p:cNvSpPr/>
            <p:nvPr/>
          </p:nvSpPr>
          <p:spPr>
            <a:xfrm>
              <a:off x="3969979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2505FC30-074D-469D-A039-97DCB06143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155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FCF26827-8B4F-4357-BE8E-901C7A3361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071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9F2C811C-74F2-4B8E-AB1B-5A0436808E0F}"/>
                </a:ext>
              </a:extLst>
            </p:cNvPr>
            <p:cNvSpPr/>
            <p:nvPr/>
          </p:nvSpPr>
          <p:spPr>
            <a:xfrm>
              <a:off x="807155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2DC2B84D-9B92-4873-9ADC-1D5C340AB3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987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46716D62-07B1-414E-B727-E7FBC555C6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903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94BB9AE3-7B88-4188-BA10-4572F4DB1979}"/>
                </a:ext>
              </a:extLst>
            </p:cNvPr>
            <p:cNvSpPr/>
            <p:nvPr/>
          </p:nvSpPr>
          <p:spPr>
            <a:xfrm>
              <a:off x="1258987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2FC964E8-4F46-42BF-9233-AAE856407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8819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7C259FA0-7763-439C-8BFE-EBC61D364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735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918C0B8A-98FC-4423-BEBC-F79FDD266E26}"/>
                </a:ext>
              </a:extLst>
            </p:cNvPr>
            <p:cNvSpPr/>
            <p:nvPr/>
          </p:nvSpPr>
          <p:spPr>
            <a:xfrm>
              <a:off x="1710819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F5667A23-B3E0-4690-AFCA-8136E455FB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651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BDF82533-F59A-4D89-9AF4-4770F82052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67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3C125343-4D21-4843-848D-C1DC891EB893}"/>
                </a:ext>
              </a:extLst>
            </p:cNvPr>
            <p:cNvSpPr/>
            <p:nvPr/>
          </p:nvSpPr>
          <p:spPr>
            <a:xfrm>
              <a:off x="2162651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6D25A425-C637-4B20-A77A-202FEB0609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79CF947A-229A-41F4-B558-FA2F66152C3B}"/>
                </a:ext>
              </a:extLst>
            </p:cNvPr>
            <p:cNvSpPr/>
            <p:nvPr/>
          </p:nvSpPr>
          <p:spPr>
            <a:xfrm>
              <a:off x="6236650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852B1DA9-03A8-4CB1-A793-E5357202C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16C1549A-D703-4645-99A8-3408E475EB94}"/>
                </a:ext>
              </a:extLst>
            </p:cNvPr>
            <p:cNvSpPr/>
            <p:nvPr/>
          </p:nvSpPr>
          <p:spPr>
            <a:xfrm>
              <a:off x="6688482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DC062B2D-0E54-41EF-BC3F-BE7D6A222CD0}"/>
                </a:ext>
              </a:extLst>
            </p:cNvPr>
            <p:cNvSpPr/>
            <p:nvPr/>
          </p:nvSpPr>
          <p:spPr>
            <a:xfrm>
              <a:off x="7140314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AB870EFA-BDD7-4B4B-92E5-6E011732C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89867C0F-D169-4116-A439-BF8791FAB572}"/>
                </a:ext>
              </a:extLst>
            </p:cNvPr>
            <p:cNvSpPr/>
            <p:nvPr/>
          </p:nvSpPr>
          <p:spPr>
            <a:xfrm>
              <a:off x="4429322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D1138A0-A347-4DC8-90D8-46E5A8306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EAD897B9-9B9F-4A5D-A66A-00B3984C77DC}"/>
                </a:ext>
              </a:extLst>
            </p:cNvPr>
            <p:cNvSpPr/>
            <p:nvPr/>
          </p:nvSpPr>
          <p:spPr>
            <a:xfrm>
              <a:off x="4881154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AFAEF43D-F4B0-4875-A488-847A79E6F0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B1B9DF92-1EC0-4675-AE2A-7334230B21C5}"/>
                </a:ext>
              </a:extLst>
            </p:cNvPr>
            <p:cNvSpPr/>
            <p:nvPr/>
          </p:nvSpPr>
          <p:spPr>
            <a:xfrm>
              <a:off x="5332986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19A1CB1E-5009-4586-9701-FB29D4315C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557585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75E2348A-2059-40FA-9A8D-CD256EB5636B}"/>
                </a:ext>
              </a:extLst>
            </p:cNvPr>
            <p:cNvSpPr/>
            <p:nvPr/>
          </p:nvSpPr>
          <p:spPr>
            <a:xfrm>
              <a:off x="5784818" y="555785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6962A824-D30D-4703-9C07-A4755CD81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202490E5-A4C6-4297-9016-D6558874D8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5648D408-0B85-4D29-8359-801583AF8991}"/>
                </a:ext>
              </a:extLst>
            </p:cNvPr>
            <p:cNvSpPr/>
            <p:nvPr/>
          </p:nvSpPr>
          <p:spPr>
            <a:xfrm>
              <a:off x="6236650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E6E20889-32DC-4277-BF2E-C9C3FF48E3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1266330B-0122-42E4-8368-DBCA6D208D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C32BE6F1-D9D7-4B49-9AF1-AE332D5E4F0D}"/>
                </a:ext>
              </a:extLst>
            </p:cNvPr>
            <p:cNvSpPr/>
            <p:nvPr/>
          </p:nvSpPr>
          <p:spPr>
            <a:xfrm>
              <a:off x="6688482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46241295-0F2B-4C35-A820-BDBC16FC533A}"/>
                </a:ext>
              </a:extLst>
            </p:cNvPr>
            <p:cNvSpPr/>
            <p:nvPr/>
          </p:nvSpPr>
          <p:spPr>
            <a:xfrm>
              <a:off x="7140314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1DF697D5-D7A1-4D77-90BA-CD62C65874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175DC6A0-C6E6-41A4-813F-76C98307F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6ADF7EA9-856B-4620-8C42-60E6D1E1AAE8}"/>
                </a:ext>
              </a:extLst>
            </p:cNvPr>
            <p:cNvSpPr/>
            <p:nvPr/>
          </p:nvSpPr>
          <p:spPr>
            <a:xfrm>
              <a:off x="4429322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35768912-E18B-4003-8E0D-E12FC26F69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598283B6-047B-4231-B9A8-1E3CF64B68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45E42CE2-1394-486C-A902-F0545E415CD7}"/>
                </a:ext>
              </a:extLst>
            </p:cNvPr>
            <p:cNvSpPr/>
            <p:nvPr/>
          </p:nvSpPr>
          <p:spPr>
            <a:xfrm>
              <a:off x="4881154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58A569E6-E5D7-4391-8EA0-09156E049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2001CD34-CE6C-4DB2-9F32-A861180CC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84F8B5F2-94E5-4388-B788-FB216863D496}"/>
                </a:ext>
              </a:extLst>
            </p:cNvPr>
            <p:cNvSpPr/>
            <p:nvPr/>
          </p:nvSpPr>
          <p:spPr>
            <a:xfrm>
              <a:off x="5332986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54ABC91A-9DC7-466D-BD03-DC50A1C44F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1F6BAD9B-03C5-4345-82B2-6201016570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601718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6D8C1485-5F94-4115-939E-0224D1620030}"/>
                </a:ext>
              </a:extLst>
            </p:cNvPr>
            <p:cNvSpPr/>
            <p:nvPr/>
          </p:nvSpPr>
          <p:spPr>
            <a:xfrm>
              <a:off x="5784818" y="599918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39952304-A9FD-4BDE-B79E-EAA0C04C78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8247EB12-DD30-4D8C-AAC1-75BDDDCC8C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734D9EF6-9A84-4FB1-9F93-E0AABEB98E0C}"/>
                </a:ext>
              </a:extLst>
            </p:cNvPr>
            <p:cNvSpPr/>
            <p:nvPr/>
          </p:nvSpPr>
          <p:spPr>
            <a:xfrm>
              <a:off x="6236650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EB81E3B6-A19F-4926-AFD2-A534DFDE9D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6522F053-7420-4BEE-B377-950284814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58ABA9B6-4255-4DC7-B449-5A56A3CF93E6}"/>
                </a:ext>
              </a:extLst>
            </p:cNvPr>
            <p:cNvSpPr/>
            <p:nvPr/>
          </p:nvSpPr>
          <p:spPr>
            <a:xfrm>
              <a:off x="6688482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8FC48D51-B67E-4FAB-8997-E346FC0DC997}"/>
                </a:ext>
              </a:extLst>
            </p:cNvPr>
            <p:cNvSpPr/>
            <p:nvPr/>
          </p:nvSpPr>
          <p:spPr>
            <a:xfrm>
              <a:off x="7140314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DE3A4A11-DE28-4F5F-A47C-D73E0ED61F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4C5B6201-5C25-442C-B4C5-442038804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AEC6133D-0098-4CCB-9293-07375E6CB83A}"/>
                </a:ext>
              </a:extLst>
            </p:cNvPr>
            <p:cNvSpPr/>
            <p:nvPr/>
          </p:nvSpPr>
          <p:spPr>
            <a:xfrm>
              <a:off x="4429322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144E58B3-B5BF-4BAB-98D8-466D552F71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85D2D22C-E14B-49E9-8706-3A65D7FE9D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76AC2F2E-4194-4D3B-9593-F289F742D94D}"/>
                </a:ext>
              </a:extLst>
            </p:cNvPr>
            <p:cNvSpPr/>
            <p:nvPr/>
          </p:nvSpPr>
          <p:spPr>
            <a:xfrm>
              <a:off x="4881154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9FC1335-D6C3-4BE0-815A-50B1C51E58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D07CFF84-BD5C-4BAC-A1DD-50E4C12617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2F4FC4EC-CA76-4949-87A2-E81ED5988A2E}"/>
                </a:ext>
              </a:extLst>
            </p:cNvPr>
            <p:cNvSpPr/>
            <p:nvPr/>
          </p:nvSpPr>
          <p:spPr>
            <a:xfrm>
              <a:off x="5332986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04E3D1B8-DB21-4F65-B179-286237773A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D1206168-0039-4D00-A51F-BCC192CDB7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645850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2591C609-6CEE-45DB-AFF7-2A2F8D8149BB}"/>
                </a:ext>
              </a:extLst>
            </p:cNvPr>
            <p:cNvSpPr/>
            <p:nvPr/>
          </p:nvSpPr>
          <p:spPr>
            <a:xfrm>
              <a:off x="5784818" y="6440505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B79BA8F5-8593-4077-A72B-49867536B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514E867C-DB77-4FE3-A341-A757857548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FC956FD2-5257-4C43-99C4-530385F4EEC0}"/>
                </a:ext>
              </a:extLst>
            </p:cNvPr>
            <p:cNvSpPr/>
            <p:nvPr/>
          </p:nvSpPr>
          <p:spPr>
            <a:xfrm>
              <a:off x="6236650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4C207CEE-D113-4BAB-BE6E-7DD57D5EAB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50C9B4C0-A7C7-4CC3-B26B-82B96DF92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93E3887A-02AB-40C1-BAB2-DB9CE548C67D}"/>
                </a:ext>
              </a:extLst>
            </p:cNvPr>
            <p:cNvSpPr/>
            <p:nvPr/>
          </p:nvSpPr>
          <p:spPr>
            <a:xfrm>
              <a:off x="6688482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028DF330-ED56-4574-A72D-068EEF62BE8F}"/>
                </a:ext>
              </a:extLst>
            </p:cNvPr>
            <p:cNvSpPr/>
            <p:nvPr/>
          </p:nvSpPr>
          <p:spPr>
            <a:xfrm>
              <a:off x="7140314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570EBDCC-FF6A-46A9-9D7E-059D49D25E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A8ABFE32-A6C4-4A54-94F2-D4E3111B50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A8F67C39-A2F1-4934-8591-EC2ECA4EB1B2}"/>
                </a:ext>
              </a:extLst>
            </p:cNvPr>
            <p:cNvSpPr/>
            <p:nvPr/>
          </p:nvSpPr>
          <p:spPr>
            <a:xfrm>
              <a:off x="4429322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02ABD1BF-475C-49CE-ADD2-EE16C01A0E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70B407E1-5F4C-4D84-AC92-77672D233E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7ABA7A36-C1E6-4C5E-A755-DF2A939279EE}"/>
                </a:ext>
              </a:extLst>
            </p:cNvPr>
            <p:cNvSpPr/>
            <p:nvPr/>
          </p:nvSpPr>
          <p:spPr>
            <a:xfrm>
              <a:off x="4881154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7D749BC5-ABB5-46F6-B2ED-C2352AE593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A2F46F9A-75E1-4A42-9E2E-D2907539EF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B4B487E3-9E65-4280-B2AD-3AA70DC1D391}"/>
                </a:ext>
              </a:extLst>
            </p:cNvPr>
            <p:cNvSpPr/>
            <p:nvPr/>
          </p:nvSpPr>
          <p:spPr>
            <a:xfrm>
              <a:off x="5332986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5F4DAECA-44B6-4F8A-A46E-81A88DAD70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E67EE7E5-CC77-4380-9B60-BF40983612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6899830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540D1E6B-3187-4864-B41D-113CD286F5BB}"/>
                </a:ext>
              </a:extLst>
            </p:cNvPr>
            <p:cNvSpPr/>
            <p:nvPr/>
          </p:nvSpPr>
          <p:spPr>
            <a:xfrm>
              <a:off x="5784818" y="6881830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BEF998B4-FD4D-491B-BE64-BA649D2278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650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358587E5-5860-462D-B387-A841E79037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0566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56630655-1112-41F2-9530-B2FF3A96CBED}"/>
                </a:ext>
              </a:extLst>
            </p:cNvPr>
            <p:cNvSpPr/>
            <p:nvPr/>
          </p:nvSpPr>
          <p:spPr>
            <a:xfrm>
              <a:off x="6236650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34C2E46F-55CC-4854-9612-EE3660D53A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482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509E3E97-258A-4598-B51E-9D5531CE1D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398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211CC126-DABB-4DF1-849D-DAB7A7675FFB}"/>
                </a:ext>
              </a:extLst>
            </p:cNvPr>
            <p:cNvSpPr/>
            <p:nvPr/>
          </p:nvSpPr>
          <p:spPr>
            <a:xfrm>
              <a:off x="6688482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7BCC4EE-D296-4A3D-A27D-A92E1FB53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8314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24E6CF93-40DB-432B-A6BA-B90BF23A651A}"/>
                </a:ext>
              </a:extLst>
            </p:cNvPr>
            <p:cNvSpPr/>
            <p:nvPr/>
          </p:nvSpPr>
          <p:spPr>
            <a:xfrm>
              <a:off x="7140314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C38742D6-690F-4E4B-B63B-0AB062D44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7322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27AB86D7-27B8-4729-B19B-79BC4639BE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3238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08958930-D1D2-44CE-AA14-25E73AAE4385}"/>
                </a:ext>
              </a:extLst>
            </p:cNvPr>
            <p:cNvSpPr/>
            <p:nvPr/>
          </p:nvSpPr>
          <p:spPr>
            <a:xfrm>
              <a:off x="4429322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30302EF6-5269-42A4-A895-A49C59378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9154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4592A794-C568-4FA6-81A5-3F49FF63F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5070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917F3828-0C23-48BD-9876-F949B40870AD}"/>
                </a:ext>
              </a:extLst>
            </p:cNvPr>
            <p:cNvSpPr/>
            <p:nvPr/>
          </p:nvSpPr>
          <p:spPr>
            <a:xfrm>
              <a:off x="4881154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7DAC3E99-322B-4870-82F6-17204E9354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0986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592149FC-F85E-4538-9883-F7895412E4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902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3F3161A8-5A1A-4E2F-A29C-D7B7C2957A64}"/>
                </a:ext>
              </a:extLst>
            </p:cNvPr>
            <p:cNvSpPr/>
            <p:nvPr/>
          </p:nvSpPr>
          <p:spPr>
            <a:xfrm>
              <a:off x="5332986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14E7647E-AF44-459B-A299-37703F4D3A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818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8FFDE89F-001F-4084-8777-2CF82542D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8734" y="734115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E5944CA0-D7DD-4FD5-A0BE-4F7B0B7E3BE8}"/>
                </a:ext>
              </a:extLst>
            </p:cNvPr>
            <p:cNvSpPr/>
            <p:nvPr/>
          </p:nvSpPr>
          <p:spPr>
            <a:xfrm>
              <a:off x="5784818" y="7323154"/>
              <a:ext cx="36000" cy="36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5AF7595-9AE7-4CA1-A30B-657D8F6E9918}"/>
              </a:ext>
            </a:extLst>
          </p:cNvPr>
          <p:cNvGrpSpPr/>
          <p:nvPr/>
        </p:nvGrpSpPr>
        <p:grpSpPr>
          <a:xfrm>
            <a:off x="312991" y="1357300"/>
            <a:ext cx="6311139" cy="3953678"/>
            <a:chOff x="870754" y="5617500"/>
            <a:chExt cx="6311139" cy="3953677"/>
          </a:xfrm>
        </p:grpSpPr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70339AD7-3221-421E-BDE8-B608FBA2B0C3}"/>
                </a:ext>
              </a:extLst>
            </p:cNvPr>
            <p:cNvSpPr/>
            <p:nvPr/>
          </p:nvSpPr>
          <p:spPr>
            <a:xfrm>
              <a:off x="1253587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6E1E12BA-D9B1-472C-AC81-A0790CC13BCF}"/>
                </a:ext>
              </a:extLst>
            </p:cNvPr>
            <p:cNvCxnSpPr>
              <a:cxnSpLocks/>
            </p:cNvCxnSpPr>
            <p:nvPr/>
          </p:nvCxnSpPr>
          <p:spPr>
            <a:xfrm>
              <a:off x="870754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EFC5F12D-1293-4CAA-9FCF-69DCED5B03DD}"/>
                </a:ext>
              </a:extLst>
            </p:cNvPr>
            <p:cNvCxnSpPr>
              <a:cxnSpLocks/>
            </p:cNvCxnSpPr>
            <p:nvPr/>
          </p:nvCxnSpPr>
          <p:spPr>
            <a:xfrm>
              <a:off x="870754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22BF2F28-1790-463F-B142-ADA0E88DD69F}"/>
                </a:ext>
              </a:extLst>
            </p:cNvPr>
            <p:cNvSpPr/>
            <p:nvPr/>
          </p:nvSpPr>
          <p:spPr>
            <a:xfrm>
              <a:off x="1706426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02765800-CE47-490D-B035-21E2C986BDA7}"/>
                </a:ext>
              </a:extLst>
            </p:cNvPr>
            <p:cNvCxnSpPr>
              <a:cxnSpLocks/>
            </p:cNvCxnSpPr>
            <p:nvPr/>
          </p:nvCxnSpPr>
          <p:spPr>
            <a:xfrm>
              <a:off x="1323593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7C00D80E-66FE-4971-9E5F-FFF70AB9FECF}"/>
                </a:ext>
              </a:extLst>
            </p:cNvPr>
            <p:cNvCxnSpPr>
              <a:cxnSpLocks/>
            </p:cNvCxnSpPr>
            <p:nvPr/>
          </p:nvCxnSpPr>
          <p:spPr>
            <a:xfrm>
              <a:off x="1323593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4B0ADBEE-7F10-4231-BDC8-A57F8DB123ED}"/>
                </a:ext>
              </a:extLst>
            </p:cNvPr>
            <p:cNvSpPr/>
            <p:nvPr/>
          </p:nvSpPr>
          <p:spPr>
            <a:xfrm>
              <a:off x="2158356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586073E6-D736-4854-BE62-829CF1CD4589}"/>
                </a:ext>
              </a:extLst>
            </p:cNvPr>
            <p:cNvCxnSpPr>
              <a:cxnSpLocks/>
            </p:cNvCxnSpPr>
            <p:nvPr/>
          </p:nvCxnSpPr>
          <p:spPr>
            <a:xfrm>
              <a:off x="1775523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69763E0F-D948-47C5-9AF3-5DD8AA5061B3}"/>
                </a:ext>
              </a:extLst>
            </p:cNvPr>
            <p:cNvCxnSpPr>
              <a:cxnSpLocks/>
            </p:cNvCxnSpPr>
            <p:nvPr/>
          </p:nvCxnSpPr>
          <p:spPr>
            <a:xfrm>
              <a:off x="1775523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FF1224BE-B52D-4D24-AF80-F73DB067C228}"/>
                </a:ext>
              </a:extLst>
            </p:cNvPr>
            <p:cNvSpPr/>
            <p:nvPr/>
          </p:nvSpPr>
          <p:spPr>
            <a:xfrm>
              <a:off x="2611195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6A6FDA73-20C1-4A52-8607-4503BB678D2A}"/>
                </a:ext>
              </a:extLst>
            </p:cNvPr>
            <p:cNvCxnSpPr>
              <a:cxnSpLocks/>
            </p:cNvCxnSpPr>
            <p:nvPr/>
          </p:nvCxnSpPr>
          <p:spPr>
            <a:xfrm>
              <a:off x="2228362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49B1F812-A17B-4F21-A6BD-713EDB512660}"/>
                </a:ext>
              </a:extLst>
            </p:cNvPr>
            <p:cNvCxnSpPr>
              <a:cxnSpLocks/>
            </p:cNvCxnSpPr>
            <p:nvPr/>
          </p:nvCxnSpPr>
          <p:spPr>
            <a:xfrm>
              <a:off x="2228362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0AD8557E-7AD2-4506-8AAB-63377CB58473}"/>
                </a:ext>
              </a:extLst>
            </p:cNvPr>
            <p:cNvSpPr/>
            <p:nvPr/>
          </p:nvSpPr>
          <p:spPr>
            <a:xfrm>
              <a:off x="3058803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A9E6AD50-D4FF-4D2C-B26D-84D7533033AF}"/>
                </a:ext>
              </a:extLst>
            </p:cNvPr>
            <p:cNvCxnSpPr>
              <a:cxnSpLocks/>
            </p:cNvCxnSpPr>
            <p:nvPr/>
          </p:nvCxnSpPr>
          <p:spPr>
            <a:xfrm>
              <a:off x="2675970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4553851B-2246-4441-89D9-A30A6FCDBDC8}"/>
                </a:ext>
              </a:extLst>
            </p:cNvPr>
            <p:cNvCxnSpPr>
              <a:cxnSpLocks/>
            </p:cNvCxnSpPr>
            <p:nvPr/>
          </p:nvCxnSpPr>
          <p:spPr>
            <a:xfrm>
              <a:off x="2675970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78F758A2-EEB6-44EC-9E8A-49F8872FC761}"/>
                </a:ext>
              </a:extLst>
            </p:cNvPr>
            <p:cNvSpPr/>
            <p:nvPr/>
          </p:nvSpPr>
          <p:spPr>
            <a:xfrm>
              <a:off x="3511642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D65CEB75-F1D3-4637-B239-4466E12DA3CD}"/>
                </a:ext>
              </a:extLst>
            </p:cNvPr>
            <p:cNvCxnSpPr>
              <a:cxnSpLocks/>
            </p:cNvCxnSpPr>
            <p:nvPr/>
          </p:nvCxnSpPr>
          <p:spPr>
            <a:xfrm>
              <a:off x="3128809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1283FD0E-B0E9-4827-875B-CB10169AE28D}"/>
                </a:ext>
              </a:extLst>
            </p:cNvPr>
            <p:cNvCxnSpPr>
              <a:cxnSpLocks/>
            </p:cNvCxnSpPr>
            <p:nvPr/>
          </p:nvCxnSpPr>
          <p:spPr>
            <a:xfrm>
              <a:off x="3128809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F760B971-64E0-44AC-924E-ABCBC1A9C87E}"/>
                </a:ext>
              </a:extLst>
            </p:cNvPr>
            <p:cNvSpPr/>
            <p:nvPr/>
          </p:nvSpPr>
          <p:spPr>
            <a:xfrm>
              <a:off x="3965683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7EB86C5D-7605-49F2-B3DA-ACE72EF0699E}"/>
                </a:ext>
              </a:extLst>
            </p:cNvPr>
            <p:cNvCxnSpPr>
              <a:cxnSpLocks/>
            </p:cNvCxnSpPr>
            <p:nvPr/>
          </p:nvCxnSpPr>
          <p:spPr>
            <a:xfrm>
              <a:off x="3578088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989985A6-8988-4FBE-B487-675CA7C8D457}"/>
                </a:ext>
              </a:extLst>
            </p:cNvPr>
            <p:cNvCxnSpPr>
              <a:cxnSpLocks/>
            </p:cNvCxnSpPr>
            <p:nvPr/>
          </p:nvCxnSpPr>
          <p:spPr>
            <a:xfrm>
              <a:off x="3578088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22BC242B-19E9-4845-A753-01F88BDCE8A3}"/>
                </a:ext>
              </a:extLst>
            </p:cNvPr>
            <p:cNvSpPr/>
            <p:nvPr/>
          </p:nvSpPr>
          <p:spPr>
            <a:xfrm>
              <a:off x="4420903" y="9524377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54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4485D9E6-DA03-4060-967E-6593A8BDB01A}"/>
                </a:ext>
              </a:extLst>
            </p:cNvPr>
            <p:cNvCxnSpPr>
              <a:cxnSpLocks/>
            </p:cNvCxnSpPr>
            <p:nvPr/>
          </p:nvCxnSpPr>
          <p:spPr>
            <a:xfrm>
              <a:off x="4033308" y="953269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9BC5DF8B-E883-4C80-B679-CF2FAB5B886F}"/>
                </a:ext>
              </a:extLst>
            </p:cNvPr>
            <p:cNvCxnSpPr>
              <a:cxnSpLocks/>
            </p:cNvCxnSpPr>
            <p:nvPr/>
          </p:nvCxnSpPr>
          <p:spPr>
            <a:xfrm>
              <a:off x="4033308" y="956285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BA00B855-F72C-4DF8-A4B5-CDB0225CE859}"/>
                </a:ext>
              </a:extLst>
            </p:cNvPr>
            <p:cNvCxnSpPr>
              <a:cxnSpLocks/>
            </p:cNvCxnSpPr>
            <p:nvPr/>
          </p:nvCxnSpPr>
          <p:spPr>
            <a:xfrm>
              <a:off x="4489874" y="954539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60693CB6-5482-4901-A056-6CDC1D8C6D56}"/>
                </a:ext>
              </a:extLst>
            </p:cNvPr>
            <p:cNvCxnSpPr>
              <a:cxnSpLocks/>
            </p:cNvCxnSpPr>
            <p:nvPr/>
          </p:nvCxnSpPr>
          <p:spPr>
            <a:xfrm>
              <a:off x="4942853" y="9547778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DA305EF4-E587-4DFF-A030-C7FA454232A0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47" y="914952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D1A7FAB6-F5C5-4C0A-832D-306A4D2EF5B0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47" y="8707801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072132B3-1C3F-423A-ADF9-AFDC5582225B}"/>
                </a:ext>
              </a:extLst>
            </p:cNvPr>
            <p:cNvSpPr/>
            <p:nvPr/>
          </p:nvSpPr>
          <p:spPr>
            <a:xfrm>
              <a:off x="5330448" y="8644350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27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0F06F8AD-779A-44FD-BFA9-4F41C7579183}"/>
                </a:ext>
              </a:extLst>
            </p:cNvPr>
            <p:cNvCxnSpPr>
              <a:cxnSpLocks/>
            </p:cNvCxnSpPr>
            <p:nvPr/>
          </p:nvCxnSpPr>
          <p:spPr>
            <a:xfrm>
              <a:off x="5394684" y="8665129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32E4768D-827B-4D76-90E5-652E8A446797}"/>
                </a:ext>
              </a:extLst>
            </p:cNvPr>
            <p:cNvCxnSpPr>
              <a:cxnSpLocks/>
            </p:cNvCxnSpPr>
            <p:nvPr/>
          </p:nvCxnSpPr>
          <p:spPr>
            <a:xfrm>
              <a:off x="5804259" y="82668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B80D229C-2A80-41D9-8EF8-2A3C1CEC642C}"/>
                </a:ext>
              </a:extLst>
            </p:cNvPr>
            <p:cNvSpPr/>
            <p:nvPr/>
          </p:nvSpPr>
          <p:spPr>
            <a:xfrm>
              <a:off x="5779898" y="8201042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27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1BF2916D-317D-44D2-BB59-32BD0A96CAD3}"/>
                </a:ext>
              </a:extLst>
            </p:cNvPr>
            <p:cNvSpPr/>
            <p:nvPr/>
          </p:nvSpPr>
          <p:spPr>
            <a:xfrm>
              <a:off x="4883535" y="9529778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F83E38EF-6663-45E6-9059-6D74293900C7}"/>
                </a:ext>
              </a:extLst>
            </p:cNvPr>
            <p:cNvSpPr/>
            <p:nvPr/>
          </p:nvSpPr>
          <p:spPr>
            <a:xfrm>
              <a:off x="5333467" y="9527397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EF5AC598-D49A-4D25-BB45-2713B0959ACF}"/>
                </a:ext>
              </a:extLst>
            </p:cNvPr>
            <p:cNvSpPr/>
            <p:nvPr/>
          </p:nvSpPr>
          <p:spPr>
            <a:xfrm>
              <a:off x="5333467" y="9088453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7689E4F9-CBBE-4563-8389-CD962290A87E}"/>
                </a:ext>
              </a:extLst>
            </p:cNvPr>
            <p:cNvSpPr/>
            <p:nvPr/>
          </p:nvSpPr>
          <p:spPr>
            <a:xfrm>
              <a:off x="5782279" y="8647128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EAF1D8D2-157D-4DF8-8C47-43B3EBC8369B}"/>
                </a:ext>
              </a:extLst>
            </p:cNvPr>
            <p:cNvCxnSpPr>
              <a:cxnSpLocks/>
            </p:cNvCxnSpPr>
            <p:nvPr/>
          </p:nvCxnSpPr>
          <p:spPr>
            <a:xfrm>
              <a:off x="5844107" y="822380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424727CF-8196-4E21-A725-958B50F49FEB}"/>
                </a:ext>
              </a:extLst>
            </p:cNvPr>
            <p:cNvCxnSpPr>
              <a:cxnSpLocks/>
            </p:cNvCxnSpPr>
            <p:nvPr/>
          </p:nvCxnSpPr>
          <p:spPr>
            <a:xfrm>
              <a:off x="6297086" y="82261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33D03564-A99D-4FF3-818C-A7F33E7B7A06}"/>
                </a:ext>
              </a:extLst>
            </p:cNvPr>
            <p:cNvSpPr/>
            <p:nvPr/>
          </p:nvSpPr>
          <p:spPr>
            <a:xfrm>
              <a:off x="6237768" y="8208184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5EA4D9D6-9C49-40AB-A118-800772001EE2}"/>
                </a:ext>
              </a:extLst>
            </p:cNvPr>
            <p:cNvSpPr/>
            <p:nvPr/>
          </p:nvSpPr>
          <p:spPr>
            <a:xfrm>
              <a:off x="6687700" y="8205803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FD0D6BC2-147B-44C9-82AF-151931D866FF}"/>
                </a:ext>
              </a:extLst>
            </p:cNvPr>
            <p:cNvCxnSpPr>
              <a:cxnSpLocks/>
            </p:cNvCxnSpPr>
            <p:nvPr/>
          </p:nvCxnSpPr>
          <p:spPr>
            <a:xfrm>
              <a:off x="6751299" y="82261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F3C433DD-4FE2-4940-BD2D-F4CBA377E574}"/>
                </a:ext>
              </a:extLst>
            </p:cNvPr>
            <p:cNvSpPr/>
            <p:nvPr/>
          </p:nvSpPr>
          <p:spPr>
            <a:xfrm>
              <a:off x="7141913" y="8205803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2BCD4358-9BD3-4791-8436-E1E7F21E7C38}"/>
                </a:ext>
              </a:extLst>
            </p:cNvPr>
            <p:cNvCxnSpPr>
              <a:cxnSpLocks/>
            </p:cNvCxnSpPr>
            <p:nvPr/>
          </p:nvCxnSpPr>
          <p:spPr>
            <a:xfrm>
              <a:off x="7158493" y="7825549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FA50594E-F649-4DA1-9945-267FCD606045}"/>
                </a:ext>
              </a:extLst>
            </p:cNvPr>
            <p:cNvSpPr/>
            <p:nvPr/>
          </p:nvSpPr>
          <p:spPr>
            <a:xfrm>
              <a:off x="7141913" y="7764479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34902D48-40B0-496A-A72D-55B37F6E2406}"/>
                </a:ext>
              </a:extLst>
            </p:cNvPr>
            <p:cNvCxnSpPr>
              <a:cxnSpLocks/>
            </p:cNvCxnSpPr>
            <p:nvPr/>
          </p:nvCxnSpPr>
          <p:spPr>
            <a:xfrm>
              <a:off x="7158493" y="738422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F6034A8A-EF79-465E-A5C1-F72F40736B78}"/>
                </a:ext>
              </a:extLst>
            </p:cNvPr>
            <p:cNvSpPr/>
            <p:nvPr/>
          </p:nvSpPr>
          <p:spPr>
            <a:xfrm>
              <a:off x="7141913" y="7323154"/>
              <a:ext cx="36000" cy="36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00A7FA92-EF7E-4FBB-8B66-38CA4D9A63B4}"/>
                </a:ext>
              </a:extLst>
            </p:cNvPr>
            <p:cNvCxnSpPr>
              <a:cxnSpLocks/>
            </p:cNvCxnSpPr>
            <p:nvPr/>
          </p:nvCxnSpPr>
          <p:spPr>
            <a:xfrm>
              <a:off x="7158493" y="694147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309CF152-EC06-4F6B-8EB3-EDCA67A90D31}"/>
                </a:ext>
              </a:extLst>
            </p:cNvPr>
            <p:cNvCxnSpPr>
              <a:cxnSpLocks/>
            </p:cNvCxnSpPr>
            <p:nvPr/>
          </p:nvCxnSpPr>
          <p:spPr>
            <a:xfrm>
              <a:off x="7146575" y="650094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392DE630-B199-4589-966E-08648E6EEFA3}"/>
                </a:ext>
              </a:extLst>
            </p:cNvPr>
            <p:cNvCxnSpPr>
              <a:cxnSpLocks/>
            </p:cNvCxnSpPr>
            <p:nvPr/>
          </p:nvCxnSpPr>
          <p:spPr>
            <a:xfrm>
              <a:off x="7168800" y="650015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238B1A78-9D6B-4CEA-B792-180EE54595D0}"/>
                </a:ext>
              </a:extLst>
            </p:cNvPr>
            <p:cNvSpPr/>
            <p:nvPr/>
          </p:nvSpPr>
          <p:spPr>
            <a:xfrm>
              <a:off x="7135093" y="6435105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ED9E834D-618D-4937-9EC9-FD6E54F53ECD}"/>
                </a:ext>
              </a:extLst>
            </p:cNvPr>
            <p:cNvCxnSpPr>
              <a:cxnSpLocks/>
            </p:cNvCxnSpPr>
            <p:nvPr/>
          </p:nvCxnSpPr>
          <p:spPr>
            <a:xfrm>
              <a:off x="7146575" y="605723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46F3A6E4-D5BB-4ED6-BD9D-AB7428E2CBF1}"/>
                </a:ext>
              </a:extLst>
            </p:cNvPr>
            <p:cNvCxnSpPr>
              <a:cxnSpLocks/>
            </p:cNvCxnSpPr>
            <p:nvPr/>
          </p:nvCxnSpPr>
          <p:spPr>
            <a:xfrm>
              <a:off x="7168800" y="605882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E4A8193B-FE98-4968-B0D0-14117BE20B34}"/>
                </a:ext>
              </a:extLst>
            </p:cNvPr>
            <p:cNvSpPr/>
            <p:nvPr/>
          </p:nvSpPr>
          <p:spPr>
            <a:xfrm>
              <a:off x="7135093" y="5993780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5F5B9454-9F89-4332-A796-878092234744}"/>
                </a:ext>
              </a:extLst>
            </p:cNvPr>
            <p:cNvCxnSpPr>
              <a:cxnSpLocks/>
            </p:cNvCxnSpPr>
            <p:nvPr/>
          </p:nvCxnSpPr>
          <p:spPr>
            <a:xfrm>
              <a:off x="7146575" y="561829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681E632B-A111-4B4F-BE4B-82BE3E177208}"/>
                </a:ext>
              </a:extLst>
            </p:cNvPr>
            <p:cNvCxnSpPr>
              <a:cxnSpLocks/>
            </p:cNvCxnSpPr>
            <p:nvPr/>
          </p:nvCxnSpPr>
          <p:spPr>
            <a:xfrm>
              <a:off x="7168800" y="561750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AC481DED-9A90-408E-88CB-964EA0EC78E2}"/>
                </a:ext>
              </a:extLst>
            </p:cNvPr>
            <p:cNvSpPr/>
            <p:nvPr/>
          </p:nvSpPr>
          <p:spPr>
            <a:xfrm>
              <a:off x="7135093" y="6876430"/>
              <a:ext cx="46800" cy="46800"/>
            </a:xfrm>
            <a:prstGeom prst="ellipse">
              <a:avLst/>
            </a:prstGeom>
            <a:gradFill>
              <a:gsLst>
                <a:gs pos="50000">
                  <a:srgbClr val="70AD47"/>
                </a:gs>
                <a:gs pos="50000">
                  <a:srgbClr val="FF0000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</p:grp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940DC837-B183-49A6-AFCE-17A0ACDAF159}"/>
              </a:ext>
            </a:extLst>
          </p:cNvPr>
          <p:cNvGrpSpPr/>
          <p:nvPr/>
        </p:nvGrpSpPr>
        <p:grpSpPr>
          <a:xfrm>
            <a:off x="3871614" y="2621301"/>
            <a:ext cx="2683734" cy="2630024"/>
            <a:chOff x="4429381" y="6881503"/>
            <a:chExt cx="2683734" cy="2630024"/>
          </a:xfrm>
        </p:grpSpPr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61F3246B-A02B-4533-B87D-4DBDCFB5B4BF}"/>
                </a:ext>
              </a:extLst>
            </p:cNvPr>
            <p:cNvCxnSpPr>
              <a:cxnSpLocks/>
            </p:cNvCxnSpPr>
            <p:nvPr/>
          </p:nvCxnSpPr>
          <p:spPr>
            <a:xfrm>
              <a:off x="4447381" y="9151527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E3C27F2A-1CD8-491C-9370-8518FA9697D2}"/>
                </a:ext>
              </a:extLst>
            </p:cNvPr>
            <p:cNvSpPr/>
            <p:nvPr/>
          </p:nvSpPr>
          <p:spPr>
            <a:xfrm>
              <a:off x="4429381" y="9088002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1446E839-96C7-4587-9163-9DFB213590B0}"/>
                </a:ext>
              </a:extLst>
            </p:cNvPr>
            <p:cNvCxnSpPr>
              <a:cxnSpLocks/>
            </p:cNvCxnSpPr>
            <p:nvPr/>
          </p:nvCxnSpPr>
          <p:spPr>
            <a:xfrm>
              <a:off x="4493868" y="9106002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D4FB6EB3-6634-4189-8636-C2E31A45479E}"/>
                </a:ext>
              </a:extLst>
            </p:cNvPr>
            <p:cNvSpPr/>
            <p:nvPr/>
          </p:nvSpPr>
          <p:spPr>
            <a:xfrm>
              <a:off x="4881819" y="9088002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DD633C5D-0CCB-4A6D-B8FB-B7C610231BED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88" y="8708952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D0552DE4-6FCB-4459-9545-1CC9728B0035}"/>
                </a:ext>
              </a:extLst>
            </p:cNvPr>
            <p:cNvSpPr/>
            <p:nvPr/>
          </p:nvSpPr>
          <p:spPr>
            <a:xfrm>
              <a:off x="4880488" y="8646759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5399250F-AC47-4416-95D0-46E78856E7D7}"/>
                </a:ext>
              </a:extLst>
            </p:cNvPr>
            <p:cNvCxnSpPr>
              <a:cxnSpLocks/>
            </p:cNvCxnSpPr>
            <p:nvPr/>
          </p:nvCxnSpPr>
          <p:spPr>
            <a:xfrm>
              <a:off x="4940213" y="8664759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348BCEC9-89B2-4CBA-A0F1-F562E4E2F641}"/>
                </a:ext>
              </a:extLst>
            </p:cNvPr>
            <p:cNvCxnSpPr>
              <a:cxnSpLocks/>
            </p:cNvCxnSpPr>
            <p:nvPr/>
          </p:nvCxnSpPr>
          <p:spPr>
            <a:xfrm>
              <a:off x="5349595" y="8267709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8365A618-E3DB-4D27-8FBB-E420D45DC116}"/>
                </a:ext>
              </a:extLst>
            </p:cNvPr>
            <p:cNvSpPr/>
            <p:nvPr/>
          </p:nvSpPr>
          <p:spPr>
            <a:xfrm>
              <a:off x="5331595" y="8204184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5A82DB9B-C158-49B9-BCA9-FEA3D5BE03F1}"/>
                </a:ext>
              </a:extLst>
            </p:cNvPr>
            <p:cNvCxnSpPr>
              <a:cxnSpLocks/>
            </p:cNvCxnSpPr>
            <p:nvPr/>
          </p:nvCxnSpPr>
          <p:spPr>
            <a:xfrm>
              <a:off x="5396082" y="82221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B5396FA6-2EB1-4DE6-9C56-FF49479CAEE5}"/>
                </a:ext>
              </a:extLst>
            </p:cNvPr>
            <p:cNvCxnSpPr>
              <a:cxnSpLocks/>
            </p:cNvCxnSpPr>
            <p:nvPr/>
          </p:nvCxnSpPr>
          <p:spPr>
            <a:xfrm>
              <a:off x="5803083" y="782513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CEF5DC55-6360-4A6A-A3B9-0A39093FCE89}"/>
                </a:ext>
              </a:extLst>
            </p:cNvPr>
            <p:cNvSpPr/>
            <p:nvPr/>
          </p:nvSpPr>
          <p:spPr>
            <a:xfrm>
              <a:off x="5786414" y="7765321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EAB070C3-78F7-44D4-86A5-C3F0C95C93C0}"/>
                </a:ext>
              </a:extLst>
            </p:cNvPr>
            <p:cNvCxnSpPr>
              <a:cxnSpLocks/>
            </p:cNvCxnSpPr>
            <p:nvPr/>
          </p:nvCxnSpPr>
          <p:spPr>
            <a:xfrm>
              <a:off x="5846139" y="7783321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AEBB4853-6B45-462C-BF1E-A0F83AE22DFE}"/>
                </a:ext>
              </a:extLst>
            </p:cNvPr>
            <p:cNvSpPr/>
            <p:nvPr/>
          </p:nvSpPr>
          <p:spPr>
            <a:xfrm>
              <a:off x="6238852" y="7765321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3F73FA8A-44A4-49B7-BA20-0DFF2B657E87}"/>
                </a:ext>
              </a:extLst>
            </p:cNvPr>
            <p:cNvCxnSpPr>
              <a:cxnSpLocks/>
            </p:cNvCxnSpPr>
            <p:nvPr/>
          </p:nvCxnSpPr>
          <p:spPr>
            <a:xfrm>
              <a:off x="6255521" y="7386271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B281C045-36B0-41C7-98AF-D2B46DF73DE7}"/>
                </a:ext>
              </a:extLst>
            </p:cNvPr>
            <p:cNvSpPr/>
            <p:nvPr/>
          </p:nvSpPr>
          <p:spPr>
            <a:xfrm>
              <a:off x="6237521" y="7322746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A7EECD36-8C05-4448-B0B4-4F5F20325633}"/>
                </a:ext>
              </a:extLst>
            </p:cNvPr>
            <p:cNvCxnSpPr>
              <a:cxnSpLocks/>
            </p:cNvCxnSpPr>
            <p:nvPr/>
          </p:nvCxnSpPr>
          <p:spPr>
            <a:xfrm>
              <a:off x="6304389" y="7340746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4319E3C8-12BD-472D-971D-92504B71C3E2}"/>
                </a:ext>
              </a:extLst>
            </p:cNvPr>
            <p:cNvSpPr/>
            <p:nvPr/>
          </p:nvSpPr>
          <p:spPr>
            <a:xfrm>
              <a:off x="6692340" y="7322746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2CE4C9B9-8CE6-441D-81A9-FB4711DD51EA}"/>
                </a:ext>
              </a:extLst>
            </p:cNvPr>
            <p:cNvCxnSpPr>
              <a:cxnSpLocks/>
            </p:cNvCxnSpPr>
            <p:nvPr/>
          </p:nvCxnSpPr>
          <p:spPr>
            <a:xfrm>
              <a:off x="6709009" y="6943696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1F873B8E-6081-4093-917A-FE806B6681F4}"/>
                </a:ext>
              </a:extLst>
            </p:cNvPr>
            <p:cNvSpPr/>
            <p:nvPr/>
          </p:nvSpPr>
          <p:spPr>
            <a:xfrm>
              <a:off x="6691009" y="6881503"/>
              <a:ext cx="36000" cy="3600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9EB6A506-5F5D-446D-A9AF-F8548F95113E}"/>
                </a:ext>
              </a:extLst>
            </p:cNvPr>
            <p:cNvCxnSpPr>
              <a:cxnSpLocks/>
            </p:cNvCxnSpPr>
            <p:nvPr/>
          </p:nvCxnSpPr>
          <p:spPr>
            <a:xfrm>
              <a:off x="6753115" y="69018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27147E71-A3CD-43C1-ADF2-5B3631D6A9C8}"/>
              </a:ext>
            </a:extLst>
          </p:cNvPr>
          <p:cNvGrpSpPr/>
          <p:nvPr/>
        </p:nvGrpSpPr>
        <p:grpSpPr>
          <a:xfrm>
            <a:off x="248684" y="1297184"/>
            <a:ext cx="6371770" cy="4009966"/>
            <a:chOff x="806450" y="5557384"/>
            <a:chExt cx="6371771" cy="4009966"/>
          </a:xfrm>
        </p:grpSpPr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58E90652-01B5-4F3D-8C7E-B4FA192C7551}"/>
                </a:ext>
              </a:extLst>
            </p:cNvPr>
            <p:cNvSpPr/>
            <p:nvPr/>
          </p:nvSpPr>
          <p:spPr>
            <a:xfrm>
              <a:off x="806450" y="9531350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4DF98D91-F3D3-4BE0-A13B-261FE030B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692" y="9145715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AE84A2A9-ED1A-4CEF-AFEF-B50877D82C49}"/>
                </a:ext>
              </a:extLst>
            </p:cNvPr>
            <p:cNvSpPr/>
            <p:nvPr/>
          </p:nvSpPr>
          <p:spPr>
            <a:xfrm>
              <a:off x="806450" y="7765543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85A5FBF1-D7A6-4DA2-86EE-7D3F96A15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460" y="7781162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54A82E9F-6A0C-4068-98C7-C1F14FF95133}"/>
                </a:ext>
              </a:extLst>
            </p:cNvPr>
            <p:cNvSpPr/>
            <p:nvPr/>
          </p:nvSpPr>
          <p:spPr>
            <a:xfrm>
              <a:off x="1710849" y="7765543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C0CE79DA-404B-46BC-BD3A-65C30E8F2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710" y="738467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6BDA5443-E37A-48AA-9287-D40E27AB6EF5}"/>
                </a:ext>
              </a:extLst>
            </p:cNvPr>
            <p:cNvSpPr/>
            <p:nvPr/>
          </p:nvSpPr>
          <p:spPr>
            <a:xfrm>
              <a:off x="1710849" y="7322912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626814A8-6A08-4FD4-BD5A-60AD1D3BDF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710" y="693965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E56B08DC-803E-4DEF-AF36-82251596A19C}"/>
                </a:ext>
              </a:extLst>
            </p:cNvPr>
            <p:cNvSpPr/>
            <p:nvPr/>
          </p:nvSpPr>
          <p:spPr>
            <a:xfrm>
              <a:off x="807692" y="908975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A7CE9C57-AB3F-44C8-AFC8-BD9A1C0E4A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934" y="8704120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76E79374-3BE2-4DE1-AD19-69604BB7DCFA}"/>
                </a:ext>
              </a:extLst>
            </p:cNvPr>
            <p:cNvSpPr/>
            <p:nvPr/>
          </p:nvSpPr>
          <p:spPr>
            <a:xfrm>
              <a:off x="806450" y="8649628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50C2333F-8DF0-4F49-AED0-A8C4FB8CE5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692" y="8263993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1D22E6D8-73A4-490E-AF67-151CCE7B9A30}"/>
                </a:ext>
              </a:extLst>
            </p:cNvPr>
            <p:cNvSpPr/>
            <p:nvPr/>
          </p:nvSpPr>
          <p:spPr>
            <a:xfrm>
              <a:off x="807692" y="8208033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1F925ECC-8B2F-4D54-953E-2A91E2F37E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934" y="7822398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4C730712-C702-43AB-9E68-64788A7B33D4}"/>
                </a:ext>
              </a:extLst>
            </p:cNvPr>
            <p:cNvSpPr/>
            <p:nvPr/>
          </p:nvSpPr>
          <p:spPr>
            <a:xfrm>
              <a:off x="1258829" y="7765543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F19B4CA2-EFAC-44B1-A593-1CB8CA3FE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839" y="7781162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A6BF0778-7E90-40AE-8851-51D76FBF0F84}"/>
                </a:ext>
              </a:extLst>
            </p:cNvPr>
            <p:cNvSpPr/>
            <p:nvPr/>
          </p:nvSpPr>
          <p:spPr>
            <a:xfrm>
              <a:off x="1710849" y="6884118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E8CDB0C8-16BF-4244-82BE-CE252737AA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859" y="6899737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B31E222A-0871-4E11-AD35-31910C63055E}"/>
                </a:ext>
              </a:extLst>
            </p:cNvPr>
            <p:cNvSpPr/>
            <p:nvPr/>
          </p:nvSpPr>
          <p:spPr>
            <a:xfrm>
              <a:off x="2163228" y="6884118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FF613CD4-C82C-4FC2-A769-6898406A62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6503" y="55753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4D9A43F2-E3B8-4651-9449-F9EFC08487F6}"/>
                </a:ext>
              </a:extLst>
            </p:cNvPr>
            <p:cNvSpPr/>
            <p:nvPr/>
          </p:nvSpPr>
          <p:spPr>
            <a:xfrm>
              <a:off x="3066892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0017A6C7-5C56-4D70-9F51-D4F476D61147}"/>
                </a:ext>
              </a:extLst>
            </p:cNvPr>
            <p:cNvSpPr/>
            <p:nvPr/>
          </p:nvSpPr>
          <p:spPr>
            <a:xfrm>
              <a:off x="2617253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C5D694E5-A9C5-4136-94E6-7A5AEA168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8882" y="55753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4EEBAC95-3000-473E-B65A-E09334503F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0543" y="5574232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38514F7D-7FAE-4A46-87FF-1B226D9D3D96}"/>
                </a:ext>
              </a:extLst>
            </p:cNvPr>
            <p:cNvSpPr/>
            <p:nvPr/>
          </p:nvSpPr>
          <p:spPr>
            <a:xfrm>
              <a:off x="3518912" y="5558613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A00432BF-3325-4A75-B041-3A792E7A62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1187" y="6495066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B3AC8094-0413-464B-9DD5-FD0DCF7371BB}"/>
                </a:ext>
              </a:extLst>
            </p:cNvPr>
            <p:cNvSpPr/>
            <p:nvPr/>
          </p:nvSpPr>
          <p:spPr>
            <a:xfrm>
              <a:off x="2163187" y="6439106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9B7F92A8-86F7-4E9A-A03B-BCA5D12D9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2429" y="6053471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E737B819-1052-4697-924C-D710971E2681}"/>
                </a:ext>
              </a:extLst>
            </p:cNvPr>
            <p:cNvSpPr/>
            <p:nvPr/>
          </p:nvSpPr>
          <p:spPr>
            <a:xfrm>
              <a:off x="2161945" y="5998979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857927E3-875A-4C69-A029-F7F3E2C607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1187" y="5613344"/>
              <a:ext cx="0" cy="36000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F2C8784E-247D-4D70-B112-857E169924BA}"/>
                </a:ext>
              </a:extLst>
            </p:cNvPr>
            <p:cNvSpPr/>
            <p:nvPr/>
          </p:nvSpPr>
          <p:spPr>
            <a:xfrm>
              <a:off x="2163187" y="5557384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233E86B7-D7F6-4875-A853-280C4FF854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7801" y="5575384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80F682D7-C13A-4864-A35F-E6A6879C403A}"/>
                </a:ext>
              </a:extLst>
            </p:cNvPr>
            <p:cNvSpPr/>
            <p:nvPr/>
          </p:nvSpPr>
          <p:spPr>
            <a:xfrm>
              <a:off x="4430097" y="5558536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66B66595-3316-41A9-8EA1-5E11DED04739}"/>
                </a:ext>
              </a:extLst>
            </p:cNvPr>
            <p:cNvSpPr/>
            <p:nvPr/>
          </p:nvSpPr>
          <p:spPr>
            <a:xfrm>
              <a:off x="3968551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F398AAE8-EFCE-41CF-8C8C-A46B66ACE0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9706" y="5576536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id="{7D557581-38EE-44A6-A3AD-A24EB6911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6129" y="557776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96975A18-BD47-4EA7-8DE0-6BE9EC3477A7}"/>
                </a:ext>
              </a:extLst>
            </p:cNvPr>
            <p:cNvSpPr/>
            <p:nvPr/>
          </p:nvSpPr>
          <p:spPr>
            <a:xfrm>
              <a:off x="4882117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635CCAA7-1778-4AEF-AC83-07BF2BA89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0893" y="557776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415D9AE0-F9B3-4D5E-A44F-613B72B6F1E2}"/>
                </a:ext>
              </a:extLst>
            </p:cNvPr>
            <p:cNvSpPr/>
            <p:nvPr/>
          </p:nvSpPr>
          <p:spPr>
            <a:xfrm>
              <a:off x="5334139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83F1C390-0F9E-4FCC-999B-EB3D2464A1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0891" y="557776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31B07279-52D5-437A-8153-0392BA5942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2552" y="5576613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3FC0ED8D-EC0F-4C18-BA60-ED19C7BFCE4F}"/>
                </a:ext>
              </a:extLst>
            </p:cNvPr>
            <p:cNvSpPr/>
            <p:nvPr/>
          </p:nvSpPr>
          <p:spPr>
            <a:xfrm>
              <a:off x="5786159" y="5560994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id="{A205A2BD-94FB-49FB-8283-DFAD365B19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9810" y="557776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37C452B1-4D54-4B9C-BADB-E8C6156EEA8D}"/>
                </a:ext>
              </a:extLst>
            </p:cNvPr>
            <p:cNvSpPr/>
            <p:nvPr/>
          </p:nvSpPr>
          <p:spPr>
            <a:xfrm>
              <a:off x="6690201" y="5558536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199BA114-452C-4BA0-84D1-B0A640867B50}"/>
                </a:ext>
              </a:extLst>
            </p:cNvPr>
            <p:cNvSpPr/>
            <p:nvPr/>
          </p:nvSpPr>
          <p:spPr>
            <a:xfrm>
              <a:off x="6238179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id="{918F0C5D-45ED-4B39-A4C2-D4815150F1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6953" y="5576536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>
              <a:extLst>
                <a:ext uri="{FF2B5EF4-FFF2-40B4-BE49-F238E27FC236}">
                  <a16:creationId xmlns:a16="http://schemas.microsoft.com/office/drawing/2014/main" id="{03DEA507-2643-4032-8EA3-F7294FE93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3852" y="5577765"/>
              <a:ext cx="360000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C719B2E1-A734-468B-8353-5683A9F68480}"/>
                </a:ext>
              </a:extLst>
            </p:cNvPr>
            <p:cNvSpPr/>
            <p:nvPr/>
          </p:nvSpPr>
          <p:spPr>
            <a:xfrm>
              <a:off x="7142221" y="5559765"/>
              <a:ext cx="36000" cy="360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IL" sz="117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0395FA2E-6039-4589-834D-6B0882431F54}"/>
                  </a:ext>
                </a:extLst>
              </p:cNvPr>
              <p:cNvSpPr txBox="1"/>
              <p:nvPr/>
            </p:nvSpPr>
            <p:spPr>
              <a:xfrm>
                <a:off x="7113798" y="4937818"/>
                <a:ext cx="4920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70AD47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0395FA2E-6039-4589-834D-6B0882431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98" y="4937818"/>
                <a:ext cx="4920426" cy="369332"/>
              </a:xfrm>
              <a:prstGeom prst="rect">
                <a:avLst/>
              </a:prstGeom>
              <a:blipFill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7" name="Rectangle 546">
            <a:extLst>
              <a:ext uri="{FF2B5EF4-FFF2-40B4-BE49-F238E27FC236}">
                <a16:creationId xmlns:a16="http://schemas.microsoft.com/office/drawing/2014/main" id="{ED4642ED-5433-4DC3-94E3-F70F663FBCA4}"/>
              </a:ext>
            </a:extLst>
          </p:cNvPr>
          <p:cNvSpPr/>
          <p:nvPr/>
        </p:nvSpPr>
        <p:spPr>
          <a:xfrm>
            <a:off x="4537492" y="3694125"/>
            <a:ext cx="969198" cy="98028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L"/>
          </a:p>
        </p:txBody>
      </p:sp>
      <p:grpSp>
        <p:nvGrpSpPr>
          <p:cNvPr id="548" name="Group 547">
            <a:extLst>
              <a:ext uri="{FF2B5EF4-FFF2-40B4-BE49-F238E27FC236}">
                <a16:creationId xmlns:a16="http://schemas.microsoft.com/office/drawing/2014/main" id="{99C9A0D3-E973-4114-97F5-12EF375D7E4E}"/>
              </a:ext>
            </a:extLst>
          </p:cNvPr>
          <p:cNvGrpSpPr/>
          <p:nvPr/>
        </p:nvGrpSpPr>
        <p:grpSpPr>
          <a:xfrm>
            <a:off x="7470215" y="1495935"/>
            <a:ext cx="4207005" cy="3328640"/>
            <a:chOff x="7747080" y="6023356"/>
            <a:chExt cx="4207005" cy="3328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9" name="TextBox 548">
                  <a:extLst>
                    <a:ext uri="{FF2B5EF4-FFF2-40B4-BE49-F238E27FC236}">
                      <a16:creationId xmlns:a16="http://schemas.microsoft.com/office/drawing/2014/main" id="{054E7245-6045-4F97-B73D-594C8CE9DE3D}"/>
                    </a:ext>
                  </a:extLst>
                </p:cNvPr>
                <p:cNvSpPr txBox="1"/>
                <p:nvPr/>
              </p:nvSpPr>
              <p:spPr>
                <a:xfrm>
                  <a:off x="8133724" y="8692520"/>
                  <a:ext cx="7807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58" name="TextBox 557">
                  <a:extLst>
                    <a:ext uri="{FF2B5EF4-FFF2-40B4-BE49-F238E27FC236}">
                      <a16:creationId xmlns:a16="http://schemas.microsoft.com/office/drawing/2014/main" id="{EE05952E-9EFD-56B5-FBB6-A688894166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724" y="8692520"/>
                  <a:ext cx="780727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0" name="TextBox 549">
                  <a:extLst>
                    <a:ext uri="{FF2B5EF4-FFF2-40B4-BE49-F238E27FC236}">
                      <a16:creationId xmlns:a16="http://schemas.microsoft.com/office/drawing/2014/main" id="{B230D85C-2B4E-48AB-A83E-6620A8743533}"/>
                    </a:ext>
                  </a:extLst>
                </p:cNvPr>
                <p:cNvSpPr txBox="1"/>
                <p:nvPr/>
              </p:nvSpPr>
              <p:spPr>
                <a:xfrm>
                  <a:off x="10385590" y="8692520"/>
                  <a:ext cx="11846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59" name="TextBox 558">
                  <a:extLst>
                    <a:ext uri="{FF2B5EF4-FFF2-40B4-BE49-F238E27FC236}">
                      <a16:creationId xmlns:a16="http://schemas.microsoft.com/office/drawing/2014/main" id="{FD28C580-5ECF-B5B8-3405-EEA9E4E06C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5590" y="8692520"/>
                  <a:ext cx="1184683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1" name="TextBox 550">
                  <a:extLst>
                    <a:ext uri="{FF2B5EF4-FFF2-40B4-BE49-F238E27FC236}">
                      <a16:creationId xmlns:a16="http://schemas.microsoft.com/office/drawing/2014/main" id="{00A2AADD-288F-4B1C-8209-AAA38499E9A0}"/>
                    </a:ext>
                  </a:extLst>
                </p:cNvPr>
                <p:cNvSpPr txBox="1"/>
                <p:nvPr/>
              </p:nvSpPr>
              <p:spPr>
                <a:xfrm>
                  <a:off x="7747080" y="6785953"/>
                  <a:ext cx="11846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0" name="TextBox 559">
                  <a:extLst>
                    <a:ext uri="{FF2B5EF4-FFF2-40B4-BE49-F238E27FC236}">
                      <a16:creationId xmlns:a16="http://schemas.microsoft.com/office/drawing/2014/main" id="{C4248CB9-5FB3-3CE7-BAED-3C8FB9727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7080" y="6785953"/>
                  <a:ext cx="1184683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2" name="TextBox 551">
                  <a:extLst>
                    <a:ext uri="{FF2B5EF4-FFF2-40B4-BE49-F238E27FC236}">
                      <a16:creationId xmlns:a16="http://schemas.microsoft.com/office/drawing/2014/main" id="{809F5ED5-CB93-49D0-817F-480BA026621B}"/>
                    </a:ext>
                  </a:extLst>
                </p:cNvPr>
                <p:cNvSpPr txBox="1"/>
                <p:nvPr/>
              </p:nvSpPr>
              <p:spPr>
                <a:xfrm>
                  <a:off x="10365445" y="6785953"/>
                  <a:ext cx="15886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1" name="TextBox 560">
                  <a:extLst>
                    <a:ext uri="{FF2B5EF4-FFF2-40B4-BE49-F238E27FC236}">
                      <a16:creationId xmlns:a16="http://schemas.microsoft.com/office/drawing/2014/main" id="{2A9E2A78-6114-EF86-C3EC-388362B4C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5445" y="6785953"/>
                  <a:ext cx="1588640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3" name="TextBox 552">
                  <a:extLst>
                    <a:ext uri="{FF2B5EF4-FFF2-40B4-BE49-F238E27FC236}">
                      <a16:creationId xmlns:a16="http://schemas.microsoft.com/office/drawing/2014/main" id="{892EFE85-4D4A-46B8-B52F-6809A11197E3}"/>
                    </a:ext>
                  </a:extLst>
                </p:cNvPr>
                <p:cNvSpPr txBox="1"/>
                <p:nvPr/>
              </p:nvSpPr>
              <p:spPr>
                <a:xfrm>
                  <a:off x="9136731" y="8692520"/>
                  <a:ext cx="10889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2" name="TextBox 561">
                  <a:extLst>
                    <a:ext uri="{FF2B5EF4-FFF2-40B4-BE49-F238E27FC236}">
                      <a16:creationId xmlns:a16="http://schemas.microsoft.com/office/drawing/2014/main" id="{96BB13A6-747B-307E-68A9-36D8D52A25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36731" y="8692520"/>
                  <a:ext cx="108895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4" name="TextBox 553">
                  <a:extLst>
                    <a:ext uri="{FF2B5EF4-FFF2-40B4-BE49-F238E27FC236}">
                      <a16:creationId xmlns:a16="http://schemas.microsoft.com/office/drawing/2014/main" id="{22BA5E15-00F6-47E3-AC36-D636C76B73B1}"/>
                    </a:ext>
                  </a:extLst>
                </p:cNvPr>
                <p:cNvSpPr txBox="1"/>
                <p:nvPr/>
              </p:nvSpPr>
              <p:spPr>
                <a:xfrm>
                  <a:off x="8925930" y="6785953"/>
                  <a:ext cx="14929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3" name="TextBox 562">
                  <a:extLst>
                    <a:ext uri="{FF2B5EF4-FFF2-40B4-BE49-F238E27FC236}">
                      <a16:creationId xmlns:a16="http://schemas.microsoft.com/office/drawing/2014/main" id="{BD3529F3-2288-BA23-0EC9-3CAF8B6F2B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5930" y="6785953"/>
                  <a:ext cx="1492909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5" name="TextBox 554">
                  <a:extLst>
                    <a:ext uri="{FF2B5EF4-FFF2-40B4-BE49-F238E27FC236}">
                      <a16:creationId xmlns:a16="http://schemas.microsoft.com/office/drawing/2014/main" id="{D20D4CDA-7C9C-4B6F-88DC-765D57BA088A}"/>
                    </a:ext>
                  </a:extLst>
                </p:cNvPr>
                <p:cNvSpPr txBox="1"/>
                <p:nvPr/>
              </p:nvSpPr>
              <p:spPr>
                <a:xfrm rot="16200000">
                  <a:off x="8145205" y="7706171"/>
                  <a:ext cx="10834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70AD47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4" name="TextBox 563">
                  <a:extLst>
                    <a:ext uri="{FF2B5EF4-FFF2-40B4-BE49-F238E27FC236}">
                      <a16:creationId xmlns:a16="http://schemas.microsoft.com/office/drawing/2014/main" id="{E32F4C69-6C4C-ECA3-EFAE-EF6ED34A3B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145205" y="7706171"/>
                  <a:ext cx="1083438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3115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6" name="TextBox 555">
                  <a:extLst>
                    <a:ext uri="{FF2B5EF4-FFF2-40B4-BE49-F238E27FC236}">
                      <a16:creationId xmlns:a16="http://schemas.microsoft.com/office/drawing/2014/main" id="{C9FFDB13-BEEF-4CDB-834D-D47D94893F34}"/>
                    </a:ext>
                  </a:extLst>
                </p:cNvPr>
                <p:cNvSpPr txBox="1"/>
                <p:nvPr/>
              </p:nvSpPr>
              <p:spPr>
                <a:xfrm rot="5400000">
                  <a:off x="9959852" y="7759165"/>
                  <a:ext cx="14873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IL" dirty="0"/>
                </a:p>
              </p:txBody>
            </p:sp>
          </mc:Choice>
          <mc:Fallback xmlns="">
            <p:sp>
              <p:nvSpPr>
                <p:cNvPr id="565" name="TextBox 564">
                  <a:extLst>
                    <a:ext uri="{FF2B5EF4-FFF2-40B4-BE49-F238E27FC236}">
                      <a16:creationId xmlns:a16="http://schemas.microsoft.com/office/drawing/2014/main" id="{EB806358-1B79-ED69-FF6C-37E88F550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9959852" y="7759165"/>
                  <a:ext cx="148739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CB00017C-F666-4E05-BD5D-B7CF604FEEF6}"/>
                </a:ext>
              </a:extLst>
            </p:cNvPr>
            <p:cNvGrpSpPr/>
            <p:nvPr/>
          </p:nvGrpSpPr>
          <p:grpSpPr>
            <a:xfrm>
              <a:off x="7784894" y="6023356"/>
              <a:ext cx="4036793" cy="3328640"/>
              <a:chOff x="7755671" y="6023356"/>
              <a:chExt cx="3570830" cy="2944418"/>
            </a:xfrm>
          </p:grpSpPr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DDBF774B-E476-42CD-A16F-B251D8A55F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5962" y="7031288"/>
                <a:ext cx="1079999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7EF6E315-1B63-4D90-B62E-B2AC8F694349}"/>
                  </a:ext>
                </a:extLst>
              </p:cNvPr>
              <p:cNvSpPr/>
              <p:nvPr/>
            </p:nvSpPr>
            <p:spPr>
              <a:xfrm>
                <a:off x="10037486" y="6977288"/>
                <a:ext cx="108001" cy="108001"/>
              </a:xfrm>
              <a:prstGeom prst="ellipse">
                <a:avLst/>
              </a:prstGeom>
              <a:gradFill>
                <a:gsLst>
                  <a:gs pos="50000">
                    <a:srgbClr val="70AD47"/>
                  </a:gs>
                  <a:gs pos="50000">
                    <a:srgbClr val="FF000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IL" sz="1400"/>
              </a:p>
            </p:txBody>
          </p: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66753C99-F46D-4E3D-A14B-49D53F88D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959" y="7157290"/>
                <a:ext cx="0" cy="1079999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70AD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>
                <a:extLst>
                  <a:ext uri="{FF2B5EF4-FFF2-40B4-BE49-F238E27FC236}">
                    <a16:creationId xmlns:a16="http://schemas.microsoft.com/office/drawing/2014/main" id="{4931AC3E-BB01-4CAC-AE5D-3349A1D8E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5962" y="8363288"/>
                <a:ext cx="1079999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F1D5E172-5A98-4B50-B793-4D6092F8849C}"/>
                  </a:ext>
                </a:extLst>
              </p:cNvPr>
              <p:cNvSpPr/>
              <p:nvPr/>
            </p:nvSpPr>
            <p:spPr>
              <a:xfrm>
                <a:off x="8705960" y="8309288"/>
                <a:ext cx="108001" cy="108001"/>
              </a:xfrm>
              <a:prstGeom prst="ellipse">
                <a:avLst/>
              </a:prstGeom>
              <a:gradFill>
                <a:gsLst>
                  <a:gs pos="50000">
                    <a:srgbClr val="70AD47"/>
                  </a:gs>
                  <a:gs pos="50000">
                    <a:srgbClr val="FF000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IL" sz="1400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3B373D21-1F2F-4037-8231-ED6CA4C84C65}"/>
                  </a:ext>
                </a:extLst>
              </p:cNvPr>
              <p:cNvSpPr/>
              <p:nvPr/>
            </p:nvSpPr>
            <p:spPr>
              <a:xfrm>
                <a:off x="10037486" y="8309288"/>
                <a:ext cx="108001" cy="10800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IL" sz="1400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CE6C08EF-3262-4B12-9471-697419A7F265}"/>
                  </a:ext>
                </a:extLst>
              </p:cNvPr>
              <p:cNvSpPr/>
              <p:nvPr/>
            </p:nvSpPr>
            <p:spPr>
              <a:xfrm>
                <a:off x="8705960" y="6977288"/>
                <a:ext cx="108001" cy="108001"/>
              </a:xfrm>
              <a:prstGeom prst="ellipse">
                <a:avLst/>
              </a:prstGeom>
              <a:solidFill>
                <a:srgbClr val="70AD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IL" sz="1400"/>
              </a:p>
            </p:txBody>
          </p: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2DFDB438-10D0-45EE-981A-0162FB48E2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912" y="7031288"/>
                <a:ext cx="1079999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>
                <a:extLst>
                  <a:ext uri="{FF2B5EF4-FFF2-40B4-BE49-F238E27FC236}">
                    <a16:creationId xmlns:a16="http://schemas.microsoft.com/office/drawing/2014/main" id="{471F6139-82F6-43E7-AC34-71F855CFD3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5671" y="8360325"/>
                <a:ext cx="881954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6294D3A6-F86B-4DD8-8AFC-961700A14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1486" y="7157290"/>
                <a:ext cx="0" cy="1079999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2DDE55AD-A4BB-44E4-A511-E21C77C6B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1486" y="6023356"/>
                <a:ext cx="0" cy="899932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70AD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>
                <a:extLst>
                  <a:ext uri="{FF2B5EF4-FFF2-40B4-BE49-F238E27FC236}">
                    <a16:creationId xmlns:a16="http://schemas.microsoft.com/office/drawing/2014/main" id="{0D6F24E4-BDF9-45BF-B4FA-BF935DACB9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959" y="8492184"/>
                <a:ext cx="5039" cy="47559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EE0D7684-77E4-434B-ABC6-76C5DCEC0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1486" y="8492184"/>
                <a:ext cx="0" cy="46967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1CE4967F-8C55-4058-9EAF-DFD44072A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959" y="6023356"/>
                <a:ext cx="0" cy="899932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63BC4E9E-590D-41CE-BB47-B8681079B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5671" y="7024627"/>
                <a:ext cx="881954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94CED45E-17B8-4AA8-BBEC-013EC6971F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912" y="8360325"/>
                <a:ext cx="1079999" cy="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A4C440A2-2006-4968-9DAA-2E3CC5CC59A4}"/>
                  </a:ext>
                </a:extLst>
              </p:cNvPr>
              <p:cNvSpPr/>
              <p:nvPr/>
            </p:nvSpPr>
            <p:spPr>
              <a:xfrm>
                <a:off x="7755671" y="6023356"/>
                <a:ext cx="3570830" cy="29384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IL"/>
              </a:p>
            </p:txBody>
          </p:sp>
        </p:grpSp>
      </p:grp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08DCABF1-DA0D-4708-B55A-7184A6FB844B}"/>
              </a:ext>
            </a:extLst>
          </p:cNvPr>
          <p:cNvCxnSpPr/>
          <p:nvPr/>
        </p:nvCxnSpPr>
        <p:spPr>
          <a:xfrm flipV="1">
            <a:off x="4537492" y="1484062"/>
            <a:ext cx="2977742" cy="2210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>
            <a:extLst>
              <a:ext uri="{FF2B5EF4-FFF2-40B4-BE49-F238E27FC236}">
                <a16:creationId xmlns:a16="http://schemas.microsoft.com/office/drawing/2014/main" id="{E5CB4D4D-8CA1-44DD-9A08-2B2DDAD6BE85}"/>
              </a:ext>
            </a:extLst>
          </p:cNvPr>
          <p:cNvCxnSpPr>
            <a:cxnSpLocks/>
          </p:cNvCxnSpPr>
          <p:nvPr/>
        </p:nvCxnSpPr>
        <p:spPr>
          <a:xfrm>
            <a:off x="4537010" y="4684091"/>
            <a:ext cx="2980622" cy="1404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7" name="TextBox 576">
            <a:extLst>
              <a:ext uri="{FF2B5EF4-FFF2-40B4-BE49-F238E27FC236}">
                <a16:creationId xmlns:a16="http://schemas.microsoft.com/office/drawing/2014/main" id="{D6AA9FD7-412B-4AD5-8D0E-2B77646FABC5}"/>
              </a:ext>
            </a:extLst>
          </p:cNvPr>
          <p:cNvSpPr txBox="1"/>
          <p:nvPr/>
        </p:nvSpPr>
        <p:spPr>
          <a:xfrm>
            <a:off x="4931227" y="126460"/>
            <a:ext cx="261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u="sng" dirty="0"/>
              <a:t>Conservative Matrix Field</a:t>
            </a:r>
            <a:endParaRPr lang="en-IL" b="1" u="sng" dirty="0"/>
          </a:p>
        </p:txBody>
      </p:sp>
      <p:cxnSp>
        <p:nvCxnSpPr>
          <p:cNvPr id="578" name="Straight Arrow Connector 577">
            <a:extLst>
              <a:ext uri="{FF2B5EF4-FFF2-40B4-BE49-F238E27FC236}">
                <a16:creationId xmlns:a16="http://schemas.microsoft.com/office/drawing/2014/main" id="{317F6EBB-7BFA-4FD0-9096-63AAF6666B65}"/>
              </a:ext>
            </a:extLst>
          </p:cNvPr>
          <p:cNvCxnSpPr>
            <a:cxnSpLocks/>
          </p:cNvCxnSpPr>
          <p:nvPr/>
        </p:nvCxnSpPr>
        <p:spPr>
          <a:xfrm>
            <a:off x="383559" y="5359083"/>
            <a:ext cx="65951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Arrow Connector 578">
            <a:extLst>
              <a:ext uri="{FF2B5EF4-FFF2-40B4-BE49-F238E27FC236}">
                <a16:creationId xmlns:a16="http://schemas.microsoft.com/office/drawing/2014/main" id="{129973C6-E1F4-4325-A083-939F61AF27AE}"/>
              </a:ext>
            </a:extLst>
          </p:cNvPr>
          <p:cNvCxnSpPr>
            <a:cxnSpLocks/>
          </p:cNvCxnSpPr>
          <p:nvPr/>
        </p:nvCxnSpPr>
        <p:spPr>
          <a:xfrm flipV="1">
            <a:off x="193540" y="1013954"/>
            <a:ext cx="0" cy="41779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Arrow Connector 579">
            <a:extLst>
              <a:ext uri="{FF2B5EF4-FFF2-40B4-BE49-F238E27FC236}">
                <a16:creationId xmlns:a16="http://schemas.microsoft.com/office/drawing/2014/main" id="{43A4B218-AEA0-4D9E-9F66-4560B8026720}"/>
              </a:ext>
            </a:extLst>
          </p:cNvPr>
          <p:cNvCxnSpPr>
            <a:cxnSpLocks/>
          </p:cNvCxnSpPr>
          <p:nvPr/>
        </p:nvCxnSpPr>
        <p:spPr>
          <a:xfrm flipV="1">
            <a:off x="364509" y="1013954"/>
            <a:ext cx="4287520" cy="41779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1" name="TextBox 580">
                <a:extLst>
                  <a:ext uri="{FF2B5EF4-FFF2-40B4-BE49-F238E27FC236}">
                    <a16:creationId xmlns:a16="http://schemas.microsoft.com/office/drawing/2014/main" id="{3074952D-4765-407D-B0A5-AF58D1EEBCBC}"/>
                  </a:ext>
                </a:extLst>
              </p:cNvPr>
              <p:cNvSpPr txBox="1"/>
              <p:nvPr/>
            </p:nvSpPr>
            <p:spPr>
              <a:xfrm>
                <a:off x="6820824" y="5310978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1" name="TextBox 580">
                <a:extLst>
                  <a:ext uri="{FF2B5EF4-FFF2-40B4-BE49-F238E27FC236}">
                    <a16:creationId xmlns:a16="http://schemas.microsoft.com/office/drawing/2014/main" id="{3074952D-4765-407D-B0A5-AF58D1EEB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824" y="5310978"/>
                <a:ext cx="558166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2" name="TextBox 581">
                <a:extLst>
                  <a:ext uri="{FF2B5EF4-FFF2-40B4-BE49-F238E27FC236}">
                    <a16:creationId xmlns:a16="http://schemas.microsoft.com/office/drawing/2014/main" id="{708F7D09-55F7-43A9-A27C-2A64D9740C8E}"/>
                  </a:ext>
                </a:extLst>
              </p:cNvPr>
              <p:cNvSpPr txBox="1"/>
              <p:nvPr/>
            </p:nvSpPr>
            <p:spPr>
              <a:xfrm>
                <a:off x="-85543" y="525971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2" name="TextBox 581">
                <a:extLst>
                  <a:ext uri="{FF2B5EF4-FFF2-40B4-BE49-F238E27FC236}">
                    <a16:creationId xmlns:a16="http://schemas.microsoft.com/office/drawing/2014/main" id="{708F7D09-55F7-43A9-A27C-2A64D9740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543" y="525971"/>
                <a:ext cx="558166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2791DC62-27C8-413F-A6F8-59596E2FF002}"/>
                  </a:ext>
                </a:extLst>
              </p:cNvPr>
              <p:cNvSpPr txBox="1"/>
              <p:nvPr/>
            </p:nvSpPr>
            <p:spPr>
              <a:xfrm>
                <a:off x="4530745" y="576738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3" name="TextBox 582">
                <a:extLst>
                  <a:ext uri="{FF2B5EF4-FFF2-40B4-BE49-F238E27FC236}">
                    <a16:creationId xmlns:a16="http://schemas.microsoft.com/office/drawing/2014/main" id="{2791DC62-27C8-413F-A6F8-59596E2FF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45" y="576738"/>
                <a:ext cx="558166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0" name="TextBox 589">
                <a:extLst>
                  <a:ext uri="{FF2B5EF4-FFF2-40B4-BE49-F238E27FC236}">
                    <a16:creationId xmlns:a16="http://schemas.microsoft.com/office/drawing/2014/main" id="{D9F4CEE8-EDF6-4C1C-83D6-4689940A9FB0}"/>
                  </a:ext>
                </a:extLst>
              </p:cNvPr>
              <p:cNvSpPr txBox="1"/>
              <p:nvPr/>
            </p:nvSpPr>
            <p:spPr>
              <a:xfrm>
                <a:off x="8209119" y="5625474"/>
                <a:ext cx="3229859" cy="108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−⋱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I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0" name="TextBox 589">
                <a:extLst>
                  <a:ext uri="{FF2B5EF4-FFF2-40B4-BE49-F238E27FC236}">
                    <a16:creationId xmlns:a16="http://schemas.microsoft.com/office/drawing/2014/main" id="{D9F4CEE8-EDF6-4C1C-83D6-4689940A9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119" y="5625474"/>
                <a:ext cx="3229859" cy="1085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1" name="TextBox 590">
                <a:extLst>
                  <a:ext uri="{FF2B5EF4-FFF2-40B4-BE49-F238E27FC236}">
                    <a16:creationId xmlns:a16="http://schemas.microsoft.com/office/drawing/2014/main" id="{C4CBA8B8-8A34-4D0C-A00E-48E130F49F12}"/>
                  </a:ext>
                </a:extLst>
              </p:cNvPr>
              <p:cNvSpPr txBox="1"/>
              <p:nvPr/>
            </p:nvSpPr>
            <p:spPr>
              <a:xfrm>
                <a:off x="562752" y="5625474"/>
                <a:ext cx="2825902" cy="1088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+⋱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I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1" name="TextBox 590">
                <a:extLst>
                  <a:ext uri="{FF2B5EF4-FFF2-40B4-BE49-F238E27FC236}">
                    <a16:creationId xmlns:a16="http://schemas.microsoft.com/office/drawing/2014/main" id="{C4CBA8B8-8A34-4D0C-A00E-48E130F49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52" y="5625474"/>
                <a:ext cx="2825902" cy="10883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2" name="TextBox 591">
                <a:extLst>
                  <a:ext uri="{FF2B5EF4-FFF2-40B4-BE49-F238E27FC236}">
                    <a16:creationId xmlns:a16="http://schemas.microsoft.com/office/drawing/2014/main" id="{417E2CF2-BB46-41CF-B802-09E2373FEEA1}"/>
                  </a:ext>
                </a:extLst>
              </p:cNvPr>
              <p:cNvSpPr txBox="1"/>
              <p:nvPr/>
            </p:nvSpPr>
            <p:spPr>
              <a:xfrm>
                <a:off x="3923470" y="5625474"/>
                <a:ext cx="3728393" cy="1093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+⋱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IL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2" name="TextBox 591">
                <a:extLst>
                  <a:ext uri="{FF2B5EF4-FFF2-40B4-BE49-F238E27FC236}">
                    <a16:creationId xmlns:a16="http://schemas.microsoft.com/office/drawing/2014/main" id="{417E2CF2-BB46-41CF-B802-09E2373FE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470" y="5625474"/>
                <a:ext cx="3728393" cy="10939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3" name="TextBox 592">
            <a:extLst>
              <a:ext uri="{FF2B5EF4-FFF2-40B4-BE49-F238E27FC236}">
                <a16:creationId xmlns:a16="http://schemas.microsoft.com/office/drawing/2014/main" id="{FABEF942-8319-493B-BCE0-F82D95071C56}"/>
              </a:ext>
            </a:extLst>
          </p:cNvPr>
          <p:cNvSpPr txBox="1"/>
          <p:nvPr/>
        </p:nvSpPr>
        <p:spPr>
          <a:xfrm>
            <a:off x="383559" y="6443061"/>
            <a:ext cx="328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0" dirty="0">
                <a:solidFill>
                  <a:schemeClr val="tx1"/>
                </a:solidFill>
                <a:latin typeface="Cambria Math" panose="02040503050406030204" pitchFamily="18" charset="0"/>
              </a:rPr>
              <a:t>Slow convergence</a:t>
            </a:r>
          </a:p>
        </p:txBody>
      </p:sp>
      <p:sp>
        <p:nvSpPr>
          <p:cNvPr id="594" name="TextBox 593">
            <a:extLst>
              <a:ext uri="{FF2B5EF4-FFF2-40B4-BE49-F238E27FC236}">
                <a16:creationId xmlns:a16="http://schemas.microsoft.com/office/drawing/2014/main" id="{03D5C04A-E609-40F6-946D-9044D368802E}"/>
              </a:ext>
            </a:extLst>
          </p:cNvPr>
          <p:cNvSpPr txBox="1"/>
          <p:nvPr/>
        </p:nvSpPr>
        <p:spPr>
          <a:xfrm>
            <a:off x="3784305" y="6455455"/>
            <a:ext cx="328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0" dirty="0">
                <a:solidFill>
                  <a:schemeClr val="tx1"/>
                </a:solidFill>
                <a:latin typeface="Cambria Math" panose="02040503050406030204" pitchFamily="18" charset="0"/>
              </a:rPr>
              <a:t>Fast convergence</a:t>
            </a:r>
          </a:p>
        </p:txBody>
      </p:sp>
      <p:sp>
        <p:nvSpPr>
          <p:cNvPr id="595" name="TextBox 594">
            <a:extLst>
              <a:ext uri="{FF2B5EF4-FFF2-40B4-BE49-F238E27FC236}">
                <a16:creationId xmlns:a16="http://schemas.microsoft.com/office/drawing/2014/main" id="{A0140667-EC1C-475B-A833-72A942E54CB3}"/>
              </a:ext>
            </a:extLst>
          </p:cNvPr>
          <p:cNvSpPr txBox="1"/>
          <p:nvPr/>
        </p:nvSpPr>
        <p:spPr>
          <a:xfrm>
            <a:off x="8054210" y="6443061"/>
            <a:ext cx="328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0" dirty="0">
                <a:solidFill>
                  <a:schemeClr val="tx1"/>
                </a:solidFill>
                <a:latin typeface="Cambria Math" panose="02040503050406030204" pitchFamily="18" charset="0"/>
              </a:rPr>
              <a:t>Slow convergence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6" name="TextBox 595">
                <a:extLst>
                  <a:ext uri="{FF2B5EF4-FFF2-40B4-BE49-F238E27FC236}">
                    <a16:creationId xmlns:a16="http://schemas.microsoft.com/office/drawing/2014/main" id="{909D5F00-9324-432C-B763-6DE1DBBEE597}"/>
                  </a:ext>
                </a:extLst>
              </p:cNvPr>
              <p:cNvSpPr txBox="1"/>
              <p:nvPr/>
            </p:nvSpPr>
            <p:spPr>
              <a:xfrm flipH="1">
                <a:off x="-192800" y="69196"/>
                <a:ext cx="2776526" cy="40209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e-IL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he-IL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he-IL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6" name="TextBox 595">
                <a:extLst>
                  <a:ext uri="{FF2B5EF4-FFF2-40B4-BE49-F238E27FC236}">
                    <a16:creationId xmlns:a16="http://schemas.microsoft.com/office/drawing/2014/main" id="{909D5F00-9324-432C-B763-6DE1DBBE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-192800" y="69196"/>
                <a:ext cx="2776526" cy="402098"/>
              </a:xfrm>
              <a:prstGeom prst="rect">
                <a:avLst/>
              </a:prstGeom>
              <a:blipFill>
                <a:blip r:embed="rId17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7" name="מלבן 11">
                <a:extLst>
                  <a:ext uri="{FF2B5EF4-FFF2-40B4-BE49-F238E27FC236}">
                    <a16:creationId xmlns:a16="http://schemas.microsoft.com/office/drawing/2014/main" id="{4320AB27-FAC4-47F5-BA8E-3C1B464419A1}"/>
                  </a:ext>
                </a:extLst>
              </p:cNvPr>
              <p:cNvSpPr/>
              <p:nvPr/>
            </p:nvSpPr>
            <p:spPr>
              <a:xfrm>
                <a:off x="2226852" y="69418"/>
                <a:ext cx="3015664" cy="632228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e-IL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he-IL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he-IL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7" name="מלבן 11">
                <a:extLst>
                  <a:ext uri="{FF2B5EF4-FFF2-40B4-BE49-F238E27FC236}">
                    <a16:creationId xmlns:a16="http://schemas.microsoft.com/office/drawing/2014/main" id="{4320AB27-FAC4-47F5-BA8E-3C1B464419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52" y="69418"/>
                <a:ext cx="3015664" cy="6322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15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" grpId="0"/>
      <p:bldP spid="59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MF_steps1-2">
            <a:hlinkClick r:id="" action="ppaction://media"/>
            <a:extLst>
              <a:ext uri="{FF2B5EF4-FFF2-40B4-BE49-F238E27FC236}">
                <a16:creationId xmlns:a16="http://schemas.microsoft.com/office/drawing/2014/main" id="{AEF13A1E-AA7B-4DF5-B85C-00E799C89A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7936" y="697764"/>
            <a:ext cx="9976619" cy="5607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791692-D314-4A23-861C-AB14A100975C}"/>
              </a:ext>
            </a:extLst>
          </p:cNvPr>
          <p:cNvSpPr txBox="1"/>
          <p:nvPr/>
        </p:nvSpPr>
        <p:spPr>
          <a:xfrm>
            <a:off x="2051366" y="6409707"/>
            <a:ext cx="8482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IL" dirty="0">
                <a:hlinkClick r:id="rId5"/>
              </a:rPr>
              <a:t>https://www.youtube.com/watch?v=yxJa8NfQK6g&amp;ab_channel=RamanujanMachine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40C3E2-62C3-4A75-851A-25517A9BC214}"/>
                  </a:ext>
                </a:extLst>
              </p:cNvPr>
              <p:cNvSpPr txBox="1"/>
              <p:nvPr/>
            </p:nvSpPr>
            <p:spPr>
              <a:xfrm flipH="1">
                <a:off x="-192800" y="69196"/>
                <a:ext cx="2776526" cy="40209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e-IL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he-IL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he-IL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40C3E2-62C3-4A75-851A-25517A9BC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-192800" y="69196"/>
                <a:ext cx="2776526" cy="402098"/>
              </a:xfrm>
              <a:prstGeom prst="rect">
                <a:avLst/>
              </a:prstGeom>
              <a:blipFill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מלבן 11">
                <a:extLst>
                  <a:ext uri="{FF2B5EF4-FFF2-40B4-BE49-F238E27FC236}">
                    <a16:creationId xmlns:a16="http://schemas.microsoft.com/office/drawing/2014/main" id="{6B0C5D2A-19EE-4D61-BB7F-5A7854060228}"/>
                  </a:ext>
                </a:extLst>
              </p:cNvPr>
              <p:cNvSpPr/>
              <p:nvPr/>
            </p:nvSpPr>
            <p:spPr>
              <a:xfrm>
                <a:off x="2226852" y="69418"/>
                <a:ext cx="3015664" cy="632228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e-IL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he-IL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he-IL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מלבן 11">
                <a:extLst>
                  <a:ext uri="{FF2B5EF4-FFF2-40B4-BE49-F238E27FC236}">
                    <a16:creationId xmlns:a16="http://schemas.microsoft.com/office/drawing/2014/main" id="{6B0C5D2A-19EE-4D61-BB7F-5A7854060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852" y="69418"/>
                <a:ext cx="3015664" cy="6322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8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39598521-3558-46AE-B9DA-A655F166DB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1078" y="-582267"/>
            <a:ext cx="7440267" cy="7440267"/>
          </a:xfrm>
          <a:prstGeom prst="rect">
            <a:avLst/>
          </a:prstGeom>
        </p:spPr>
      </p:pic>
      <p:cxnSp>
        <p:nvCxnSpPr>
          <p:cNvPr id="34" name="מחבר חץ ישר 33">
            <a:extLst>
              <a:ext uri="{FF2B5EF4-FFF2-40B4-BE49-F238E27FC236}">
                <a16:creationId xmlns:a16="http://schemas.microsoft.com/office/drawing/2014/main" id="{978B85D4-EE46-48F5-B993-D3F234F13025}"/>
              </a:ext>
            </a:extLst>
          </p:cNvPr>
          <p:cNvCxnSpPr/>
          <p:nvPr/>
        </p:nvCxnSpPr>
        <p:spPr>
          <a:xfrm flipV="1">
            <a:off x="4262412" y="5054895"/>
            <a:ext cx="0" cy="1085850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חץ ישר 37">
            <a:extLst>
              <a:ext uri="{FF2B5EF4-FFF2-40B4-BE49-F238E27FC236}">
                <a16:creationId xmlns:a16="http://schemas.microsoft.com/office/drawing/2014/main" id="{05494F42-9588-4AB1-956A-DBB34C36C211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170704" y="6499450"/>
            <a:ext cx="5633010" cy="1456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חץ ישר 38">
            <a:extLst>
              <a:ext uri="{FF2B5EF4-FFF2-40B4-BE49-F238E27FC236}">
                <a16:creationId xmlns:a16="http://schemas.microsoft.com/office/drawing/2014/main" id="{1642D0C0-8C8C-407C-99A4-2723466770F1}"/>
              </a:ext>
            </a:extLst>
          </p:cNvPr>
          <p:cNvCxnSpPr>
            <a:cxnSpLocks/>
          </p:cNvCxnSpPr>
          <p:nvPr/>
        </p:nvCxnSpPr>
        <p:spPr>
          <a:xfrm>
            <a:off x="4170704" y="6499180"/>
            <a:ext cx="1408687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מחבר חץ ישר 39">
            <a:extLst>
              <a:ext uri="{FF2B5EF4-FFF2-40B4-BE49-F238E27FC236}">
                <a16:creationId xmlns:a16="http://schemas.microsoft.com/office/drawing/2014/main" id="{6CA7ACA8-6291-4628-9512-9A3D5071A2AE}"/>
              </a:ext>
            </a:extLst>
          </p:cNvPr>
          <p:cNvCxnSpPr/>
          <p:nvPr/>
        </p:nvCxnSpPr>
        <p:spPr>
          <a:xfrm>
            <a:off x="7337195" y="6506730"/>
            <a:ext cx="1162050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1346BD4-EA04-44C0-8AF0-7799AEAA82BD}"/>
              </a:ext>
            </a:extLst>
          </p:cNvPr>
          <p:cNvSpPr txBox="1"/>
          <p:nvPr/>
        </p:nvSpPr>
        <p:spPr>
          <a:xfrm>
            <a:off x="3569758" y="6330672"/>
            <a:ext cx="60574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endParaRPr lang="he-IL" sz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לבן 3">
                <a:extLst>
                  <a:ext uri="{FF2B5EF4-FFF2-40B4-BE49-F238E27FC236}">
                    <a16:creationId xmlns:a16="http://schemas.microsoft.com/office/drawing/2014/main" id="{3D4E16D0-8600-414E-8F18-45E690A99646}"/>
                  </a:ext>
                </a:extLst>
              </p:cNvPr>
              <p:cNvSpPr/>
              <p:nvPr/>
            </p:nvSpPr>
            <p:spPr>
              <a:xfrm>
                <a:off x="9803714" y="6329344"/>
                <a:ext cx="2375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4" name="מלבן 3">
                <a:extLst>
                  <a:ext uri="{FF2B5EF4-FFF2-40B4-BE49-F238E27FC236}">
                    <a16:creationId xmlns:a16="http://schemas.microsoft.com/office/drawing/2014/main" id="{3D4E16D0-8600-414E-8F18-45E690A996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714" y="6329344"/>
                <a:ext cx="237566" cy="369332"/>
              </a:xfrm>
              <a:prstGeom prst="rect">
                <a:avLst/>
              </a:prstGeom>
              <a:blipFill>
                <a:blip r:embed="rId4"/>
                <a:stretch>
                  <a:fillRect r="-5641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C2B7E9E1-7390-47F9-B59E-E4F3D35E6AE1}"/>
                  </a:ext>
                </a:extLst>
              </p:cNvPr>
              <p:cNvSpPr/>
              <p:nvPr/>
            </p:nvSpPr>
            <p:spPr>
              <a:xfrm>
                <a:off x="4065547" y="458333"/>
                <a:ext cx="2798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A1A5F1"/>
                  </a:solidFill>
                </a:endParaRPr>
              </a:p>
            </p:txBody>
          </p:sp>
        </mc:Choice>
        <mc:Fallback xmlns=""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C2B7E9E1-7390-47F9-B59E-E4F3D35E6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547" y="458333"/>
                <a:ext cx="279891" cy="369332"/>
              </a:xfrm>
              <a:prstGeom prst="rect">
                <a:avLst/>
              </a:prstGeom>
              <a:blipFill>
                <a:blip r:embed="rId5"/>
                <a:stretch>
                  <a:fillRect r="-326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מלבן 5">
                <a:extLst>
                  <a:ext uri="{FF2B5EF4-FFF2-40B4-BE49-F238E27FC236}">
                    <a16:creationId xmlns:a16="http://schemas.microsoft.com/office/drawing/2014/main" id="{FE7872E7-738F-4C5D-828A-79C2DFC8DD58}"/>
                  </a:ext>
                </a:extLst>
              </p:cNvPr>
              <p:cNvSpPr/>
              <p:nvPr/>
            </p:nvSpPr>
            <p:spPr>
              <a:xfrm>
                <a:off x="2697350" y="4936465"/>
                <a:ext cx="397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EC6E6E"/>
                  </a:solidFill>
                </a:endParaRPr>
              </a:p>
            </p:txBody>
          </p:sp>
        </mc:Choice>
        <mc:Fallback xmlns="">
          <p:sp>
            <p:nvSpPr>
              <p:cNvPr id="6" name="מלבן 5">
                <a:extLst>
                  <a:ext uri="{FF2B5EF4-FFF2-40B4-BE49-F238E27FC236}">
                    <a16:creationId xmlns:a16="http://schemas.microsoft.com/office/drawing/2014/main" id="{FE7872E7-738F-4C5D-828A-79C2DFC8DD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350" y="4936465"/>
                <a:ext cx="39745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מלבן 8">
                <a:extLst>
                  <a:ext uri="{FF2B5EF4-FFF2-40B4-BE49-F238E27FC236}">
                    <a16:creationId xmlns:a16="http://schemas.microsoft.com/office/drawing/2014/main" id="{42B0AD7D-28D3-46B0-B5CF-194EE0174911}"/>
                  </a:ext>
                </a:extLst>
              </p:cNvPr>
              <p:cNvSpPr/>
              <p:nvPr/>
            </p:nvSpPr>
            <p:spPr>
              <a:xfrm>
                <a:off x="4621717" y="6207835"/>
                <a:ext cx="506660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9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9" name="מלבן 8">
                <a:extLst>
                  <a:ext uri="{FF2B5EF4-FFF2-40B4-BE49-F238E27FC236}">
                    <a16:creationId xmlns:a16="http://schemas.microsoft.com/office/drawing/2014/main" id="{42B0AD7D-28D3-46B0-B5CF-194EE01749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717" y="6207835"/>
                <a:ext cx="506660" cy="230832"/>
              </a:xfrm>
              <a:prstGeom prst="rect">
                <a:avLst/>
              </a:prstGeom>
              <a:blipFill>
                <a:blip r:embed="rId7"/>
                <a:stretch>
                  <a:fillRect r="-1325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מלבן 9">
                <a:extLst>
                  <a:ext uri="{FF2B5EF4-FFF2-40B4-BE49-F238E27FC236}">
                    <a16:creationId xmlns:a16="http://schemas.microsoft.com/office/drawing/2014/main" id="{594A0E7E-E10F-4D88-8BDA-691C8CBE105D}"/>
                  </a:ext>
                </a:extLst>
              </p:cNvPr>
              <p:cNvSpPr/>
              <p:nvPr/>
            </p:nvSpPr>
            <p:spPr>
              <a:xfrm>
                <a:off x="5655645" y="6206871"/>
                <a:ext cx="1373410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he-IL" sz="900" i="1" dirty="0">
                  <a:solidFill>
                    <a:srgbClr val="92D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מלבן 9">
                <a:extLst>
                  <a:ext uri="{FF2B5EF4-FFF2-40B4-BE49-F238E27FC236}">
                    <a16:creationId xmlns:a16="http://schemas.microsoft.com/office/drawing/2014/main" id="{594A0E7E-E10F-4D88-8BDA-691C8CBE10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645" y="6206871"/>
                <a:ext cx="1373410" cy="2308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מלבן 10">
                <a:extLst>
                  <a:ext uri="{FF2B5EF4-FFF2-40B4-BE49-F238E27FC236}">
                    <a16:creationId xmlns:a16="http://schemas.microsoft.com/office/drawing/2014/main" id="{7BC2785E-E411-47B7-B380-AEFC586B7826}"/>
                  </a:ext>
                </a:extLst>
              </p:cNvPr>
              <p:cNvSpPr/>
              <p:nvPr/>
            </p:nvSpPr>
            <p:spPr>
              <a:xfrm>
                <a:off x="7495347" y="6198711"/>
                <a:ext cx="216726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he-IL" sz="900" i="1" dirty="0">
                  <a:solidFill>
                    <a:srgbClr val="92D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מלבן 10">
                <a:extLst>
                  <a:ext uri="{FF2B5EF4-FFF2-40B4-BE49-F238E27FC236}">
                    <a16:creationId xmlns:a16="http://schemas.microsoft.com/office/drawing/2014/main" id="{7BC2785E-E411-47B7-B380-AEFC586B7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347" y="6198711"/>
                <a:ext cx="216726" cy="230832"/>
              </a:xfrm>
              <a:prstGeom prst="rect">
                <a:avLst/>
              </a:prstGeom>
              <a:blipFill>
                <a:blip r:embed="rId9"/>
                <a:stretch>
                  <a:fillRect r="-15142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מלבן 16">
                <a:extLst>
                  <a:ext uri="{FF2B5EF4-FFF2-40B4-BE49-F238E27FC236}">
                    <a16:creationId xmlns:a16="http://schemas.microsoft.com/office/drawing/2014/main" id="{876F23EE-8EFE-4392-A7C4-87EC0DE5CBBC}"/>
                  </a:ext>
                </a:extLst>
              </p:cNvPr>
              <p:cNvSpPr/>
              <p:nvPr/>
            </p:nvSpPr>
            <p:spPr>
              <a:xfrm rot="16200000">
                <a:off x="7767783" y="4017607"/>
                <a:ext cx="1382781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he-IL" sz="900" i="1" dirty="0">
                  <a:solidFill>
                    <a:srgbClr val="A1A5F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מלבן 16">
                <a:extLst>
                  <a:ext uri="{FF2B5EF4-FFF2-40B4-BE49-F238E27FC236}">
                    <a16:creationId xmlns:a16="http://schemas.microsoft.com/office/drawing/2014/main" id="{876F23EE-8EFE-4392-A7C4-87EC0DE5C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767783" y="4017607"/>
                <a:ext cx="1382781" cy="2308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8C68507A-9E0E-4546-AF3E-1B7413BD04AD}"/>
                  </a:ext>
                </a:extLst>
              </p:cNvPr>
              <p:cNvSpPr/>
              <p:nvPr/>
            </p:nvSpPr>
            <p:spPr>
              <a:xfrm rot="16200000">
                <a:off x="8344645" y="2827434"/>
                <a:ext cx="216726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he-IL" sz="900" i="1" dirty="0">
                  <a:solidFill>
                    <a:srgbClr val="A1A5F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מלבן 17">
                <a:extLst>
                  <a:ext uri="{FF2B5EF4-FFF2-40B4-BE49-F238E27FC236}">
                    <a16:creationId xmlns:a16="http://schemas.microsoft.com/office/drawing/2014/main" id="{8C68507A-9E0E-4546-AF3E-1B7413BD0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344645" y="2827434"/>
                <a:ext cx="216726" cy="230832"/>
              </a:xfrm>
              <a:prstGeom prst="rect">
                <a:avLst/>
              </a:prstGeom>
              <a:blipFill>
                <a:blip r:embed="rId11"/>
                <a:stretch>
                  <a:fillRect t="-14722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מלבן 20">
                <a:extLst>
                  <a:ext uri="{FF2B5EF4-FFF2-40B4-BE49-F238E27FC236}">
                    <a16:creationId xmlns:a16="http://schemas.microsoft.com/office/drawing/2014/main" id="{D2FBE5AA-E9D1-4CD8-A76F-215344745B2C}"/>
                  </a:ext>
                </a:extLst>
              </p:cNvPr>
              <p:cNvSpPr/>
              <p:nvPr/>
            </p:nvSpPr>
            <p:spPr>
              <a:xfrm>
                <a:off x="7587112" y="1819339"/>
                <a:ext cx="651872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he-IL" sz="900" dirty="0">
                  <a:solidFill>
                    <a:srgbClr val="EC6E6E"/>
                  </a:solidFill>
                </a:endParaRPr>
              </a:p>
            </p:txBody>
          </p:sp>
        </mc:Choice>
        <mc:Fallback xmlns="">
          <p:sp>
            <p:nvSpPr>
              <p:cNvPr id="21" name="מלבן 20">
                <a:extLst>
                  <a:ext uri="{FF2B5EF4-FFF2-40B4-BE49-F238E27FC236}">
                    <a16:creationId xmlns:a16="http://schemas.microsoft.com/office/drawing/2014/main" id="{D2FBE5AA-E9D1-4CD8-A76F-215344745B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112" y="1819339"/>
                <a:ext cx="651872" cy="138499"/>
              </a:xfrm>
              <a:prstGeom prst="rect">
                <a:avLst/>
              </a:prstGeom>
              <a:blipFill>
                <a:blip r:embed="rId12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מלבן 21">
                <a:extLst>
                  <a:ext uri="{FF2B5EF4-FFF2-40B4-BE49-F238E27FC236}">
                    <a16:creationId xmlns:a16="http://schemas.microsoft.com/office/drawing/2014/main" id="{7A12843F-BFC8-4287-8F95-22A8A8C4C83D}"/>
                  </a:ext>
                </a:extLst>
              </p:cNvPr>
              <p:cNvSpPr/>
              <p:nvPr/>
            </p:nvSpPr>
            <p:spPr>
              <a:xfrm>
                <a:off x="7337195" y="1547445"/>
                <a:ext cx="651867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he-IL" sz="900" i="1" dirty="0">
                  <a:solidFill>
                    <a:srgbClr val="EC6E6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מלבן 21">
                <a:extLst>
                  <a:ext uri="{FF2B5EF4-FFF2-40B4-BE49-F238E27FC236}">
                    <a16:creationId xmlns:a16="http://schemas.microsoft.com/office/drawing/2014/main" id="{7A12843F-BFC8-4287-8F95-22A8A8C4C8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195" y="1547445"/>
                <a:ext cx="651867" cy="138499"/>
              </a:xfrm>
              <a:prstGeom prst="rect">
                <a:avLst/>
              </a:prstGeom>
              <a:blipFill>
                <a:blip r:embed="rId13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מלבן 22">
                <a:extLst>
                  <a:ext uri="{FF2B5EF4-FFF2-40B4-BE49-F238E27FC236}">
                    <a16:creationId xmlns:a16="http://schemas.microsoft.com/office/drawing/2014/main" id="{CFFA94A3-C70B-4BE0-9D13-61F43EDF477A}"/>
                  </a:ext>
                </a:extLst>
              </p:cNvPr>
              <p:cNvSpPr/>
              <p:nvPr/>
            </p:nvSpPr>
            <p:spPr>
              <a:xfrm>
                <a:off x="7111007" y="1275360"/>
                <a:ext cx="651861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EC6E6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he-IL" sz="900" i="1" dirty="0">
                  <a:solidFill>
                    <a:srgbClr val="EC6E6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מלבן 22">
                <a:extLst>
                  <a:ext uri="{FF2B5EF4-FFF2-40B4-BE49-F238E27FC236}">
                    <a16:creationId xmlns:a16="http://schemas.microsoft.com/office/drawing/2014/main" id="{CFFA94A3-C70B-4BE0-9D13-61F43EDF47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007" y="1275360"/>
                <a:ext cx="651861" cy="138499"/>
              </a:xfrm>
              <a:prstGeom prst="rect">
                <a:avLst/>
              </a:prstGeom>
              <a:blipFill>
                <a:blip r:embed="rId1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B54C8FA-0C43-4742-864C-6E070D1AE182}"/>
                  </a:ext>
                </a:extLst>
              </p:cNvPr>
              <p:cNvSpPr txBox="1"/>
              <p:nvPr/>
            </p:nvSpPr>
            <p:spPr>
              <a:xfrm>
                <a:off x="4008987" y="6560100"/>
                <a:ext cx="727739" cy="14452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900" b="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B54C8FA-0C43-4742-864C-6E070D1AE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987" y="6560100"/>
                <a:ext cx="727739" cy="144527"/>
              </a:xfrm>
              <a:prstGeom prst="rect">
                <a:avLst/>
              </a:prstGeom>
              <a:blipFill>
                <a:blip r:embed="rId1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מלבן 34">
                <a:extLst>
                  <a:ext uri="{FF2B5EF4-FFF2-40B4-BE49-F238E27FC236}">
                    <a16:creationId xmlns:a16="http://schemas.microsoft.com/office/drawing/2014/main" id="{0D19F231-23D0-4F1C-B5DA-5FA88AE12238}"/>
                  </a:ext>
                </a:extLst>
              </p:cNvPr>
              <p:cNvSpPr/>
              <p:nvPr/>
            </p:nvSpPr>
            <p:spPr>
              <a:xfrm>
                <a:off x="5496706" y="6514547"/>
                <a:ext cx="1558005" cy="236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35" name="מלבן 34">
                <a:extLst>
                  <a:ext uri="{FF2B5EF4-FFF2-40B4-BE49-F238E27FC236}">
                    <a16:creationId xmlns:a16="http://schemas.microsoft.com/office/drawing/2014/main" id="{0D19F231-23D0-4F1C-B5DA-5FA88AE12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706" y="6514547"/>
                <a:ext cx="1558005" cy="23686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מלבן 40">
                <a:extLst>
                  <a:ext uri="{FF2B5EF4-FFF2-40B4-BE49-F238E27FC236}">
                    <a16:creationId xmlns:a16="http://schemas.microsoft.com/office/drawing/2014/main" id="{2D0BEE2E-CD92-4537-AD1D-49913604235E}"/>
                  </a:ext>
                </a:extLst>
              </p:cNvPr>
              <p:cNvSpPr/>
              <p:nvPr/>
            </p:nvSpPr>
            <p:spPr>
              <a:xfrm>
                <a:off x="6912635" y="6521143"/>
                <a:ext cx="1546538" cy="236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41" name="מלבן 40">
                <a:extLst>
                  <a:ext uri="{FF2B5EF4-FFF2-40B4-BE49-F238E27FC236}">
                    <a16:creationId xmlns:a16="http://schemas.microsoft.com/office/drawing/2014/main" id="{2D0BEE2E-CD92-4537-AD1D-499136042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635" y="6521143"/>
                <a:ext cx="1546538" cy="2368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מלבן 42">
                <a:extLst>
                  <a:ext uri="{FF2B5EF4-FFF2-40B4-BE49-F238E27FC236}">
                    <a16:creationId xmlns:a16="http://schemas.microsoft.com/office/drawing/2014/main" id="{EDE206E4-2424-41F9-973B-D9BFB22AE107}"/>
                  </a:ext>
                </a:extLst>
              </p:cNvPr>
              <p:cNvSpPr/>
              <p:nvPr/>
            </p:nvSpPr>
            <p:spPr>
              <a:xfrm>
                <a:off x="8408840" y="6520606"/>
                <a:ext cx="1495550" cy="236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43" name="מלבן 42">
                <a:extLst>
                  <a:ext uri="{FF2B5EF4-FFF2-40B4-BE49-F238E27FC236}">
                    <a16:creationId xmlns:a16="http://schemas.microsoft.com/office/drawing/2014/main" id="{EDE206E4-2424-41F9-973B-D9BFB22AE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840" y="6520606"/>
                <a:ext cx="1495550" cy="23686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מלבן 44">
                <a:extLst>
                  <a:ext uri="{FF2B5EF4-FFF2-40B4-BE49-F238E27FC236}">
                    <a16:creationId xmlns:a16="http://schemas.microsoft.com/office/drawing/2014/main" id="{98E3D9B5-BC92-484F-8105-E3BA24A66E44}"/>
                  </a:ext>
                </a:extLst>
              </p:cNvPr>
              <p:cNvSpPr/>
              <p:nvPr/>
            </p:nvSpPr>
            <p:spPr>
              <a:xfrm>
                <a:off x="8520247" y="4818035"/>
                <a:ext cx="1407886" cy="2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45" name="מלבן 44">
                <a:extLst>
                  <a:ext uri="{FF2B5EF4-FFF2-40B4-BE49-F238E27FC236}">
                    <a16:creationId xmlns:a16="http://schemas.microsoft.com/office/drawing/2014/main" id="{98E3D9B5-BC92-484F-8105-E3BA24A66E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247" y="4818035"/>
                <a:ext cx="1407886" cy="23686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מלבן 45">
                <a:extLst>
                  <a:ext uri="{FF2B5EF4-FFF2-40B4-BE49-F238E27FC236}">
                    <a16:creationId xmlns:a16="http://schemas.microsoft.com/office/drawing/2014/main" id="{2E17D3DC-016B-464F-80C4-58516CD02605}"/>
                  </a:ext>
                </a:extLst>
              </p:cNvPr>
              <p:cNvSpPr/>
              <p:nvPr/>
            </p:nvSpPr>
            <p:spPr>
              <a:xfrm>
                <a:off x="8520175" y="3369046"/>
                <a:ext cx="1407886" cy="2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46" name="מלבן 45">
                <a:extLst>
                  <a:ext uri="{FF2B5EF4-FFF2-40B4-BE49-F238E27FC236}">
                    <a16:creationId xmlns:a16="http://schemas.microsoft.com/office/drawing/2014/main" id="{2E17D3DC-016B-464F-80C4-58516CD02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175" y="3369046"/>
                <a:ext cx="1407886" cy="23686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מלבן 46">
                <a:extLst>
                  <a:ext uri="{FF2B5EF4-FFF2-40B4-BE49-F238E27FC236}">
                    <a16:creationId xmlns:a16="http://schemas.microsoft.com/office/drawing/2014/main" id="{EC5455FA-42CD-41E3-9078-D8CB8B944E8C}"/>
                  </a:ext>
                </a:extLst>
              </p:cNvPr>
              <p:cNvSpPr/>
              <p:nvPr/>
            </p:nvSpPr>
            <p:spPr>
              <a:xfrm>
                <a:off x="8525417" y="1896514"/>
                <a:ext cx="1407886" cy="2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47" name="מלבן 46">
                <a:extLst>
                  <a:ext uri="{FF2B5EF4-FFF2-40B4-BE49-F238E27FC236}">
                    <a16:creationId xmlns:a16="http://schemas.microsoft.com/office/drawing/2014/main" id="{EC5455FA-42CD-41E3-9078-D8CB8B944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417" y="1896514"/>
                <a:ext cx="1407886" cy="23686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מלבן 35">
                <a:extLst>
                  <a:ext uri="{FF2B5EF4-FFF2-40B4-BE49-F238E27FC236}">
                    <a16:creationId xmlns:a16="http://schemas.microsoft.com/office/drawing/2014/main" id="{5A3DEE7C-EC39-4854-AD1B-E600F5E0C5E4}"/>
                  </a:ext>
                </a:extLst>
              </p:cNvPr>
              <p:cNvSpPr/>
              <p:nvPr/>
            </p:nvSpPr>
            <p:spPr>
              <a:xfrm rot="16200000">
                <a:off x="8350810" y="5709901"/>
                <a:ext cx="216726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he-IL" sz="900" dirty="0">
                  <a:solidFill>
                    <a:srgbClr val="A1A5F1"/>
                  </a:solidFill>
                </a:endParaRPr>
              </a:p>
            </p:txBody>
          </p:sp>
        </mc:Choice>
        <mc:Fallback xmlns="">
          <p:sp>
            <p:nvSpPr>
              <p:cNvPr id="36" name="מלבן 35">
                <a:extLst>
                  <a:ext uri="{FF2B5EF4-FFF2-40B4-BE49-F238E27FC236}">
                    <a16:creationId xmlns:a16="http://schemas.microsoft.com/office/drawing/2014/main" id="{5A3DEE7C-EC39-4854-AD1B-E600F5E0C5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350810" y="5709901"/>
                <a:ext cx="216726" cy="230832"/>
              </a:xfrm>
              <a:prstGeom prst="rect">
                <a:avLst/>
              </a:prstGeom>
              <a:blipFill>
                <a:blip r:embed="rId22"/>
                <a:stretch>
                  <a:fillRect t="-15428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מלבן 36">
                <a:extLst>
                  <a:ext uri="{FF2B5EF4-FFF2-40B4-BE49-F238E27FC236}">
                    <a16:creationId xmlns:a16="http://schemas.microsoft.com/office/drawing/2014/main" id="{0123CA5D-4ADD-4669-9D58-438C6FC6FBD4}"/>
                  </a:ext>
                </a:extLst>
              </p:cNvPr>
              <p:cNvSpPr/>
              <p:nvPr/>
            </p:nvSpPr>
            <p:spPr>
              <a:xfrm>
                <a:off x="8242694" y="1581822"/>
                <a:ext cx="1407886" cy="2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37" name="מלבן 36">
                <a:extLst>
                  <a:ext uri="{FF2B5EF4-FFF2-40B4-BE49-F238E27FC236}">
                    <a16:creationId xmlns:a16="http://schemas.microsoft.com/office/drawing/2014/main" id="{0123CA5D-4ADD-4669-9D58-438C6FC6FB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694" y="1581822"/>
                <a:ext cx="1407886" cy="23686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מלבן 47">
                <a:extLst>
                  <a:ext uri="{FF2B5EF4-FFF2-40B4-BE49-F238E27FC236}">
                    <a16:creationId xmlns:a16="http://schemas.microsoft.com/office/drawing/2014/main" id="{94A8CEB5-B097-4B45-A737-33A880761D8D}"/>
                  </a:ext>
                </a:extLst>
              </p:cNvPr>
              <p:cNvSpPr/>
              <p:nvPr/>
            </p:nvSpPr>
            <p:spPr>
              <a:xfrm>
                <a:off x="7990825" y="1336212"/>
                <a:ext cx="1407886" cy="2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48" name="מלבן 47">
                <a:extLst>
                  <a:ext uri="{FF2B5EF4-FFF2-40B4-BE49-F238E27FC236}">
                    <a16:creationId xmlns:a16="http://schemas.microsoft.com/office/drawing/2014/main" id="{94A8CEB5-B097-4B45-A737-33A880761D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825" y="1336212"/>
                <a:ext cx="1407886" cy="23686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מלבן 48">
                <a:extLst>
                  <a:ext uri="{FF2B5EF4-FFF2-40B4-BE49-F238E27FC236}">
                    <a16:creationId xmlns:a16="http://schemas.microsoft.com/office/drawing/2014/main" id="{094D11D1-EDE3-4AE1-B3EE-DCD8B83D7241}"/>
                  </a:ext>
                </a:extLst>
              </p:cNvPr>
              <p:cNvSpPr/>
              <p:nvPr/>
            </p:nvSpPr>
            <p:spPr>
              <a:xfrm>
                <a:off x="7762868" y="1070434"/>
                <a:ext cx="1407886" cy="236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9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49" name="מלבן 48">
                <a:extLst>
                  <a:ext uri="{FF2B5EF4-FFF2-40B4-BE49-F238E27FC236}">
                    <a16:creationId xmlns:a16="http://schemas.microsoft.com/office/drawing/2014/main" id="{094D11D1-EDE3-4AE1-B3EE-DCD8B83D72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868" y="1070434"/>
                <a:ext cx="1407886" cy="23686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מחבר חץ ישר 61">
            <a:extLst>
              <a:ext uri="{FF2B5EF4-FFF2-40B4-BE49-F238E27FC236}">
                <a16:creationId xmlns:a16="http://schemas.microsoft.com/office/drawing/2014/main" id="{8EA1F7B2-2F31-4649-A726-220A2E8A7443}"/>
              </a:ext>
            </a:extLst>
          </p:cNvPr>
          <p:cNvCxnSpPr>
            <a:cxnSpLocks/>
          </p:cNvCxnSpPr>
          <p:nvPr/>
        </p:nvCxnSpPr>
        <p:spPr>
          <a:xfrm flipH="1" flipV="1">
            <a:off x="3017897" y="5321265"/>
            <a:ext cx="1114299" cy="1175180"/>
          </a:xfrm>
          <a:prstGeom prst="straightConnector1">
            <a:avLst/>
          </a:prstGeom>
          <a:ln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מחבר חץ ישר 65">
            <a:extLst>
              <a:ext uri="{FF2B5EF4-FFF2-40B4-BE49-F238E27FC236}">
                <a16:creationId xmlns:a16="http://schemas.microsoft.com/office/drawing/2014/main" id="{DBAA81D4-DE21-4045-8CF0-3D63007461B7}"/>
              </a:ext>
            </a:extLst>
          </p:cNvPr>
          <p:cNvCxnSpPr>
            <a:cxnSpLocks/>
          </p:cNvCxnSpPr>
          <p:nvPr/>
        </p:nvCxnSpPr>
        <p:spPr>
          <a:xfrm flipH="1" flipV="1">
            <a:off x="3818849" y="6169730"/>
            <a:ext cx="301655" cy="319227"/>
          </a:xfrm>
          <a:prstGeom prst="straightConnector1">
            <a:avLst/>
          </a:prstGeom>
          <a:ln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מחבר חץ ישר 69">
            <a:extLst>
              <a:ext uri="{FF2B5EF4-FFF2-40B4-BE49-F238E27FC236}">
                <a16:creationId xmlns:a16="http://schemas.microsoft.com/office/drawing/2014/main" id="{301077BB-2546-4D43-B064-C390BEDA8892}"/>
              </a:ext>
            </a:extLst>
          </p:cNvPr>
          <p:cNvCxnSpPr>
            <a:cxnSpLocks/>
          </p:cNvCxnSpPr>
          <p:nvPr/>
        </p:nvCxnSpPr>
        <p:spPr>
          <a:xfrm flipH="1" flipV="1">
            <a:off x="3559678" y="5887644"/>
            <a:ext cx="301655" cy="319227"/>
          </a:xfrm>
          <a:prstGeom prst="straightConnector1">
            <a:avLst/>
          </a:prstGeom>
          <a:ln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מחבר חץ ישר 70">
            <a:extLst>
              <a:ext uri="{FF2B5EF4-FFF2-40B4-BE49-F238E27FC236}">
                <a16:creationId xmlns:a16="http://schemas.microsoft.com/office/drawing/2014/main" id="{59AD1F42-A4E6-487C-B6D9-2ADC0FF8C9F0}"/>
              </a:ext>
            </a:extLst>
          </p:cNvPr>
          <p:cNvCxnSpPr>
            <a:cxnSpLocks/>
          </p:cNvCxnSpPr>
          <p:nvPr/>
        </p:nvCxnSpPr>
        <p:spPr>
          <a:xfrm flipH="1" flipV="1">
            <a:off x="3296418" y="5612609"/>
            <a:ext cx="301655" cy="319227"/>
          </a:xfrm>
          <a:prstGeom prst="straightConnector1">
            <a:avLst/>
          </a:prstGeom>
          <a:ln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מחבר חץ ישר 74">
            <a:extLst>
              <a:ext uri="{FF2B5EF4-FFF2-40B4-BE49-F238E27FC236}">
                <a16:creationId xmlns:a16="http://schemas.microsoft.com/office/drawing/2014/main" id="{B27ED455-9BF5-4E0F-9273-26B70FCD8F5F}"/>
              </a:ext>
            </a:extLst>
          </p:cNvPr>
          <p:cNvCxnSpPr>
            <a:cxnSpLocks/>
          </p:cNvCxnSpPr>
          <p:nvPr/>
        </p:nvCxnSpPr>
        <p:spPr>
          <a:xfrm flipH="1" flipV="1">
            <a:off x="4263180" y="852377"/>
            <a:ext cx="1" cy="5507058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מחבר חץ ישר 79">
            <a:extLst>
              <a:ext uri="{FF2B5EF4-FFF2-40B4-BE49-F238E27FC236}">
                <a16:creationId xmlns:a16="http://schemas.microsoft.com/office/drawing/2014/main" id="{A4C7552B-AFB6-47A6-88AA-16EEEBA4E43B}"/>
              </a:ext>
            </a:extLst>
          </p:cNvPr>
          <p:cNvCxnSpPr>
            <a:cxnSpLocks/>
          </p:cNvCxnSpPr>
          <p:nvPr/>
        </p:nvCxnSpPr>
        <p:spPr>
          <a:xfrm flipV="1">
            <a:off x="4262412" y="3556944"/>
            <a:ext cx="1" cy="1323373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מחבר חץ ישר 82">
            <a:extLst>
              <a:ext uri="{FF2B5EF4-FFF2-40B4-BE49-F238E27FC236}">
                <a16:creationId xmlns:a16="http://schemas.microsoft.com/office/drawing/2014/main" id="{9B7EF2BB-E87B-4F00-919A-E2976DD7F6FA}"/>
              </a:ext>
            </a:extLst>
          </p:cNvPr>
          <p:cNvCxnSpPr>
            <a:cxnSpLocks/>
          </p:cNvCxnSpPr>
          <p:nvPr/>
        </p:nvCxnSpPr>
        <p:spPr>
          <a:xfrm flipV="1">
            <a:off x="4262412" y="2093898"/>
            <a:ext cx="1" cy="1323373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מחבר חץ ישר 87">
            <a:extLst>
              <a:ext uri="{FF2B5EF4-FFF2-40B4-BE49-F238E27FC236}">
                <a16:creationId xmlns:a16="http://schemas.microsoft.com/office/drawing/2014/main" id="{800AA273-3DF5-414D-BCC6-E2FA6BE1CBA3}"/>
              </a:ext>
            </a:extLst>
          </p:cNvPr>
          <p:cNvCxnSpPr>
            <a:cxnSpLocks/>
          </p:cNvCxnSpPr>
          <p:nvPr/>
        </p:nvCxnSpPr>
        <p:spPr>
          <a:xfrm>
            <a:off x="5620368" y="6506730"/>
            <a:ext cx="1408687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5FE45EE-4E94-4E0A-9C02-CD1943B485F9}"/>
                  </a:ext>
                </a:extLst>
              </p:cNvPr>
              <p:cNvSpPr txBox="1"/>
              <p:nvPr/>
            </p:nvSpPr>
            <p:spPr>
              <a:xfrm rot="16200000">
                <a:off x="6610253" y="2697661"/>
                <a:ext cx="678757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900" i="1" dirty="0">
                  <a:solidFill>
                    <a:srgbClr val="A1A5F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5FE45EE-4E94-4E0A-9C02-CD1943B48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610253" y="2697661"/>
                <a:ext cx="678757" cy="138499"/>
              </a:xfrm>
              <a:prstGeom prst="rect">
                <a:avLst/>
              </a:prstGeom>
              <a:blipFill>
                <a:blip r:embed="rId26"/>
                <a:stretch>
                  <a:fillRect r="-409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מלבן 90">
                <a:extLst>
                  <a:ext uri="{FF2B5EF4-FFF2-40B4-BE49-F238E27FC236}">
                    <a16:creationId xmlns:a16="http://schemas.microsoft.com/office/drawing/2014/main" id="{3D6D1C15-D000-48EB-89B6-89D66F7C3D48}"/>
                  </a:ext>
                </a:extLst>
              </p:cNvPr>
              <p:cNvSpPr/>
              <p:nvPr/>
            </p:nvSpPr>
            <p:spPr>
              <a:xfrm>
                <a:off x="5996474" y="3297045"/>
                <a:ext cx="685303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9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9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91" name="מלבן 90">
                <a:extLst>
                  <a:ext uri="{FF2B5EF4-FFF2-40B4-BE49-F238E27FC236}">
                    <a16:creationId xmlns:a16="http://schemas.microsoft.com/office/drawing/2014/main" id="{3D6D1C15-D000-48EB-89B6-89D66F7C3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474" y="3297045"/>
                <a:ext cx="685303" cy="138499"/>
              </a:xfrm>
              <a:prstGeom prst="rect">
                <a:avLst/>
              </a:prstGeom>
              <a:blipFill>
                <a:blip r:embed="rId27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מלבן 91">
                <a:extLst>
                  <a:ext uri="{FF2B5EF4-FFF2-40B4-BE49-F238E27FC236}">
                    <a16:creationId xmlns:a16="http://schemas.microsoft.com/office/drawing/2014/main" id="{17CA4B4B-A98A-4CF7-89F9-D706EF438F5A}"/>
                  </a:ext>
                </a:extLst>
              </p:cNvPr>
              <p:cNvSpPr/>
              <p:nvPr/>
            </p:nvSpPr>
            <p:spPr>
              <a:xfrm>
                <a:off x="6053753" y="2095123"/>
                <a:ext cx="570746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9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900" i="1" dirty="0">
                  <a:solidFill>
                    <a:srgbClr val="92D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2" name="מלבן 91">
                <a:extLst>
                  <a:ext uri="{FF2B5EF4-FFF2-40B4-BE49-F238E27FC236}">
                    <a16:creationId xmlns:a16="http://schemas.microsoft.com/office/drawing/2014/main" id="{17CA4B4B-A98A-4CF7-89F9-D706EF438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53" y="2095123"/>
                <a:ext cx="570746" cy="138499"/>
              </a:xfrm>
              <a:prstGeom prst="rect">
                <a:avLst/>
              </a:prstGeom>
              <a:blipFill>
                <a:blip r:embed="rId28"/>
                <a:stretch>
                  <a:fillRect b="-409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מלבן 92">
                <a:extLst>
                  <a:ext uri="{FF2B5EF4-FFF2-40B4-BE49-F238E27FC236}">
                    <a16:creationId xmlns:a16="http://schemas.microsoft.com/office/drawing/2014/main" id="{2186A0D8-EA76-4451-9FEF-7EFC61000AED}"/>
                  </a:ext>
                </a:extLst>
              </p:cNvPr>
              <p:cNvSpPr/>
              <p:nvPr/>
            </p:nvSpPr>
            <p:spPr>
              <a:xfrm rot="16200000">
                <a:off x="5504297" y="2703418"/>
                <a:ext cx="535618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900" i="1">
                              <a:solidFill>
                                <a:srgbClr val="A1A5F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900" b="0" i="1" smtClean="0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900" i="1">
                          <a:solidFill>
                            <a:srgbClr val="A1A5F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900" dirty="0">
                  <a:solidFill>
                    <a:srgbClr val="A1A5F1"/>
                  </a:solidFill>
                </a:endParaRPr>
              </a:p>
            </p:txBody>
          </p:sp>
        </mc:Choice>
        <mc:Fallback xmlns="">
          <p:sp>
            <p:nvSpPr>
              <p:cNvPr id="93" name="מלבן 92">
                <a:extLst>
                  <a:ext uri="{FF2B5EF4-FFF2-40B4-BE49-F238E27FC236}">
                    <a16:creationId xmlns:a16="http://schemas.microsoft.com/office/drawing/2014/main" id="{2186A0D8-EA76-4451-9FEF-7EFC61000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504297" y="2703418"/>
                <a:ext cx="535618" cy="138499"/>
              </a:xfrm>
              <a:prstGeom prst="rect">
                <a:avLst/>
              </a:prstGeom>
              <a:blipFill>
                <a:blip r:embed="rId29"/>
                <a:stretch>
                  <a:fillRect t="-3409" r="-409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מחבר חץ ישר 97">
            <a:extLst>
              <a:ext uri="{FF2B5EF4-FFF2-40B4-BE49-F238E27FC236}">
                <a16:creationId xmlns:a16="http://schemas.microsoft.com/office/drawing/2014/main" id="{34A656F8-EC71-4204-9F55-31E32E2C3260}"/>
              </a:ext>
            </a:extLst>
          </p:cNvPr>
          <p:cNvCxnSpPr/>
          <p:nvPr/>
        </p:nvCxnSpPr>
        <p:spPr>
          <a:xfrm>
            <a:off x="5777413" y="3447169"/>
            <a:ext cx="1189461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מחבר חץ ישר 98">
            <a:extLst>
              <a:ext uri="{FF2B5EF4-FFF2-40B4-BE49-F238E27FC236}">
                <a16:creationId xmlns:a16="http://schemas.microsoft.com/office/drawing/2014/main" id="{F8B52DDE-BD63-4581-AF33-73804497D612}"/>
              </a:ext>
            </a:extLst>
          </p:cNvPr>
          <p:cNvCxnSpPr/>
          <p:nvPr/>
        </p:nvCxnSpPr>
        <p:spPr>
          <a:xfrm>
            <a:off x="5788113" y="2080102"/>
            <a:ext cx="1189461" cy="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מחבר חץ ישר 104">
            <a:extLst>
              <a:ext uri="{FF2B5EF4-FFF2-40B4-BE49-F238E27FC236}">
                <a16:creationId xmlns:a16="http://schemas.microsoft.com/office/drawing/2014/main" id="{E798851F-FA10-4ABC-9865-875E81E8E113}"/>
              </a:ext>
            </a:extLst>
          </p:cNvPr>
          <p:cNvCxnSpPr>
            <a:cxnSpLocks/>
          </p:cNvCxnSpPr>
          <p:nvPr/>
        </p:nvCxnSpPr>
        <p:spPr>
          <a:xfrm flipV="1">
            <a:off x="5689095" y="2157608"/>
            <a:ext cx="0" cy="1195955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מלבן 91">
                <a:extLst>
                  <a:ext uri="{FF2B5EF4-FFF2-40B4-BE49-F238E27FC236}">
                    <a16:creationId xmlns:a16="http://schemas.microsoft.com/office/drawing/2014/main" id="{17CA4B4B-A98A-4CF7-89F9-D706EF438F5A}"/>
                  </a:ext>
                </a:extLst>
              </p:cNvPr>
              <p:cNvSpPr/>
              <p:nvPr/>
            </p:nvSpPr>
            <p:spPr>
              <a:xfrm>
                <a:off x="5851633" y="2281863"/>
                <a:ext cx="1025597" cy="243400"/>
              </a:xfrm>
              <a:prstGeom prst="rect">
                <a:avLst/>
              </a:prstGeom>
              <a:solidFill>
                <a:srgbClr val="F5FDFC"/>
              </a:solidFill>
              <a:ln cap="flat" cmpd="sng">
                <a:solidFill>
                  <a:srgbClr val="28AA9B"/>
                </a:solidFill>
                <a:prstDash val="sysDash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8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800" i="1" smtClean="0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800" b="0" i="1" smtClean="0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800" b="0" i="1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800" b="0" i="1" smtClean="0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800" i="1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800" b="0" i="1" smtClean="0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800" i="1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800" i="1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800" i="1" smtClean="0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3D5D1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800" i="1">
                          <a:solidFill>
                            <a:srgbClr val="3D5D19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800" i="1">
                          <a:solidFill>
                            <a:srgbClr val="3D5D19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800" i="1">
                          <a:solidFill>
                            <a:srgbClr val="3D5D19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800" i="1">
                          <a:solidFill>
                            <a:srgbClr val="3D5D19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800" i="1">
                          <a:solidFill>
                            <a:srgbClr val="3D5D19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800" i="1">
                          <a:solidFill>
                            <a:srgbClr val="3D5D1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800" i="1">
                          <a:solidFill>
                            <a:srgbClr val="3D5D19"/>
                          </a:solidFill>
                          <a:latin typeface="Cambria Math" panose="02040503050406030204" pitchFamily="18" charset="0"/>
                        </a:rPr>
                        <m:t>)⋅</m:t>
                      </m:r>
                      <m:sSub>
                        <m:sSubPr>
                          <m:ctrlP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1B22B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800" i="1">
                          <a:solidFill>
                            <a:srgbClr val="1B22B7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800" i="1">
                          <a:solidFill>
                            <a:srgbClr val="1B22B7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800" i="1">
                          <a:solidFill>
                            <a:srgbClr val="1B22B7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800" i="1">
                          <a:solidFill>
                            <a:srgbClr val="1B22B7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800" i="1">
                          <a:solidFill>
                            <a:srgbClr val="1B22B7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800" i="1">
                          <a:solidFill>
                            <a:srgbClr val="1B22B7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800" i="1">
                          <a:solidFill>
                            <a:srgbClr val="1B22B7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800" dirty="0">
                  <a:solidFill>
                    <a:srgbClr val="A1A5F1"/>
                  </a:solidFill>
                </a:endParaRPr>
              </a:p>
            </p:txBody>
          </p:sp>
        </mc:Choice>
        <mc:Fallback xmlns="">
          <p:sp>
            <p:nvSpPr>
              <p:cNvPr id="50" name="מלבן 91">
                <a:extLst>
                  <a:ext uri="{FF2B5EF4-FFF2-40B4-BE49-F238E27FC236}">
                    <a16:creationId xmlns:a16="http://schemas.microsoft.com/office/drawing/2014/main" id="{17CA4B4B-A98A-4CF7-89F9-D706EF438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633" y="2281863"/>
                <a:ext cx="1025597" cy="243400"/>
              </a:xfrm>
              <a:prstGeom prst="rect">
                <a:avLst/>
              </a:prstGeom>
              <a:blipFill>
                <a:blip r:embed="rId30"/>
                <a:stretch>
                  <a:fillRect r="-1176" b="-19048"/>
                </a:stretch>
              </a:blipFill>
              <a:ln cap="flat" cmpd="sng">
                <a:solidFill>
                  <a:srgbClr val="28AA9B"/>
                </a:solidFill>
                <a:prstDash val="sysDash"/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מחבר חץ ישר 103">
            <a:extLst>
              <a:ext uri="{FF2B5EF4-FFF2-40B4-BE49-F238E27FC236}">
                <a16:creationId xmlns:a16="http://schemas.microsoft.com/office/drawing/2014/main" id="{FEA64517-6220-4513-9467-FA72CA9C09C7}"/>
              </a:ext>
            </a:extLst>
          </p:cNvPr>
          <p:cNvCxnSpPr>
            <a:cxnSpLocks/>
          </p:cNvCxnSpPr>
          <p:nvPr/>
        </p:nvCxnSpPr>
        <p:spPr>
          <a:xfrm flipV="1">
            <a:off x="7029055" y="2180711"/>
            <a:ext cx="0" cy="1195955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אליפסה 53">
            <a:extLst>
              <a:ext uri="{FF2B5EF4-FFF2-40B4-BE49-F238E27FC236}">
                <a16:creationId xmlns:a16="http://schemas.microsoft.com/office/drawing/2014/main" id="{7FEB239B-AACB-4A51-B458-39378C47B1B8}"/>
              </a:ext>
            </a:extLst>
          </p:cNvPr>
          <p:cNvSpPr/>
          <p:nvPr/>
        </p:nvSpPr>
        <p:spPr>
          <a:xfrm>
            <a:off x="4065546" y="6282357"/>
            <a:ext cx="248027" cy="25034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CC9C70-1876-95EA-6E54-E9CECC5340B1}"/>
              </a:ext>
            </a:extLst>
          </p:cNvPr>
          <p:cNvSpPr txBox="1"/>
          <p:nvPr/>
        </p:nvSpPr>
        <p:spPr>
          <a:xfrm>
            <a:off x="2792627" y="33344"/>
            <a:ext cx="6522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400" dirty="0"/>
              <a:t>Multi-dimensional CMF</a:t>
            </a:r>
            <a:endParaRPr lang="en-IL" sz="2400" b="1" dirty="0"/>
          </a:p>
        </p:txBody>
      </p:sp>
    </p:spTree>
    <p:extLst>
      <p:ext uri="{BB962C8B-B14F-4D97-AF65-F5344CB8AC3E}">
        <p14:creationId xmlns:p14="http://schemas.microsoft.com/office/powerpoint/2010/main" val="263283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04CA96-D835-47CA-9137-51CCF98C1E7B}"/>
                  </a:ext>
                </a:extLst>
              </p:cNvPr>
              <p:cNvSpPr txBox="1"/>
              <p:nvPr/>
            </p:nvSpPr>
            <p:spPr>
              <a:xfrm>
                <a:off x="1064254" y="527286"/>
                <a:ext cx="4397642" cy="142917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04CA96-D835-47CA-9137-51CCF98C1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54" y="527286"/>
                <a:ext cx="4397642" cy="14291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720DBA-D59A-4EB1-A489-F79F4CEB0F3D}"/>
                  </a:ext>
                </a:extLst>
              </p:cNvPr>
              <p:cNvSpPr txBox="1"/>
              <p:nvPr/>
            </p:nvSpPr>
            <p:spPr>
              <a:xfrm>
                <a:off x="909522" y="3609720"/>
                <a:ext cx="4397642" cy="142917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720DBA-D59A-4EB1-A489-F79F4CEB0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22" y="3609720"/>
                <a:ext cx="4397642" cy="14291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0723CE-F596-4481-9876-C8FA840127EB}"/>
                  </a:ext>
                </a:extLst>
              </p:cNvPr>
              <p:cNvSpPr txBox="1"/>
              <p:nvPr/>
            </p:nvSpPr>
            <p:spPr>
              <a:xfrm>
                <a:off x="909522" y="2077678"/>
                <a:ext cx="4397642" cy="142917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0723CE-F596-4481-9876-C8FA84012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22" y="2077678"/>
                <a:ext cx="4397642" cy="14291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11EA3D-BA74-4A9F-8218-F7D52DC12304}"/>
                  </a:ext>
                </a:extLst>
              </p:cNvPr>
              <p:cNvSpPr txBox="1"/>
              <p:nvPr/>
            </p:nvSpPr>
            <p:spPr>
              <a:xfrm>
                <a:off x="6260367" y="552112"/>
                <a:ext cx="4397642" cy="132805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11EA3D-BA74-4A9F-8218-F7D52DC12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367" y="552112"/>
                <a:ext cx="4397642" cy="13280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20AD42-41FD-4BED-B87C-EEA309C9E8A4}"/>
                  </a:ext>
                </a:extLst>
              </p:cNvPr>
              <p:cNvSpPr txBox="1"/>
              <p:nvPr/>
            </p:nvSpPr>
            <p:spPr>
              <a:xfrm>
                <a:off x="6138475" y="2101167"/>
                <a:ext cx="4545829" cy="13355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20AD42-41FD-4BED-B87C-EEA309C9E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475" y="2101167"/>
                <a:ext cx="4545829" cy="13355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6941AA-BFD4-47DD-8785-DA79EABBDABE}"/>
                  </a:ext>
                </a:extLst>
              </p:cNvPr>
              <p:cNvSpPr txBox="1"/>
              <p:nvPr/>
            </p:nvSpPr>
            <p:spPr>
              <a:xfrm>
                <a:off x="6138475" y="3609720"/>
                <a:ext cx="5941102" cy="13280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6941AA-BFD4-47DD-8785-DA79EABBD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475" y="3609720"/>
                <a:ext cx="5941102" cy="13280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F114579-AEB8-4E12-A616-50D936B7B2A4}"/>
              </a:ext>
            </a:extLst>
          </p:cNvPr>
          <p:cNvSpPr txBox="1"/>
          <p:nvPr/>
        </p:nvSpPr>
        <p:spPr>
          <a:xfrm>
            <a:off x="1136442" y="26848"/>
            <a:ext cx="10350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Can we generalize and extract all these formulas from a unified theory?</a:t>
            </a:r>
            <a:endParaRPr lang="en-IL" sz="2400" dirty="0"/>
          </a:p>
        </p:txBody>
      </p:sp>
      <p:pic>
        <p:nvPicPr>
          <p:cNvPr id="2" name="Picture 8" descr="Image result for gauss">
            <a:extLst>
              <a:ext uri="{FF2B5EF4-FFF2-40B4-BE49-F238E27FC236}">
                <a16:creationId xmlns:a16="http://schemas.microsoft.com/office/drawing/2014/main" id="{7A914482-8737-E891-33DB-F59DBF8FE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1801" r="24690" b="34984"/>
          <a:stretch/>
        </p:blipFill>
        <p:spPr bwMode="auto">
          <a:xfrm>
            <a:off x="509431" y="4937776"/>
            <a:ext cx="1254022" cy="173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B7A97-956E-EE11-FFF9-7C912BA5A766}"/>
                  </a:ext>
                </a:extLst>
              </p:cNvPr>
              <p:cNvSpPr txBox="1"/>
              <p:nvPr/>
            </p:nvSpPr>
            <p:spPr>
              <a:xfrm>
                <a:off x="1243795" y="5395527"/>
                <a:ext cx="489468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/>
                <a:r>
                  <a:rPr lang="en-US" sz="2400" dirty="0"/>
                  <a:t>formulas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</a:t>
                </a:r>
                <a:br>
                  <a:rPr lang="en-US" sz="2400" dirty="0"/>
                </a:br>
                <a:r>
                  <a:rPr lang="en-US" sz="2400" dirty="0"/>
                  <a:t>from hundreds of years ago</a:t>
                </a:r>
                <a:endParaRPr lang="he-IL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B7A97-956E-EE11-FFF9-7C912BA5A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795" y="5395527"/>
                <a:ext cx="4894680" cy="830997"/>
              </a:xfrm>
              <a:prstGeom prst="rect">
                <a:avLst/>
              </a:prstGeom>
              <a:blipFill>
                <a:blip r:embed="rId9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D6740C-89A2-3409-C14D-176DEF155B0F}"/>
                  </a:ext>
                </a:extLst>
              </p:cNvPr>
              <p:cNvSpPr txBox="1"/>
              <p:nvPr/>
            </p:nvSpPr>
            <p:spPr>
              <a:xfrm>
                <a:off x="6661686" y="5500457"/>
                <a:ext cx="48946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/>
                <a:r>
                  <a:rPr lang="en-US" sz="2400" dirty="0"/>
                  <a:t>more recent formulas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he-IL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D6740C-89A2-3409-C14D-176DEF15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1686" y="5500457"/>
                <a:ext cx="4894680" cy="461665"/>
              </a:xfrm>
              <a:prstGeom prst="rect">
                <a:avLst/>
              </a:prstGeom>
              <a:blipFill>
                <a:blip r:embed="rId10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597F341-B9C4-6F9D-2711-75841483B3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0727" y="5972051"/>
            <a:ext cx="6611273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5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5DA650-028B-487A-A921-3C0A1E2E98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6"/>
                <a:ext cx="10515600" cy="777237"/>
              </a:xfrm>
            </p:spPr>
            <p:txBody>
              <a:bodyPr/>
              <a:lstStyle/>
              <a:p>
                <a:pPr algn="l" rtl="0"/>
                <a:r>
                  <a:rPr lang="en-US" dirty="0"/>
                  <a:t>2D CMF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L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5DA650-028B-487A-A921-3C0A1E2E98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6"/>
                <a:ext cx="10515600" cy="777237"/>
              </a:xfrm>
              <a:blipFill>
                <a:blip r:embed="rId2"/>
                <a:stretch>
                  <a:fillRect l="-2377" t="-19685" b="-3307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תמונה 64">
            <a:extLst>
              <a:ext uri="{FF2B5EF4-FFF2-40B4-BE49-F238E27FC236}">
                <a16:creationId xmlns:a16="http://schemas.microsoft.com/office/drawing/2014/main" id="{56FCD175-AA20-43BC-A000-26A55AA7F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22" y="3767447"/>
            <a:ext cx="2939143" cy="2939143"/>
          </a:xfrm>
          <a:prstGeom prst="rect">
            <a:avLst/>
          </a:prstGeom>
        </p:spPr>
      </p:pic>
      <p:sp>
        <p:nvSpPr>
          <p:cNvPr id="10" name="אליפסה 83">
            <a:extLst>
              <a:ext uri="{FF2B5EF4-FFF2-40B4-BE49-F238E27FC236}">
                <a16:creationId xmlns:a16="http://schemas.microsoft.com/office/drawing/2014/main" id="{A96FEC9A-B21B-4F1D-848D-76D39FFE809A}"/>
              </a:ext>
            </a:extLst>
          </p:cNvPr>
          <p:cNvSpPr/>
          <p:nvPr/>
        </p:nvSpPr>
        <p:spPr>
          <a:xfrm>
            <a:off x="4824882" y="6667632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90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1" name="מחבר חץ ישר 58">
            <a:extLst>
              <a:ext uri="{FF2B5EF4-FFF2-40B4-BE49-F238E27FC236}">
                <a16:creationId xmlns:a16="http://schemas.microsoft.com/office/drawing/2014/main" id="{183F2537-6470-4344-B839-113329A1F95A}"/>
              </a:ext>
            </a:extLst>
          </p:cNvPr>
          <p:cNvCxnSpPr>
            <a:cxnSpLocks/>
          </p:cNvCxnSpPr>
          <p:nvPr/>
        </p:nvCxnSpPr>
        <p:spPr>
          <a:xfrm>
            <a:off x="4870601" y="6722831"/>
            <a:ext cx="320416" cy="0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חץ ישר 58">
            <a:extLst>
              <a:ext uri="{FF2B5EF4-FFF2-40B4-BE49-F238E27FC236}">
                <a16:creationId xmlns:a16="http://schemas.microsoft.com/office/drawing/2014/main" id="{CD11A611-F360-44A5-958A-90EC745B7924}"/>
              </a:ext>
            </a:extLst>
          </p:cNvPr>
          <p:cNvCxnSpPr>
            <a:cxnSpLocks/>
          </p:cNvCxnSpPr>
          <p:nvPr/>
        </p:nvCxnSpPr>
        <p:spPr>
          <a:xfrm flipV="1">
            <a:off x="5191017" y="6722831"/>
            <a:ext cx="346710" cy="3810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חץ ישר 58">
            <a:extLst>
              <a:ext uri="{FF2B5EF4-FFF2-40B4-BE49-F238E27FC236}">
                <a16:creationId xmlns:a16="http://schemas.microsoft.com/office/drawing/2014/main" id="{DF5881E5-0532-4F18-BF68-10AC47FE40DA}"/>
              </a:ext>
            </a:extLst>
          </p:cNvPr>
          <p:cNvCxnSpPr>
            <a:cxnSpLocks/>
          </p:cNvCxnSpPr>
          <p:nvPr/>
        </p:nvCxnSpPr>
        <p:spPr>
          <a:xfrm>
            <a:off x="5523108" y="6722831"/>
            <a:ext cx="320416" cy="0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58">
            <a:extLst>
              <a:ext uri="{FF2B5EF4-FFF2-40B4-BE49-F238E27FC236}">
                <a16:creationId xmlns:a16="http://schemas.microsoft.com/office/drawing/2014/main" id="{BD9148A5-F9FD-4901-9A97-9056FE498C03}"/>
              </a:ext>
            </a:extLst>
          </p:cNvPr>
          <p:cNvCxnSpPr>
            <a:cxnSpLocks/>
          </p:cNvCxnSpPr>
          <p:nvPr/>
        </p:nvCxnSpPr>
        <p:spPr>
          <a:xfrm flipV="1">
            <a:off x="5843524" y="6722831"/>
            <a:ext cx="346710" cy="3810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58">
            <a:extLst>
              <a:ext uri="{FF2B5EF4-FFF2-40B4-BE49-F238E27FC236}">
                <a16:creationId xmlns:a16="http://schemas.microsoft.com/office/drawing/2014/main" id="{188F0A19-EC90-4C61-8B96-5AC8F33BF62D}"/>
              </a:ext>
            </a:extLst>
          </p:cNvPr>
          <p:cNvCxnSpPr>
            <a:cxnSpLocks/>
          </p:cNvCxnSpPr>
          <p:nvPr/>
        </p:nvCxnSpPr>
        <p:spPr>
          <a:xfrm>
            <a:off x="6164185" y="6722831"/>
            <a:ext cx="320416" cy="0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חץ ישר 58">
            <a:extLst>
              <a:ext uri="{FF2B5EF4-FFF2-40B4-BE49-F238E27FC236}">
                <a16:creationId xmlns:a16="http://schemas.microsoft.com/office/drawing/2014/main" id="{86362B0B-BFED-4420-93C5-010E44D555B2}"/>
              </a:ext>
            </a:extLst>
          </p:cNvPr>
          <p:cNvCxnSpPr>
            <a:cxnSpLocks/>
          </p:cNvCxnSpPr>
          <p:nvPr/>
        </p:nvCxnSpPr>
        <p:spPr>
          <a:xfrm flipV="1">
            <a:off x="6484601" y="6722831"/>
            <a:ext cx="346710" cy="3810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חץ ישר 58">
            <a:extLst>
              <a:ext uri="{FF2B5EF4-FFF2-40B4-BE49-F238E27FC236}">
                <a16:creationId xmlns:a16="http://schemas.microsoft.com/office/drawing/2014/main" id="{3FA31DD6-062A-4646-832A-5022E0045538}"/>
              </a:ext>
            </a:extLst>
          </p:cNvPr>
          <p:cNvCxnSpPr>
            <a:cxnSpLocks/>
          </p:cNvCxnSpPr>
          <p:nvPr/>
        </p:nvCxnSpPr>
        <p:spPr>
          <a:xfrm>
            <a:off x="6816692" y="6722831"/>
            <a:ext cx="320416" cy="0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חץ ישר 58">
            <a:extLst>
              <a:ext uri="{FF2B5EF4-FFF2-40B4-BE49-F238E27FC236}">
                <a16:creationId xmlns:a16="http://schemas.microsoft.com/office/drawing/2014/main" id="{1EF1C34B-EA30-48D6-9F2C-67F5547C10F9}"/>
              </a:ext>
            </a:extLst>
          </p:cNvPr>
          <p:cNvCxnSpPr>
            <a:cxnSpLocks/>
          </p:cNvCxnSpPr>
          <p:nvPr/>
        </p:nvCxnSpPr>
        <p:spPr>
          <a:xfrm flipV="1">
            <a:off x="7137108" y="6722831"/>
            <a:ext cx="346710" cy="3810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חץ ישר 58">
            <a:extLst>
              <a:ext uri="{FF2B5EF4-FFF2-40B4-BE49-F238E27FC236}">
                <a16:creationId xmlns:a16="http://schemas.microsoft.com/office/drawing/2014/main" id="{CC7CFB2C-EEFD-4B64-A1ED-FDC983166F83}"/>
              </a:ext>
            </a:extLst>
          </p:cNvPr>
          <p:cNvCxnSpPr>
            <a:cxnSpLocks/>
          </p:cNvCxnSpPr>
          <p:nvPr/>
        </p:nvCxnSpPr>
        <p:spPr>
          <a:xfrm flipV="1">
            <a:off x="7445718" y="6722830"/>
            <a:ext cx="346710" cy="3810"/>
          </a:xfrm>
          <a:prstGeom prst="straightConnector1">
            <a:avLst/>
          </a:prstGeom>
          <a:ln w="12700">
            <a:solidFill>
              <a:srgbClr val="A1A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חץ ישר 58">
            <a:extLst>
              <a:ext uri="{FF2B5EF4-FFF2-40B4-BE49-F238E27FC236}">
                <a16:creationId xmlns:a16="http://schemas.microsoft.com/office/drawing/2014/main" id="{075524E6-BF19-41F3-A784-83DF372EB9D8}"/>
              </a:ext>
            </a:extLst>
          </p:cNvPr>
          <p:cNvCxnSpPr>
            <a:cxnSpLocks/>
          </p:cNvCxnSpPr>
          <p:nvPr/>
        </p:nvCxnSpPr>
        <p:spPr>
          <a:xfrm flipV="1">
            <a:off x="7765565" y="6723738"/>
            <a:ext cx="346710" cy="3810"/>
          </a:xfrm>
          <a:prstGeom prst="straightConnector1">
            <a:avLst/>
          </a:prstGeom>
          <a:ln w="12700">
            <a:solidFill>
              <a:srgbClr val="A1A5F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69">
            <a:extLst>
              <a:ext uri="{FF2B5EF4-FFF2-40B4-BE49-F238E27FC236}">
                <a16:creationId xmlns:a16="http://schemas.microsoft.com/office/drawing/2014/main" id="{69F63174-FA06-467F-8B45-BD7AB7585516}"/>
              </a:ext>
            </a:extLst>
          </p:cNvPr>
          <p:cNvCxnSpPr>
            <a:cxnSpLocks/>
          </p:cNvCxnSpPr>
          <p:nvPr/>
        </p:nvCxnSpPr>
        <p:spPr>
          <a:xfrm flipV="1">
            <a:off x="4783145" y="6349541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חץ ישר 69">
            <a:extLst>
              <a:ext uri="{FF2B5EF4-FFF2-40B4-BE49-F238E27FC236}">
                <a16:creationId xmlns:a16="http://schemas.microsoft.com/office/drawing/2014/main" id="{A1EE36E9-2220-47EB-A50C-342900F641E9}"/>
              </a:ext>
            </a:extLst>
          </p:cNvPr>
          <p:cNvCxnSpPr>
            <a:cxnSpLocks/>
          </p:cNvCxnSpPr>
          <p:nvPr/>
        </p:nvCxnSpPr>
        <p:spPr>
          <a:xfrm flipV="1">
            <a:off x="4782770" y="6053744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חץ ישר 69">
            <a:extLst>
              <a:ext uri="{FF2B5EF4-FFF2-40B4-BE49-F238E27FC236}">
                <a16:creationId xmlns:a16="http://schemas.microsoft.com/office/drawing/2014/main" id="{635C3C74-0718-4E7C-A11C-31E200600913}"/>
              </a:ext>
            </a:extLst>
          </p:cNvPr>
          <p:cNvCxnSpPr>
            <a:cxnSpLocks/>
          </p:cNvCxnSpPr>
          <p:nvPr/>
        </p:nvCxnSpPr>
        <p:spPr>
          <a:xfrm flipV="1">
            <a:off x="4786955" y="5732321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69">
            <a:extLst>
              <a:ext uri="{FF2B5EF4-FFF2-40B4-BE49-F238E27FC236}">
                <a16:creationId xmlns:a16="http://schemas.microsoft.com/office/drawing/2014/main" id="{F20975BA-9F11-4569-BD25-684F60DD2AC8}"/>
              </a:ext>
            </a:extLst>
          </p:cNvPr>
          <p:cNvCxnSpPr>
            <a:cxnSpLocks/>
          </p:cNvCxnSpPr>
          <p:nvPr/>
        </p:nvCxnSpPr>
        <p:spPr>
          <a:xfrm flipV="1">
            <a:off x="4786580" y="5421284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חץ ישר 69">
            <a:extLst>
              <a:ext uri="{FF2B5EF4-FFF2-40B4-BE49-F238E27FC236}">
                <a16:creationId xmlns:a16="http://schemas.microsoft.com/office/drawing/2014/main" id="{2379831B-50E8-4A2D-89B8-01505B4BC6D5}"/>
              </a:ext>
            </a:extLst>
          </p:cNvPr>
          <p:cNvCxnSpPr>
            <a:cxnSpLocks/>
          </p:cNvCxnSpPr>
          <p:nvPr/>
        </p:nvCxnSpPr>
        <p:spPr>
          <a:xfrm flipV="1">
            <a:off x="4786955" y="5065571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חץ ישר 69">
            <a:extLst>
              <a:ext uri="{FF2B5EF4-FFF2-40B4-BE49-F238E27FC236}">
                <a16:creationId xmlns:a16="http://schemas.microsoft.com/office/drawing/2014/main" id="{C0AAD5CB-F8F0-4AE5-9102-F82C491EFDA5}"/>
              </a:ext>
            </a:extLst>
          </p:cNvPr>
          <p:cNvCxnSpPr>
            <a:cxnSpLocks/>
          </p:cNvCxnSpPr>
          <p:nvPr/>
        </p:nvCxnSpPr>
        <p:spPr>
          <a:xfrm flipV="1">
            <a:off x="4786580" y="4769774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חץ ישר 69">
            <a:extLst>
              <a:ext uri="{FF2B5EF4-FFF2-40B4-BE49-F238E27FC236}">
                <a16:creationId xmlns:a16="http://schemas.microsoft.com/office/drawing/2014/main" id="{21F3F8D9-CC99-4C0C-84A1-614092D01292}"/>
              </a:ext>
            </a:extLst>
          </p:cNvPr>
          <p:cNvCxnSpPr>
            <a:cxnSpLocks/>
          </p:cNvCxnSpPr>
          <p:nvPr/>
        </p:nvCxnSpPr>
        <p:spPr>
          <a:xfrm flipV="1">
            <a:off x="4790765" y="4448351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מחבר חץ ישר 69">
            <a:extLst>
              <a:ext uri="{FF2B5EF4-FFF2-40B4-BE49-F238E27FC236}">
                <a16:creationId xmlns:a16="http://schemas.microsoft.com/office/drawing/2014/main" id="{969CE9FB-AF3A-4485-92A1-6A1C73B12FFD}"/>
              </a:ext>
            </a:extLst>
          </p:cNvPr>
          <p:cNvCxnSpPr>
            <a:cxnSpLocks/>
          </p:cNvCxnSpPr>
          <p:nvPr/>
        </p:nvCxnSpPr>
        <p:spPr>
          <a:xfrm flipV="1">
            <a:off x="4790390" y="4137314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חץ ישר 69">
            <a:extLst>
              <a:ext uri="{FF2B5EF4-FFF2-40B4-BE49-F238E27FC236}">
                <a16:creationId xmlns:a16="http://schemas.microsoft.com/office/drawing/2014/main" id="{CB9DE34A-3754-45E2-A3AD-A7C2FCBEEE9D}"/>
              </a:ext>
            </a:extLst>
          </p:cNvPr>
          <p:cNvCxnSpPr>
            <a:cxnSpLocks/>
          </p:cNvCxnSpPr>
          <p:nvPr/>
        </p:nvCxnSpPr>
        <p:spPr>
          <a:xfrm flipV="1">
            <a:off x="4786580" y="3794414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חץ ישר 69">
            <a:extLst>
              <a:ext uri="{FF2B5EF4-FFF2-40B4-BE49-F238E27FC236}">
                <a16:creationId xmlns:a16="http://schemas.microsoft.com/office/drawing/2014/main" id="{A0A31943-5089-4284-8112-428D7313E473}"/>
              </a:ext>
            </a:extLst>
          </p:cNvPr>
          <p:cNvCxnSpPr>
            <a:cxnSpLocks/>
          </p:cNvCxnSpPr>
          <p:nvPr/>
        </p:nvCxnSpPr>
        <p:spPr>
          <a:xfrm flipV="1">
            <a:off x="4782770" y="3450641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חץ ישר 69">
            <a:extLst>
              <a:ext uri="{FF2B5EF4-FFF2-40B4-BE49-F238E27FC236}">
                <a16:creationId xmlns:a16="http://schemas.microsoft.com/office/drawing/2014/main" id="{7BDE1864-60B5-4244-901A-44F1AE38AF35}"/>
              </a:ext>
            </a:extLst>
          </p:cNvPr>
          <p:cNvCxnSpPr>
            <a:cxnSpLocks/>
          </p:cNvCxnSpPr>
          <p:nvPr/>
        </p:nvCxnSpPr>
        <p:spPr>
          <a:xfrm flipV="1">
            <a:off x="4782770" y="3134411"/>
            <a:ext cx="0" cy="335856"/>
          </a:xfrm>
          <a:prstGeom prst="straightConnector1">
            <a:avLst/>
          </a:prstGeom>
          <a:ln w="12700">
            <a:solidFill>
              <a:srgbClr val="EC6E6E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4FE265-A753-4366-924D-F6D6AD7F0E6F}"/>
              </a:ext>
            </a:extLst>
          </p:cNvPr>
          <p:cNvGrpSpPr/>
          <p:nvPr/>
        </p:nvGrpSpPr>
        <p:grpSpPr>
          <a:xfrm>
            <a:off x="4847741" y="6375259"/>
            <a:ext cx="326267" cy="319461"/>
            <a:chOff x="8956934" y="4567238"/>
            <a:chExt cx="326267" cy="319461"/>
          </a:xfrm>
        </p:grpSpPr>
        <p:cxnSp>
          <p:nvCxnSpPr>
            <p:cNvPr id="34" name="מחבר חץ ישר 69">
              <a:extLst>
                <a:ext uri="{FF2B5EF4-FFF2-40B4-BE49-F238E27FC236}">
                  <a16:creationId xmlns:a16="http://schemas.microsoft.com/office/drawing/2014/main" id="{49680709-6B9B-4817-80CC-F26D806582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EC6E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מחבר חץ ישר 58">
              <a:extLst>
                <a:ext uri="{FF2B5EF4-FFF2-40B4-BE49-F238E27FC236}">
                  <a16:creationId xmlns:a16="http://schemas.microsoft.com/office/drawing/2014/main" id="{CF56F6E7-B72A-45BB-8EA2-A383985C4D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A1A5F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6A87A-7075-415D-99E1-4BC3558D9E22}"/>
              </a:ext>
            </a:extLst>
          </p:cNvPr>
          <p:cNvGrpSpPr/>
          <p:nvPr/>
        </p:nvGrpSpPr>
        <p:grpSpPr>
          <a:xfrm>
            <a:off x="5171592" y="6050171"/>
            <a:ext cx="326267" cy="319461"/>
            <a:chOff x="8956934" y="4567238"/>
            <a:chExt cx="326267" cy="319461"/>
          </a:xfrm>
        </p:grpSpPr>
        <p:cxnSp>
          <p:nvCxnSpPr>
            <p:cNvPr id="37" name="מחבר חץ ישר 69">
              <a:extLst>
                <a:ext uri="{FF2B5EF4-FFF2-40B4-BE49-F238E27FC236}">
                  <a16:creationId xmlns:a16="http://schemas.microsoft.com/office/drawing/2014/main" id="{D7067603-A510-4647-93DD-6B9D063BC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EC6E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מחבר חץ ישר 58">
              <a:extLst>
                <a:ext uri="{FF2B5EF4-FFF2-40B4-BE49-F238E27FC236}">
                  <a16:creationId xmlns:a16="http://schemas.microsoft.com/office/drawing/2014/main" id="{6C252ED3-C6D4-4686-AF54-8F00FFE88E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A1A5F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A232A4C-905F-4215-81DA-36D48D22E79D}"/>
              </a:ext>
            </a:extLst>
          </p:cNvPr>
          <p:cNvGrpSpPr/>
          <p:nvPr/>
        </p:nvGrpSpPr>
        <p:grpSpPr>
          <a:xfrm>
            <a:off x="5503037" y="5723391"/>
            <a:ext cx="326267" cy="319461"/>
            <a:chOff x="8956934" y="4567238"/>
            <a:chExt cx="326267" cy="319461"/>
          </a:xfrm>
        </p:grpSpPr>
        <p:cxnSp>
          <p:nvCxnSpPr>
            <p:cNvPr id="40" name="מחבר חץ ישר 69">
              <a:extLst>
                <a:ext uri="{FF2B5EF4-FFF2-40B4-BE49-F238E27FC236}">
                  <a16:creationId xmlns:a16="http://schemas.microsoft.com/office/drawing/2014/main" id="{EE0F187A-03F7-4DD3-9F85-A95391BA99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EC6E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מחבר חץ ישר 58">
              <a:extLst>
                <a:ext uri="{FF2B5EF4-FFF2-40B4-BE49-F238E27FC236}">
                  <a16:creationId xmlns:a16="http://schemas.microsoft.com/office/drawing/2014/main" id="{90AB0732-501F-41F4-9E90-6D15FD1BAA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A1A5F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51368ED-870B-493F-A530-788C65438F1B}"/>
              </a:ext>
            </a:extLst>
          </p:cNvPr>
          <p:cNvGrpSpPr/>
          <p:nvPr/>
        </p:nvGrpSpPr>
        <p:grpSpPr>
          <a:xfrm>
            <a:off x="5817252" y="5402858"/>
            <a:ext cx="326267" cy="319461"/>
            <a:chOff x="8956934" y="4567238"/>
            <a:chExt cx="326267" cy="319461"/>
          </a:xfrm>
        </p:grpSpPr>
        <p:cxnSp>
          <p:nvCxnSpPr>
            <p:cNvPr id="43" name="מחבר חץ ישר 69">
              <a:extLst>
                <a:ext uri="{FF2B5EF4-FFF2-40B4-BE49-F238E27FC236}">
                  <a16:creationId xmlns:a16="http://schemas.microsoft.com/office/drawing/2014/main" id="{FFFCD39F-9109-46E1-AA2A-49B1EA230B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EC6E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מחבר חץ ישר 58">
              <a:extLst>
                <a:ext uri="{FF2B5EF4-FFF2-40B4-BE49-F238E27FC236}">
                  <a16:creationId xmlns:a16="http://schemas.microsoft.com/office/drawing/2014/main" id="{486A210B-A49F-4CA6-87CB-3E07A4F21E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A1A5F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C9C7E79-E8A7-4FD7-BC65-54D2A8FDAC16}"/>
              </a:ext>
            </a:extLst>
          </p:cNvPr>
          <p:cNvGrpSpPr/>
          <p:nvPr/>
        </p:nvGrpSpPr>
        <p:grpSpPr>
          <a:xfrm>
            <a:off x="6132859" y="5073768"/>
            <a:ext cx="326267" cy="319461"/>
            <a:chOff x="8956934" y="4567238"/>
            <a:chExt cx="326267" cy="319461"/>
          </a:xfrm>
        </p:grpSpPr>
        <p:cxnSp>
          <p:nvCxnSpPr>
            <p:cNvPr id="46" name="מחבר חץ ישר 69">
              <a:extLst>
                <a:ext uri="{FF2B5EF4-FFF2-40B4-BE49-F238E27FC236}">
                  <a16:creationId xmlns:a16="http://schemas.microsoft.com/office/drawing/2014/main" id="{3DD3501D-E82C-4421-B6E6-F8B1C88E42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EC6E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מחבר חץ ישר 58">
              <a:extLst>
                <a:ext uri="{FF2B5EF4-FFF2-40B4-BE49-F238E27FC236}">
                  <a16:creationId xmlns:a16="http://schemas.microsoft.com/office/drawing/2014/main" id="{9D611F09-C6DE-4B65-BCBB-66BB37762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A1A5F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2B6360E-81B0-4766-8EF4-88E38464E993}"/>
              </a:ext>
            </a:extLst>
          </p:cNvPr>
          <p:cNvGrpSpPr/>
          <p:nvPr/>
        </p:nvGrpSpPr>
        <p:grpSpPr>
          <a:xfrm>
            <a:off x="6462662" y="4746110"/>
            <a:ext cx="326267" cy="319461"/>
            <a:chOff x="8956934" y="4567238"/>
            <a:chExt cx="326267" cy="319461"/>
          </a:xfrm>
        </p:grpSpPr>
        <p:cxnSp>
          <p:nvCxnSpPr>
            <p:cNvPr id="49" name="מחבר חץ ישר 69">
              <a:extLst>
                <a:ext uri="{FF2B5EF4-FFF2-40B4-BE49-F238E27FC236}">
                  <a16:creationId xmlns:a16="http://schemas.microsoft.com/office/drawing/2014/main" id="{25DB3F00-A099-4E3D-9435-32280A323B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EC6E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מחבר חץ ישר 58">
              <a:extLst>
                <a:ext uri="{FF2B5EF4-FFF2-40B4-BE49-F238E27FC236}">
                  <a16:creationId xmlns:a16="http://schemas.microsoft.com/office/drawing/2014/main" id="{160A16C9-E3DC-4005-A47C-2B2A8ECBF1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A1A5F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65DB3D5-7C95-46CD-8EB0-831E29EEDB83}"/>
              </a:ext>
            </a:extLst>
          </p:cNvPr>
          <p:cNvGrpSpPr/>
          <p:nvPr/>
        </p:nvGrpSpPr>
        <p:grpSpPr>
          <a:xfrm>
            <a:off x="6784130" y="4429668"/>
            <a:ext cx="326267" cy="319461"/>
            <a:chOff x="8956934" y="4567238"/>
            <a:chExt cx="326267" cy="319461"/>
          </a:xfrm>
        </p:grpSpPr>
        <p:cxnSp>
          <p:nvCxnSpPr>
            <p:cNvPr id="52" name="מחבר חץ ישר 69">
              <a:extLst>
                <a:ext uri="{FF2B5EF4-FFF2-40B4-BE49-F238E27FC236}">
                  <a16:creationId xmlns:a16="http://schemas.microsoft.com/office/drawing/2014/main" id="{845CFE15-964F-4152-9D5F-EE671E804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EC6E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מחבר חץ ישר 58">
              <a:extLst>
                <a:ext uri="{FF2B5EF4-FFF2-40B4-BE49-F238E27FC236}">
                  <a16:creationId xmlns:a16="http://schemas.microsoft.com/office/drawing/2014/main" id="{0358814F-2227-4199-9B59-177D61457E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A1A5F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7A57B83-591A-4F1D-8A5D-1FD2C050A928}"/>
              </a:ext>
            </a:extLst>
          </p:cNvPr>
          <p:cNvGrpSpPr/>
          <p:nvPr/>
        </p:nvGrpSpPr>
        <p:grpSpPr>
          <a:xfrm>
            <a:off x="7107980" y="4110207"/>
            <a:ext cx="326267" cy="319461"/>
            <a:chOff x="8956934" y="4567238"/>
            <a:chExt cx="326267" cy="319461"/>
          </a:xfrm>
        </p:grpSpPr>
        <p:cxnSp>
          <p:nvCxnSpPr>
            <p:cNvPr id="55" name="מחבר חץ ישר 69">
              <a:extLst>
                <a:ext uri="{FF2B5EF4-FFF2-40B4-BE49-F238E27FC236}">
                  <a16:creationId xmlns:a16="http://schemas.microsoft.com/office/drawing/2014/main" id="{C0E977C0-AFA1-45B6-8F32-A89A11A2B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EC6E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מחבר חץ ישר 58">
              <a:extLst>
                <a:ext uri="{FF2B5EF4-FFF2-40B4-BE49-F238E27FC236}">
                  <a16:creationId xmlns:a16="http://schemas.microsoft.com/office/drawing/2014/main" id="{BA0D3B1F-37A3-4537-9562-2136AAAB2D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A1A5F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3C6765-FE3A-444F-9AE0-5763CB4FCADE}"/>
              </a:ext>
            </a:extLst>
          </p:cNvPr>
          <p:cNvGrpSpPr/>
          <p:nvPr/>
        </p:nvGrpSpPr>
        <p:grpSpPr>
          <a:xfrm>
            <a:off x="7428675" y="3786497"/>
            <a:ext cx="326267" cy="319461"/>
            <a:chOff x="8956934" y="4567238"/>
            <a:chExt cx="326267" cy="319461"/>
          </a:xfrm>
        </p:grpSpPr>
        <p:cxnSp>
          <p:nvCxnSpPr>
            <p:cNvPr id="58" name="מחבר חץ ישר 69">
              <a:extLst>
                <a:ext uri="{FF2B5EF4-FFF2-40B4-BE49-F238E27FC236}">
                  <a16:creationId xmlns:a16="http://schemas.microsoft.com/office/drawing/2014/main" id="{6F8744BB-D2BA-4F63-9E78-2E2C359234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EC6E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מחבר חץ ישר 58">
              <a:extLst>
                <a:ext uri="{FF2B5EF4-FFF2-40B4-BE49-F238E27FC236}">
                  <a16:creationId xmlns:a16="http://schemas.microsoft.com/office/drawing/2014/main" id="{B10CBE23-56B8-43B4-A8BC-26A09B66B4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6934" y="4567238"/>
              <a:ext cx="326267" cy="319461"/>
            </a:xfrm>
            <a:prstGeom prst="straightConnector1">
              <a:avLst/>
            </a:prstGeom>
            <a:ln w="12700">
              <a:solidFill>
                <a:srgbClr val="A1A5F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מחבר חץ ישר 58">
            <a:extLst>
              <a:ext uri="{FF2B5EF4-FFF2-40B4-BE49-F238E27FC236}">
                <a16:creationId xmlns:a16="http://schemas.microsoft.com/office/drawing/2014/main" id="{C75BC75C-1A62-4585-ADE1-FF7C73330AC6}"/>
              </a:ext>
            </a:extLst>
          </p:cNvPr>
          <p:cNvCxnSpPr>
            <a:cxnSpLocks/>
          </p:cNvCxnSpPr>
          <p:nvPr/>
        </p:nvCxnSpPr>
        <p:spPr>
          <a:xfrm flipV="1">
            <a:off x="7760801" y="3504776"/>
            <a:ext cx="285095" cy="276358"/>
          </a:xfrm>
          <a:prstGeom prst="straightConnector1">
            <a:avLst/>
          </a:prstGeom>
          <a:ln w="12700">
            <a:solidFill>
              <a:srgbClr val="A1A5F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מחבר חץ ישר 69">
            <a:extLst>
              <a:ext uri="{FF2B5EF4-FFF2-40B4-BE49-F238E27FC236}">
                <a16:creationId xmlns:a16="http://schemas.microsoft.com/office/drawing/2014/main" id="{B8D48CFA-6156-48CE-8217-280176563BAA}"/>
              </a:ext>
            </a:extLst>
          </p:cNvPr>
          <p:cNvCxnSpPr>
            <a:cxnSpLocks/>
          </p:cNvCxnSpPr>
          <p:nvPr/>
        </p:nvCxnSpPr>
        <p:spPr>
          <a:xfrm flipV="1">
            <a:off x="7754840" y="3488630"/>
            <a:ext cx="309224" cy="297413"/>
          </a:xfrm>
          <a:prstGeom prst="straightConnector1">
            <a:avLst/>
          </a:prstGeom>
          <a:ln w="12700">
            <a:solidFill>
              <a:srgbClr val="EC6E6E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AF5657B-5E4B-45EF-8936-DAC7B33D9DC2}"/>
              </a:ext>
            </a:extLst>
          </p:cNvPr>
          <p:cNvSpPr txBox="1"/>
          <p:nvPr/>
        </p:nvSpPr>
        <p:spPr>
          <a:xfrm>
            <a:off x="7962337" y="6584330"/>
            <a:ext cx="14294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/>
              <a:t>Slow convergence</a:t>
            </a:r>
            <a:endParaRPr lang="en-IL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270C4E-0D84-4D80-998D-C0703180FACC}"/>
              </a:ext>
            </a:extLst>
          </p:cNvPr>
          <p:cNvSpPr txBox="1"/>
          <p:nvPr/>
        </p:nvSpPr>
        <p:spPr>
          <a:xfrm>
            <a:off x="4701145" y="3099824"/>
            <a:ext cx="14294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/>
              <a:t>Slow convergence</a:t>
            </a:r>
            <a:endParaRPr lang="en-IL" sz="12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1FFE7A-237B-4E11-A92C-6F9FBC750BC1}"/>
              </a:ext>
            </a:extLst>
          </p:cNvPr>
          <p:cNvSpPr txBox="1"/>
          <p:nvPr/>
        </p:nvSpPr>
        <p:spPr>
          <a:xfrm>
            <a:off x="7409231" y="3285726"/>
            <a:ext cx="14294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/>
              <a:t>Fast convergence</a:t>
            </a:r>
            <a:endParaRPr lang="en-IL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19CF8-29BF-02F1-AF22-572F8E6661D2}"/>
              </a:ext>
            </a:extLst>
          </p:cNvPr>
          <p:cNvSpPr txBox="1"/>
          <p:nvPr/>
        </p:nvSpPr>
        <p:spPr>
          <a:xfrm>
            <a:off x="7986046" y="3608020"/>
            <a:ext cx="1058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/>
              <a:t>proves the irrationality of Zeta[3]</a:t>
            </a:r>
            <a:endParaRPr lang="en-IL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14701-2259-9467-D13C-B75074E7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729" y="1360799"/>
            <a:ext cx="6668431" cy="724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381DB2-7F56-046E-CEEA-1F121C2DB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729" y="2160895"/>
            <a:ext cx="7059010" cy="781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93BDE-BA19-36F7-229D-7F42F8C28379}"/>
              </a:ext>
            </a:extLst>
          </p:cNvPr>
          <p:cNvSpPr txBox="1"/>
          <p:nvPr/>
        </p:nvSpPr>
        <p:spPr>
          <a:xfrm>
            <a:off x="9143142" y="4782464"/>
            <a:ext cx="231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/>
              <a:t>Can you generalize it? </a:t>
            </a:r>
          </a:p>
          <a:p>
            <a:pPr algn="l" rtl="0"/>
            <a:endParaRPr lang="en-US" sz="1200" dirty="0"/>
          </a:p>
          <a:p>
            <a:pPr algn="l" rtl="0"/>
            <a:r>
              <a:rPr lang="en-US" sz="1200" b="1" dirty="0"/>
              <a:t>Find such a CMF for 𝜁(5)</a:t>
            </a:r>
            <a:endParaRPr lang="en-IL" sz="1200" b="1" dirty="0"/>
          </a:p>
        </p:txBody>
      </p:sp>
      <p:pic>
        <p:nvPicPr>
          <p:cNvPr id="3074" name="Picture 2" descr="Ofir David - University of Zurich - Israel | LinkedIn">
            <a:extLst>
              <a:ext uri="{FF2B5EF4-FFF2-40B4-BE49-F238E27FC236}">
                <a16:creationId xmlns:a16="http://schemas.microsoft.com/office/drawing/2014/main" id="{79E4D06F-5F86-FA86-CA47-E1766825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0" y="3193957"/>
            <a:ext cx="2008216" cy="20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28A8BA8-CB27-4D2A-EBD9-462594A33962}"/>
              </a:ext>
            </a:extLst>
          </p:cNvPr>
          <p:cNvSpPr txBox="1">
            <a:spLocks/>
          </p:cNvSpPr>
          <p:nvPr/>
        </p:nvSpPr>
        <p:spPr>
          <a:xfrm>
            <a:off x="838200" y="5195801"/>
            <a:ext cx="1686422" cy="37782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000" dirty="0" err="1"/>
              <a:t>Ofir</a:t>
            </a:r>
            <a:r>
              <a:rPr lang="en-US" sz="2000" dirty="0"/>
              <a:t> David</a:t>
            </a:r>
            <a:endParaRPr lang="en-IL" sz="20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8FFD3BF-B33D-44A5-BEB9-1E5F14F0A59C}"/>
              </a:ext>
            </a:extLst>
          </p:cNvPr>
          <p:cNvSpPr txBox="1"/>
          <p:nvPr/>
        </p:nvSpPr>
        <p:spPr>
          <a:xfrm>
            <a:off x="9143142" y="3794414"/>
            <a:ext cx="21416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v-SE" sz="1200" dirty="0"/>
              <a:t>David, arXiv 2303.09318 (2023)</a:t>
            </a:r>
            <a:endParaRPr lang="en-IL" sz="1200" dirty="0"/>
          </a:p>
        </p:txBody>
      </p:sp>
    </p:spTree>
    <p:extLst>
      <p:ext uri="{BB962C8B-B14F-4D97-AF65-F5344CB8AC3E}">
        <p14:creationId xmlns:p14="http://schemas.microsoft.com/office/powerpoint/2010/main" val="59419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9E7539F-C7D6-4B82-B319-5B76F80A1126}"/>
              </a:ext>
            </a:extLst>
          </p:cNvPr>
          <p:cNvSpPr txBox="1">
            <a:spLocks/>
          </p:cNvSpPr>
          <p:nvPr/>
        </p:nvSpPr>
        <p:spPr>
          <a:xfrm>
            <a:off x="1066195" y="7620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rtl="0"/>
            <a:endParaRPr lang="he-IL" sz="3600" u="sng" dirty="0"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9F32BD7-2439-449E-91E5-3D690BBF7E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4370" y="1582504"/>
                <a:ext cx="11517630" cy="5275496"/>
              </a:xfrm>
            </p:spPr>
            <p:txBody>
              <a:bodyPr>
                <a:normAutofit/>
              </a:bodyPr>
              <a:lstStyle/>
              <a:p>
                <a:pPr marL="0" indent="0" algn="l" rtl="0">
                  <a:lnSpc>
                    <a:spcPct val="150000"/>
                  </a:lnSpc>
                  <a:buNone/>
                </a:pPr>
                <a:r>
                  <a:rPr lang="en-US" sz="3200" u="sng" dirty="0"/>
                  <a:t>Conjecture</a:t>
                </a:r>
                <a:r>
                  <a:rPr lang="en-US" sz="3200" dirty="0"/>
                  <a:t>: </a:t>
                </a:r>
                <a:br>
                  <a:rPr lang="en-US" sz="3200" dirty="0"/>
                </a:br>
                <a:r>
                  <a:rPr lang="en-US" sz="3200" dirty="0"/>
                  <a:t>Every CMF provides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200" dirty="0"/>
                  <a:t> along each trajectory:</a:t>
                </a:r>
              </a:p>
              <a:p>
                <a:pPr marL="0" indent="0" algn="l" rtl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4000" b="0" i="1" smtClean="0">
                          <a:effectLst/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he-IL" sz="4000" b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he-IL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e-IL" sz="4000" b="0" i="0">
                                  <a:effectLst/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40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e-IL" sz="40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40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he-IL" sz="4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he-IL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e-IL" sz="4000" b="0" i="0">
                                  <a:effectLst/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4000" b="0" i="1" smtClean="0">
                                  <a:effectLst/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func>
                        </m:den>
                      </m:f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 i="1" dirty="0">
                  <a:effectLst/>
                  <a:latin typeface="Cambria Math" panose="02040503050406030204" pitchFamily="18" charset="0"/>
                </a:endParaRPr>
              </a:p>
              <a:p>
                <a:pPr marL="0" indent="0" algn="l" rtl="0">
                  <a:buNone/>
                </a:pPr>
                <a:endParaRPr lang="en-US" sz="3200" dirty="0">
                  <a:effectLst/>
                </a:endParaRPr>
              </a:p>
              <a:p>
                <a:pPr marL="457200" indent="-457200" algn="l" rtl="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/>
                  <a:t> are the eigenvalues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matrix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along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trajectory</m:t>
                    </m:r>
                  </m:oMath>
                </a14:m>
                <a:endParaRPr lang="he-IL" sz="3200" dirty="0"/>
              </a:p>
              <a:p>
                <a:pPr marL="457200" indent="-457200" algn="l" rtl="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ad>
                      <m:radPr>
                        <m:ctrlPr>
                          <a:rPr lang="en-IL" sz="3200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deg>
                      <m:e>
                        <m:sSubSup>
                          <m:sSub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p>
                        </m:sSub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latin typeface="Cambria Math" panose="02040503050406030204" pitchFamily="18" charset="0"/>
                              </a:rPr>
                              <m:t>GCD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3200" dirty="0"/>
                  <a:t> (factorial reduction on the entire matrix)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9F32BD7-2439-449E-91E5-3D690BBF7E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4370" y="1582504"/>
                <a:ext cx="11517630" cy="5275496"/>
              </a:xfrm>
              <a:blipFill>
                <a:blip r:embed="rId3"/>
                <a:stretch>
                  <a:fillRect l="-1376" b="-34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E8D813D6-2790-4851-8148-6BC2790B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pPr algn="ctr" rtl="0"/>
            <a:r>
              <a:rPr lang="en-US" sz="3600" u="sng" dirty="0">
                <a:cs typeface="+mn-cs"/>
              </a:rPr>
              <a:t>A formula for </a:t>
            </a:r>
            <a:r>
              <a:rPr lang="el-GR" sz="3600" u="sng" dirty="0">
                <a:cs typeface="+mn-cs"/>
              </a:rPr>
              <a:t>δ</a:t>
            </a:r>
            <a:endParaRPr lang="he-IL" sz="3600" u="sng" dirty="0"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121E7-2E8F-63E3-F051-E402DAFA2581}"/>
              </a:ext>
            </a:extLst>
          </p:cNvPr>
          <p:cNvSpPr txBox="1">
            <a:spLocks/>
          </p:cNvSpPr>
          <p:nvPr/>
        </p:nvSpPr>
        <p:spPr>
          <a:xfrm>
            <a:off x="416442" y="-153311"/>
            <a:ext cx="5679557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3600" dirty="0">
                <a:cs typeface="+mn-cs"/>
              </a:rPr>
              <a:t>Generalizing </a:t>
            </a:r>
            <a:r>
              <a:rPr lang="en-US" sz="3600" dirty="0" err="1">
                <a:cs typeface="+mn-cs"/>
              </a:rPr>
              <a:t>Apéry</a:t>
            </a:r>
            <a:r>
              <a:rPr lang="en-US" sz="3600" dirty="0">
                <a:cs typeface="+mn-cs"/>
              </a:rPr>
              <a:t> to CMFs</a:t>
            </a:r>
            <a:endParaRPr lang="he-IL" sz="36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985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CA8A72-6E3E-424D-A708-BD33AAE7A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25" y="887564"/>
            <a:ext cx="2998899" cy="387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91E3BB-8D49-4AD5-9A0B-3245AA8337A2}"/>
                  </a:ext>
                </a:extLst>
              </p:cNvPr>
              <p:cNvSpPr txBox="1"/>
              <p:nvPr/>
            </p:nvSpPr>
            <p:spPr>
              <a:xfrm>
                <a:off x="206182" y="4956306"/>
                <a:ext cx="4397642" cy="1667188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91E3BB-8D49-4AD5-9A0B-3245AA833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82" y="4956306"/>
                <a:ext cx="4397642" cy="16671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5B14DA-CD04-451E-8083-3A13EEE2E63C}"/>
                  </a:ext>
                </a:extLst>
              </p:cNvPr>
              <p:cNvSpPr txBox="1"/>
              <p:nvPr/>
            </p:nvSpPr>
            <p:spPr>
              <a:xfrm>
                <a:off x="4603824" y="4814249"/>
                <a:ext cx="7704298" cy="195130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5B14DA-CD04-451E-8083-3A13EEE2E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24" y="4814249"/>
                <a:ext cx="7704298" cy="19513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8" name="Picture 10" descr="upload.wikimedia.org/wikipedia/commons/7/70/Sri...">
            <a:extLst>
              <a:ext uri="{FF2B5EF4-FFF2-40B4-BE49-F238E27FC236}">
                <a16:creationId xmlns:a16="http://schemas.microsoft.com/office/drawing/2014/main" id="{2FE1AE8B-D215-424B-B8C8-A8106CA9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23" y="854052"/>
            <a:ext cx="2998900" cy="39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95E3EE-306A-4C3C-95D1-C5487B10837D}"/>
              </a:ext>
            </a:extLst>
          </p:cNvPr>
          <p:cNvSpPr txBox="1"/>
          <p:nvPr/>
        </p:nvSpPr>
        <p:spPr>
          <a:xfrm>
            <a:off x="1420103" y="252892"/>
            <a:ext cx="3368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Leonhard Euler</a:t>
            </a:r>
            <a:endParaRPr lang="he-IL" sz="3600" u="sng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71FD97-043E-489D-8A94-5157B6FD902B}"/>
              </a:ext>
            </a:extLst>
          </p:cNvPr>
          <p:cNvSpPr txBox="1"/>
          <p:nvPr/>
        </p:nvSpPr>
        <p:spPr>
          <a:xfrm>
            <a:off x="6080900" y="241233"/>
            <a:ext cx="4750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Srinivasa Ramanujan</a:t>
            </a:r>
          </a:p>
        </p:txBody>
      </p:sp>
    </p:spTree>
    <p:extLst>
      <p:ext uri="{BB962C8B-B14F-4D97-AF65-F5344CB8AC3E}">
        <p14:creationId xmlns:p14="http://schemas.microsoft.com/office/powerpoint/2010/main" val="657578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740B2-7FE0-45DA-AB8C-EACF2B8E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58775"/>
            <a:ext cx="11211370" cy="1325563"/>
          </a:xfrm>
        </p:spPr>
        <p:txBody>
          <a:bodyPr/>
          <a:lstStyle/>
          <a:p>
            <a:pPr algn="l" rtl="0"/>
            <a:r>
              <a:rPr lang="en-US" dirty="0"/>
              <a:t>What we know and what we guess about CMFs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3D75D5-3066-4B36-911D-7B32E10AC8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l" rtl="0"/>
                <a:r>
                  <a:rPr lang="en-US" dirty="0"/>
                  <a:t>Connection between constants</a:t>
                </a:r>
              </a:p>
              <a:p>
                <a:pPr lvl="1" algn="l" rtl="0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  <a:p>
                <a:pPr lvl="1" algn="l" rtl="0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lvl="1" algn="l" rtl="0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(Gompertz)</a:t>
                </a:r>
              </a:p>
              <a:p>
                <a:pPr algn="l" rtl="0"/>
                <a:endParaRPr lang="en-US" dirty="0"/>
              </a:p>
              <a:p>
                <a:pPr algn="l" rtl="0"/>
                <a:r>
                  <a:rPr lang="en-US" dirty="0"/>
                  <a:t>Hierarchy</a:t>
                </a:r>
              </a:p>
              <a:p>
                <a:pPr algn="l" rtl="0"/>
                <a:endParaRPr lang="en-US" dirty="0"/>
              </a:p>
              <a:p>
                <a:pPr algn="l" rtl="0"/>
                <a:r>
                  <a:rPr lang="en-US" dirty="0"/>
                  <a:t>Factorial reduction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⇔ CMFs?</a:t>
                </a:r>
                <a:endParaRPr lang="en-US" dirty="0"/>
              </a:p>
              <a:p>
                <a:pPr algn="l" rtl="0"/>
                <a:r>
                  <a:rPr lang="en-US" dirty="0"/>
                  <a:t>Convergence to the same constant along different trajectories?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3D75D5-3066-4B36-911D-7B32E10AC8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b="-140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תמונה 64">
            <a:extLst>
              <a:ext uri="{FF2B5EF4-FFF2-40B4-BE49-F238E27FC236}">
                <a16:creationId xmlns:a16="http://schemas.microsoft.com/office/drawing/2014/main" id="{FC19E3E1-7CFE-A4B5-5190-435F6901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5" y="2139950"/>
            <a:ext cx="1612415" cy="1612415"/>
          </a:xfrm>
          <a:prstGeom prst="rect">
            <a:avLst/>
          </a:prstGeom>
        </p:spPr>
      </p:pic>
      <p:pic>
        <p:nvPicPr>
          <p:cNvPr id="5" name="תמונה 64">
            <a:extLst>
              <a:ext uri="{FF2B5EF4-FFF2-40B4-BE49-F238E27FC236}">
                <a16:creationId xmlns:a16="http://schemas.microsoft.com/office/drawing/2014/main" id="{248321EA-ECE5-AE74-E1AE-F429AFCEDB0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2065338"/>
            <a:ext cx="1612415" cy="1612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43291-D3B0-4544-85E5-91A61FC8168C}"/>
              </a:ext>
            </a:extLst>
          </p:cNvPr>
          <p:cNvSpPr txBox="1"/>
          <p:nvPr/>
        </p:nvSpPr>
        <p:spPr>
          <a:xfrm>
            <a:off x="4807380" y="6471304"/>
            <a:ext cx="430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Elimelech et al. </a:t>
            </a:r>
            <a:r>
              <a:rPr lang="en-US" i="0" dirty="0" err="1">
                <a:solidFill>
                  <a:srgbClr val="000000"/>
                </a:solidFill>
                <a:effectLst/>
                <a:latin typeface="Lucida Grande"/>
              </a:rPr>
              <a:t>arXiv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:</a:t>
            </a:r>
            <a:r>
              <a:rPr lang="en-IL" i="0" dirty="0">
                <a:solidFill>
                  <a:srgbClr val="000000"/>
                </a:solidFill>
                <a:effectLst/>
                <a:latin typeface="Lucida Grande"/>
              </a:rPr>
              <a:t>2308.11829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 (2023)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95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A2195-615A-4BF7-A12A-793A9E3D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653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/>
              <a:t>Open Questions: math\algo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0E982F-43C7-431C-948D-98AE579029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80160"/>
                <a:ext cx="10515600" cy="5140966"/>
              </a:xfrm>
            </p:spPr>
            <p:txBody>
              <a:bodyPr>
                <a:normAutofit fontScale="70000" lnSpcReduction="20000"/>
              </a:bodyPr>
              <a:lstStyle/>
              <a:p>
                <a:pPr algn="l" rtl="0"/>
                <a:r>
                  <a:rPr lang="en-US" dirty="0"/>
                  <a:t>Prove that ALL the PCFs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are made from one CMF</a:t>
                </a:r>
              </a:p>
              <a:p>
                <a:pPr algn="l" rtl="0"/>
                <a:r>
                  <a:rPr lang="en-US" dirty="0"/>
                  <a:t>Find the best irrationality measure given by a known CMF</a:t>
                </a:r>
              </a:p>
              <a:p>
                <a:pPr algn="l" rtl="0"/>
                <a:endParaRPr lang="en-US" dirty="0"/>
              </a:p>
              <a:p>
                <a:pPr algn="l" rtl="0"/>
                <a:r>
                  <a:rPr lang="en-US" dirty="0"/>
                  <a:t>Algorithms for finding a continued fraction inside a CMF</a:t>
                </a:r>
              </a:p>
              <a:p>
                <a:pPr algn="l" rtl="0"/>
                <a:endParaRPr lang="en-US" dirty="0"/>
              </a:p>
              <a:p>
                <a:pPr algn="l" rtl="0"/>
                <a:r>
                  <a:rPr lang="en-US" dirty="0"/>
                  <a:t>Finding an efficient way to calculate the “potential” of a CMF</a:t>
                </a:r>
              </a:p>
              <a:p>
                <a:pPr lvl="1" algn="l" rtl="0"/>
                <a:r>
                  <a:rPr lang="en-US" dirty="0"/>
                  <a:t>Reduce the factorial part</a:t>
                </a:r>
              </a:p>
              <a:p>
                <a:pPr algn="l" rtl="0"/>
                <a:r>
                  <a:rPr lang="en-US" dirty="0"/>
                  <a:t>Generalize the CMF to larger matrices or to different fields</a:t>
                </a:r>
              </a:p>
              <a:p>
                <a:pPr algn="l" rtl="0"/>
                <a:endParaRPr lang="en-US" dirty="0"/>
              </a:p>
              <a:p>
                <a:pPr algn="l" rtl="0"/>
                <a:r>
                  <a:rPr lang="en-US" dirty="0"/>
                  <a:t>Find the CMF of zeta(5)</a:t>
                </a:r>
              </a:p>
              <a:p>
                <a:pPr lvl="1" algn="l" rtl="0"/>
                <a:r>
                  <a:rPr lang="en-US" dirty="0"/>
                  <a:t>New clues</a:t>
                </a:r>
              </a:p>
              <a:p>
                <a:pPr algn="l" rtl="0"/>
                <a:r>
                  <a:rPr lang="en-US" dirty="0"/>
                  <a:t>How many dimensions are in the CMF of each constant?</a:t>
                </a:r>
              </a:p>
              <a:p>
                <a:pPr algn="l" rtl="0"/>
                <a:r>
                  <a:rPr lang="en-US" dirty="0"/>
                  <a:t>Are there CMFs for any polynomial degree?</a:t>
                </a:r>
              </a:p>
              <a:p>
                <a:pPr algn="l" rtl="0"/>
                <a:endParaRPr lang="en-US" dirty="0"/>
              </a:p>
              <a:p>
                <a:pPr algn="l" rtl="0"/>
                <a:r>
                  <a:rPr lang="en-US" dirty="0"/>
                  <a:t>A new search algorithm to find CMFs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0E982F-43C7-431C-948D-98AE579029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80160"/>
                <a:ext cx="10515600" cy="5140966"/>
              </a:xfrm>
              <a:blipFill>
                <a:blip r:embed="rId2"/>
                <a:stretch>
                  <a:fillRect l="-522" t="-213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International Office |">
            <a:extLst>
              <a:ext uri="{FF2B5EF4-FFF2-40B4-BE49-F238E27FC236}">
                <a16:creationId xmlns:a16="http://schemas.microsoft.com/office/drawing/2014/main" id="{CD499EAA-62D5-85B8-D990-07E9C06BC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 bwMode="auto">
          <a:xfrm>
            <a:off x="10409507" y="150564"/>
            <a:ext cx="1388270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3310756-3FEB-C986-E77B-FA48B8677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/>
          <a:stretch/>
        </p:blipFill>
        <p:spPr bwMode="auto">
          <a:xfrm>
            <a:off x="8487573" y="2342354"/>
            <a:ext cx="1388270" cy="185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yal Kalman - The Technion Program for Excellence">
            <a:extLst>
              <a:ext uri="{FF2B5EF4-FFF2-40B4-BE49-F238E27FC236}">
                <a16:creationId xmlns:a16="http://schemas.microsoft.com/office/drawing/2014/main" id="{51ED6451-562C-58E1-D474-32DE1C69D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508" y="2342355"/>
            <a:ext cx="1388269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4DC69D-1C0A-C745-4DB3-C1B37C38B21A}"/>
              </a:ext>
            </a:extLst>
          </p:cNvPr>
          <p:cNvSpPr txBox="1">
            <a:spLocks/>
          </p:cNvSpPr>
          <p:nvPr/>
        </p:nvSpPr>
        <p:spPr>
          <a:xfrm>
            <a:off x="10429377" y="4193380"/>
            <a:ext cx="1686422" cy="37782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000" dirty="0" err="1"/>
              <a:t>Eyal</a:t>
            </a:r>
            <a:r>
              <a:rPr lang="en-US" sz="2000" dirty="0"/>
              <a:t> Kalman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04BE02-3DCC-214F-DEF0-BDC9C0BBF139}"/>
              </a:ext>
            </a:extLst>
          </p:cNvPr>
          <p:cNvSpPr txBox="1">
            <a:spLocks/>
          </p:cNvSpPr>
          <p:nvPr/>
        </p:nvSpPr>
        <p:spPr>
          <a:xfrm>
            <a:off x="10167687" y="1969749"/>
            <a:ext cx="2024313" cy="37782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GB" sz="2000" dirty="0"/>
              <a:t>Carlos De la Cruz</a:t>
            </a:r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415B83-7C6D-7A97-E2D8-98C9BD5F801E}"/>
              </a:ext>
            </a:extLst>
          </p:cNvPr>
          <p:cNvSpPr txBox="1">
            <a:spLocks/>
          </p:cNvSpPr>
          <p:nvPr/>
        </p:nvSpPr>
        <p:spPr>
          <a:xfrm>
            <a:off x="8375260" y="4193379"/>
            <a:ext cx="2024313" cy="37782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GB" sz="2000" dirty="0" err="1"/>
              <a:t>Rotem</a:t>
            </a:r>
            <a:r>
              <a:rPr lang="en-GB" sz="2000" dirty="0"/>
              <a:t> Kalisch</a:t>
            </a:r>
            <a:endParaRPr lang="en-US" sz="2000" dirty="0"/>
          </a:p>
        </p:txBody>
      </p:sp>
      <p:pic>
        <p:nvPicPr>
          <p:cNvPr id="1026" name="Picture 2" descr="Michael Shalyt | LinkedIn">
            <a:extLst>
              <a:ext uri="{FF2B5EF4-FFF2-40B4-BE49-F238E27FC236}">
                <a16:creationId xmlns:a16="http://schemas.microsoft.com/office/drawing/2014/main" id="{B586D1BA-759C-4CE2-97C4-6C7017BD2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t="10889" r="22147" b="16351"/>
          <a:stretch/>
        </p:blipFill>
        <p:spPr bwMode="auto">
          <a:xfrm>
            <a:off x="8464420" y="150563"/>
            <a:ext cx="1434576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4F60B1-7DD8-4317-A564-DD64B561E224}"/>
              </a:ext>
            </a:extLst>
          </p:cNvPr>
          <p:cNvSpPr txBox="1">
            <a:spLocks/>
          </p:cNvSpPr>
          <p:nvPr/>
        </p:nvSpPr>
        <p:spPr>
          <a:xfrm>
            <a:off x="8345106" y="1981466"/>
            <a:ext cx="2024313" cy="37782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GB" sz="2000" dirty="0"/>
              <a:t>Michael </a:t>
            </a:r>
            <a:r>
              <a:rPr lang="en-GB" sz="2000" dirty="0" err="1"/>
              <a:t>Shalyt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5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E107-CDCC-1423-AB54-64279CC86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Take-home messages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8D197-3E0E-E7AE-0E35-D5CA04C4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/>
              <a:t>For centuries, </a:t>
            </a:r>
            <a:r>
              <a:rPr lang="en-US" b="1" dirty="0"/>
              <a:t>discoveries </a:t>
            </a:r>
            <a:r>
              <a:rPr lang="en-US" dirty="0"/>
              <a:t>of formulas for mathematical constants </a:t>
            </a:r>
            <a:br>
              <a:rPr lang="en-US" dirty="0"/>
            </a:br>
            <a:r>
              <a:rPr lang="en-US" dirty="0"/>
              <a:t>have been acts of ingenuity, creativity</a:t>
            </a:r>
          </a:p>
          <a:p>
            <a:pPr algn="l" rtl="0"/>
            <a:endParaRPr lang="en-US" dirty="0"/>
          </a:p>
          <a:p>
            <a:pPr algn="l" rtl="0"/>
            <a:r>
              <a:rPr lang="en-US" b="1" dirty="0"/>
              <a:t>Experimental mathematics</a:t>
            </a:r>
            <a:r>
              <a:rPr lang="en-US" dirty="0"/>
              <a:t> enables novel approach for mathematical research</a:t>
            </a:r>
          </a:p>
          <a:p>
            <a:pPr algn="l" rtl="0"/>
            <a:r>
              <a:rPr lang="en-US" dirty="0"/>
              <a:t>Algorithm-driven, massive parallel, community of volunteers</a:t>
            </a:r>
          </a:p>
          <a:p>
            <a:pPr algn="l" rtl="0"/>
            <a:endParaRPr lang="en-US" b="1" dirty="0"/>
          </a:p>
          <a:p>
            <a:pPr algn="l" rtl="0"/>
            <a:r>
              <a:rPr lang="en-US" dirty="0"/>
              <a:t>Discovery of a new mathematical structure</a:t>
            </a:r>
          </a:p>
          <a:p>
            <a:pPr algn="l" rtl="0"/>
            <a:r>
              <a:rPr lang="en-US" dirty="0"/>
              <a:t>An underlying hierarchy for constants</a:t>
            </a:r>
          </a:p>
          <a:p>
            <a:pPr algn="l" rtl="0"/>
            <a:r>
              <a:rPr lang="en-US" dirty="0"/>
              <a:t>Open problems – help us!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Soon: the “</a:t>
            </a:r>
            <a:r>
              <a:rPr lang="en-US" dirty="0" err="1"/>
              <a:t>arXiv</a:t>
            </a:r>
            <a:r>
              <a:rPr lang="en-US" dirty="0"/>
              <a:t>” of fundamental constants and their relations</a:t>
            </a:r>
            <a:endParaRPr lang="en-IL" dirty="0"/>
          </a:p>
        </p:txBody>
      </p:sp>
      <p:pic>
        <p:nvPicPr>
          <p:cNvPr id="4" name="Picture 2" descr="Image result for thinking computer">
            <a:extLst>
              <a:ext uri="{FF2B5EF4-FFF2-40B4-BE49-F238E27FC236}">
                <a16:creationId xmlns:a16="http://schemas.microsoft.com/office/drawing/2014/main" id="{C6A51DC4-EC9E-7FAD-0755-0948AB7C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87" y="130753"/>
            <a:ext cx="1676246" cy="15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e^i*pi">
            <a:extLst>
              <a:ext uri="{FF2B5EF4-FFF2-40B4-BE49-F238E27FC236}">
                <a16:creationId xmlns:a16="http://schemas.microsoft.com/office/drawing/2014/main" id="{47DE42F5-E7F5-4039-D2C5-DFA3BCE51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5" t="31470" r="13872" b="91"/>
          <a:stretch/>
        </p:blipFill>
        <p:spPr bwMode="auto">
          <a:xfrm>
            <a:off x="10844761" y="130753"/>
            <a:ext cx="1018077" cy="15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076B0-6622-87F1-9967-17C4399A6D7E}"/>
              </a:ext>
            </a:extLst>
          </p:cNvPr>
          <p:cNvSpPr/>
          <p:nvPr/>
        </p:nvSpPr>
        <p:spPr>
          <a:xfrm>
            <a:off x="1085850" y="5522119"/>
            <a:ext cx="7822682" cy="3143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8" name="Picture 8" descr="Itay Beit Halachmi - Technion - Israel Institute of Technology - Israel |  LinkedIn">
            <a:extLst>
              <a:ext uri="{FF2B5EF4-FFF2-40B4-BE49-F238E27FC236}">
                <a16:creationId xmlns:a16="http://schemas.microsoft.com/office/drawing/2014/main" id="{13B262B2-8E21-7599-9950-D4F9B6930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2272"/>
          <a:stretch/>
        </p:blipFill>
        <p:spPr bwMode="auto">
          <a:xfrm>
            <a:off x="9893110" y="4001294"/>
            <a:ext cx="15716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04FAA6-CED8-7178-2E24-CC32AA80E473}"/>
              </a:ext>
            </a:extLst>
          </p:cNvPr>
          <p:cNvSpPr txBox="1">
            <a:spLocks/>
          </p:cNvSpPr>
          <p:nvPr/>
        </p:nvSpPr>
        <p:spPr>
          <a:xfrm>
            <a:off x="9719076" y="6118378"/>
            <a:ext cx="2024313" cy="377825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GB" sz="2000" dirty="0" err="1"/>
              <a:t>Itay</a:t>
            </a:r>
            <a:r>
              <a:rPr lang="en-GB" sz="2000" dirty="0"/>
              <a:t> Beit-</a:t>
            </a:r>
            <a:r>
              <a:rPr lang="en-GB" sz="2000" dirty="0" err="1"/>
              <a:t>Halachmi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494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6FADF6-A3FA-4022-9C25-64B6E684B3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840768"/>
            <a:ext cx="9144000" cy="3830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4" y="187327"/>
            <a:ext cx="11730566" cy="482599"/>
          </a:xfrm>
        </p:spPr>
        <p:txBody>
          <a:bodyPr/>
          <a:lstStyle/>
          <a:p>
            <a:pPr algn="l" rtl="0"/>
            <a:r>
              <a:rPr lang="en-US" dirty="0"/>
              <a:t>Can we find similar structures for constants in other fields of science?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4674021"/>
            <a:ext cx="57734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/>
              <a:t>Open questions in </a:t>
            </a:r>
            <a:r>
              <a:rPr lang="en-US" sz="2700" b="1" dirty="0"/>
              <a:t>chaos theory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7696" y="5230660"/>
            <a:ext cx="827716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Feigenbaum’s constants appear in problems of fluid-flow turbulence, electronic oscillators, chemical reactions, </a:t>
            </a:r>
            <a:b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and even in the Mandelbrot set 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0CEF513-4505-41BB-9D4D-3937E207801B}"/>
              </a:ext>
            </a:extLst>
          </p:cNvPr>
          <p:cNvSpPr/>
          <p:nvPr/>
        </p:nvSpPr>
        <p:spPr>
          <a:xfrm>
            <a:off x="4833257" y="1749977"/>
            <a:ext cx="3352800" cy="769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pic>
        <p:nvPicPr>
          <p:cNvPr id="4098" name="Picture 2" descr="Fractal - Wikipedia">
            <a:extLst>
              <a:ext uri="{FF2B5EF4-FFF2-40B4-BE49-F238E27FC236}">
                <a16:creationId xmlns:a16="http://schemas.microsoft.com/office/drawing/2014/main" id="{A54CC5BA-04C0-4D9E-B02C-2AE0EB323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53" y="4654712"/>
            <a:ext cx="2687947" cy="2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5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288" y="187327"/>
            <a:ext cx="11920361" cy="482599"/>
          </a:xfrm>
        </p:spPr>
        <p:txBody>
          <a:bodyPr/>
          <a:lstStyle/>
          <a:p>
            <a:pPr algn="ctr" rtl="0"/>
            <a:r>
              <a:rPr lang="en-US" dirty="0"/>
              <a:t>Mathematical constants appear in many fields of science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9140"/>
          <a:stretch/>
        </p:blipFill>
        <p:spPr>
          <a:xfrm>
            <a:off x="1524000" y="1413165"/>
            <a:ext cx="9144000" cy="45002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97237" y="6104950"/>
            <a:ext cx="7947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i="1" dirty="0"/>
              <a:t>Mathematical Constants, Steven R. Finch (Cambridge University Press, 2003)</a:t>
            </a:r>
          </a:p>
          <a:p>
            <a:pPr algn="l"/>
            <a:r>
              <a:rPr lang="en-US" i="1" dirty="0"/>
              <a:t>Encyclopedia of Mathematics and its Applications; v. 94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B11607-FEB9-4F57-92AD-E26E8F1B473A}"/>
              </a:ext>
            </a:extLst>
          </p:cNvPr>
          <p:cNvSpPr txBox="1"/>
          <p:nvPr/>
        </p:nvSpPr>
        <p:spPr>
          <a:xfrm>
            <a:off x="2295072" y="873453"/>
            <a:ext cx="760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Constants provide an </a:t>
            </a:r>
            <a:r>
              <a:rPr lang="en-US" b="1" dirty="0"/>
              <a:t>absolute ground truth</a:t>
            </a:r>
            <a:r>
              <a:rPr lang="en-US" dirty="0"/>
              <a:t>, with unlimited amounts of data</a:t>
            </a:r>
          </a:p>
        </p:txBody>
      </p:sp>
    </p:spTree>
    <p:extLst>
      <p:ext uri="{BB962C8B-B14F-4D97-AF65-F5344CB8AC3E}">
        <p14:creationId xmlns:p14="http://schemas.microsoft.com/office/powerpoint/2010/main" val="3913218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92916EF-C8CB-35FF-4FB0-D22643CDF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927" y="2497207"/>
            <a:ext cx="1782146" cy="178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7E7870-F9A1-A67E-9ED2-BA2A9F6A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GB" dirty="0"/>
              <a:t>Library of Integer Relations and Constants</a:t>
            </a:r>
            <a:endParaRPr lang="LID4096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12FEAB-7EF3-127B-5261-F99A2868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423" y="5334001"/>
            <a:ext cx="1158874" cy="115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D6E44-BC45-FA69-CA85-5BEF8E8EF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90688"/>
            <a:ext cx="3843538" cy="3398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FC245-6EFB-B944-7A87-BD54C1E21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0262" y="1690688"/>
            <a:ext cx="4311035" cy="3395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4EC1BA-7EC2-8ECC-9A98-3BEA35FD617F}"/>
              </a:ext>
            </a:extLst>
          </p:cNvPr>
          <p:cNvSpPr txBox="1"/>
          <p:nvPr/>
        </p:nvSpPr>
        <p:spPr>
          <a:xfrm>
            <a:off x="0" y="649287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18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Beit-Halachmi et al. in preparation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85DB3B-4D8D-60A6-73AF-2CE0D0304299}"/>
                  </a:ext>
                </a:extLst>
              </p:cNvPr>
              <p:cNvSpPr txBox="1"/>
              <p:nvPr/>
            </p:nvSpPr>
            <p:spPr>
              <a:xfrm>
                <a:off x="3500691" y="5560093"/>
                <a:ext cx="51878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LID4096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85DB3B-4D8D-60A6-73AF-2CE0D0304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691" y="5560093"/>
                <a:ext cx="5187821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455EC3-105E-ABD2-0574-9E2C2E77CDA2}"/>
              </a:ext>
            </a:extLst>
          </p:cNvPr>
          <p:cNvCxnSpPr>
            <a:stCxn id="7" idx="1"/>
            <a:endCxn id="1030" idx="3"/>
          </p:cNvCxnSpPr>
          <p:nvPr/>
        </p:nvCxnSpPr>
        <p:spPr>
          <a:xfrm flipH="1" flipV="1">
            <a:off x="6987073" y="3388280"/>
            <a:ext cx="523189" cy="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15269E-2471-D969-14BE-9B2C24CB7569}"/>
              </a:ext>
            </a:extLst>
          </p:cNvPr>
          <p:cNvCxnSpPr>
            <a:cxnSpLocks/>
            <a:stCxn id="5" idx="3"/>
            <a:endCxn id="1030" idx="1"/>
          </p:cNvCxnSpPr>
          <p:nvPr/>
        </p:nvCxnSpPr>
        <p:spPr>
          <a:xfrm flipV="1">
            <a:off x="4681738" y="3388280"/>
            <a:ext cx="523189" cy="155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708B06-E219-A5FD-3725-6D756F705120}"/>
              </a:ext>
            </a:extLst>
          </p:cNvPr>
          <p:cNvCxnSpPr>
            <a:cxnSpLocks/>
            <a:stCxn id="10" idx="0"/>
            <a:endCxn id="1030" idx="2"/>
          </p:cNvCxnSpPr>
          <p:nvPr/>
        </p:nvCxnSpPr>
        <p:spPr>
          <a:xfrm flipV="1">
            <a:off x="6094602" y="4279353"/>
            <a:ext cx="1398" cy="128074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FFCDB4-812D-D2C4-C8BD-D42F8A6DEAB6}"/>
              </a:ext>
            </a:extLst>
          </p:cNvPr>
          <p:cNvSpPr txBox="1"/>
          <p:nvPr/>
        </p:nvSpPr>
        <p:spPr>
          <a:xfrm>
            <a:off x="561968" y="5375426"/>
            <a:ext cx="327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/>
              <a:t>Publicly accessible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/>
              <a:t>Convenient interface</a:t>
            </a:r>
          </a:p>
        </p:txBody>
      </p:sp>
    </p:spTree>
    <p:extLst>
      <p:ext uri="{BB962C8B-B14F-4D97-AF65-F5344CB8AC3E}">
        <p14:creationId xmlns:p14="http://schemas.microsoft.com/office/powerpoint/2010/main" val="211092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E107-CDCC-1423-AB54-64279CC86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Take-home messages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8D197-3E0E-E7AE-0E35-D5CA04C4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/>
              <a:t>For centuries, </a:t>
            </a:r>
            <a:r>
              <a:rPr lang="en-US" b="1" dirty="0"/>
              <a:t>discoveries </a:t>
            </a:r>
            <a:r>
              <a:rPr lang="en-US" dirty="0"/>
              <a:t>of formulas for mathematical constants </a:t>
            </a:r>
            <a:br>
              <a:rPr lang="en-US" dirty="0"/>
            </a:br>
            <a:r>
              <a:rPr lang="en-US" dirty="0"/>
              <a:t>have been acts of ingenuity, creativity</a:t>
            </a:r>
          </a:p>
          <a:p>
            <a:pPr algn="l" rtl="0"/>
            <a:endParaRPr lang="en-US" dirty="0"/>
          </a:p>
          <a:p>
            <a:pPr algn="l" rtl="0"/>
            <a:r>
              <a:rPr lang="en-US" b="1" dirty="0"/>
              <a:t>Experimental mathematics</a:t>
            </a:r>
            <a:r>
              <a:rPr lang="en-US" dirty="0"/>
              <a:t> enables novel approach for mathematical research</a:t>
            </a:r>
          </a:p>
          <a:p>
            <a:pPr algn="l" rtl="0"/>
            <a:r>
              <a:rPr lang="en-US" dirty="0"/>
              <a:t>Algorithm-driven, massive parallel, community of volunteers</a:t>
            </a:r>
          </a:p>
          <a:p>
            <a:pPr algn="l" rtl="0"/>
            <a:endParaRPr lang="en-US" b="1" dirty="0"/>
          </a:p>
          <a:p>
            <a:pPr algn="l" rtl="0"/>
            <a:r>
              <a:rPr lang="en-US" dirty="0"/>
              <a:t>Discovery of a new mathematical structure</a:t>
            </a:r>
          </a:p>
          <a:p>
            <a:pPr algn="l" rtl="0"/>
            <a:r>
              <a:rPr lang="en-US" dirty="0"/>
              <a:t>An underlying hierarchy for constants</a:t>
            </a:r>
          </a:p>
          <a:p>
            <a:pPr algn="l" rtl="0"/>
            <a:r>
              <a:rPr lang="en-US" dirty="0"/>
              <a:t>Open problems – help us!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Soon: the “</a:t>
            </a:r>
            <a:r>
              <a:rPr lang="en-US" dirty="0" err="1"/>
              <a:t>arXiv</a:t>
            </a:r>
            <a:r>
              <a:rPr lang="en-US" dirty="0"/>
              <a:t>” of fundamental constants and their relations</a:t>
            </a:r>
            <a:endParaRPr lang="en-IL" dirty="0"/>
          </a:p>
        </p:txBody>
      </p:sp>
      <p:pic>
        <p:nvPicPr>
          <p:cNvPr id="4" name="Picture 2" descr="Image result for thinking computer">
            <a:extLst>
              <a:ext uri="{FF2B5EF4-FFF2-40B4-BE49-F238E27FC236}">
                <a16:creationId xmlns:a16="http://schemas.microsoft.com/office/drawing/2014/main" id="{C6A51DC4-EC9E-7FAD-0755-0948AB7C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87" y="130753"/>
            <a:ext cx="1676246" cy="15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e^i*pi">
            <a:extLst>
              <a:ext uri="{FF2B5EF4-FFF2-40B4-BE49-F238E27FC236}">
                <a16:creationId xmlns:a16="http://schemas.microsoft.com/office/drawing/2014/main" id="{47DE42F5-E7F5-4039-D2C5-DFA3BCE51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5" t="31470" r="13872" b="91"/>
          <a:stretch/>
        </p:blipFill>
        <p:spPr bwMode="auto">
          <a:xfrm>
            <a:off x="10844761" y="130753"/>
            <a:ext cx="1018077" cy="15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04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5D44-6795-E27A-FF82-58159247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Backup Slides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EFEC9-F316-C29B-9E0A-54826FE5E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47888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D051-4380-4793-8DDF-FEE92C89E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/>
          <a:lstStyle/>
          <a:p>
            <a:pPr algn="l" rtl="0"/>
            <a:r>
              <a:rPr lang="en-US" dirty="0"/>
              <a:t>Simple known relations about CLs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F4951F-02AA-47F8-A5EE-08C1AB75EC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l" rt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 </a:t>
                </a:r>
                <a:r>
                  <a:rPr lang="en-US" sz="1800" u="sng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rate of convergence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when going along a certain direction in a CL is the maximal eigenvalue of the matrix that represents the direction (looking at the leading coefficients of the matrix).</a:t>
                </a:r>
                <a:endParaRPr lang="en-IL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 </a:t>
                </a:r>
                <a:r>
                  <a:rPr lang="en-US" sz="1800" u="sng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irrationality constant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that results from a certain direction is</a:t>
                </a:r>
                <a:endParaRPr lang="en-IL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𝛿</m:t>
                      </m:r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I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IL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𝜆</m:t>
                              </m:r>
                            </m:e>
                          </m:func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IL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IL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min</m:t>
                                  </m:r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IL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IL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max</m:t>
                                  </m:r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IL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𝜆</m:t>
                              </m:r>
                            </m:e>
                          </m:func>
                        </m:den>
                      </m:f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IL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IL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IL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m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ax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IL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min</m:t>
                                      </m:r>
                                      <m:r>
                                        <a:rPr lang="en-US" sz="18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IL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</m:func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</m:oMath>
                  </m:oMathPara>
                </a14:m>
                <a:endParaRPr lang="en-IL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indent="0" algn="l" rtl="0">
                  <a:buNone/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L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min</m:t>
                        </m:r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IL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max</m:t>
                        </m:r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being the eigenvalues of the matrix.</a:t>
                </a:r>
              </a:p>
              <a:p>
                <a:pPr marL="0" indent="0" algn="l" rtl="0">
                  <a:buNone/>
                </a:pPr>
                <a:endPara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indent="0" algn="l" rtl="0">
                  <a:buNone/>
                </a:pPr>
                <a:endParaRPr lang="en-IL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We found that we always have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𝜆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sSub>
                      <m:sSubPr>
                        <m:ctrlPr>
                          <a:rPr lang="en-IL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max</m:t>
                        </m:r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b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𝜆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IL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max</m:t>
                        </m:r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then the direction in the CL proves that the constant is a Liouville number.</a:t>
                </a:r>
                <a:endParaRPr lang="en-IL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 rtl="0"/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L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min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𝜆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𝛿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and the direction in the CL proves irrationality.</a:t>
                </a:r>
                <a:endParaRPr lang="en-I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F4951F-02AA-47F8-A5EE-08C1AB75EC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560" r="-40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9049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6152-C6ED-9F2E-58CF-455E3978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53" y="365125"/>
            <a:ext cx="11189294" cy="1325563"/>
          </a:xfrm>
        </p:spPr>
        <p:txBody>
          <a:bodyPr/>
          <a:lstStyle/>
          <a:p>
            <a:pPr algn="l" rtl="0"/>
            <a:r>
              <a:rPr lang="en-US" dirty="0"/>
              <a:t>Automatic harvesting of the scientific literature</a:t>
            </a:r>
            <a:endParaRPr lang="en-I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83495F-DF8A-46A8-47A6-435F96DAF71E}"/>
              </a:ext>
            </a:extLst>
          </p:cNvPr>
          <p:cNvSpPr txBox="1"/>
          <p:nvPr/>
        </p:nvSpPr>
        <p:spPr>
          <a:xfrm>
            <a:off x="1482568" y="3915553"/>
            <a:ext cx="238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Millions of formulas</a:t>
            </a:r>
            <a:endParaRPr lang="en-IL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040F65-4F38-7BAC-52EB-180545552C30}"/>
              </a:ext>
            </a:extLst>
          </p:cNvPr>
          <p:cNvGrpSpPr/>
          <p:nvPr/>
        </p:nvGrpSpPr>
        <p:grpSpPr>
          <a:xfrm>
            <a:off x="1978330" y="3375759"/>
            <a:ext cx="1411873" cy="504612"/>
            <a:chOff x="903575" y="2282252"/>
            <a:chExt cx="1411873" cy="504612"/>
          </a:xfrm>
        </p:grpSpPr>
        <p:sp>
          <p:nvSpPr>
            <p:cNvPr id="18" name="Arrow: Down 9">
              <a:extLst>
                <a:ext uri="{FF2B5EF4-FFF2-40B4-BE49-F238E27FC236}">
                  <a16:creationId xmlns:a16="http://schemas.microsoft.com/office/drawing/2014/main" id="{E91CF6E1-A239-E55A-4DE8-D37F1541BF33}"/>
                </a:ext>
              </a:extLst>
            </p:cNvPr>
            <p:cNvSpPr/>
            <p:nvPr/>
          </p:nvSpPr>
          <p:spPr>
            <a:xfrm>
              <a:off x="1434858" y="2304265"/>
              <a:ext cx="355600" cy="4825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9" name="Arrow: Down 10">
              <a:extLst>
                <a:ext uri="{FF2B5EF4-FFF2-40B4-BE49-F238E27FC236}">
                  <a16:creationId xmlns:a16="http://schemas.microsoft.com/office/drawing/2014/main" id="{9DF71D46-1C4E-B1DC-1E38-E9E3902A24F6}"/>
                </a:ext>
              </a:extLst>
            </p:cNvPr>
            <p:cNvSpPr/>
            <p:nvPr/>
          </p:nvSpPr>
          <p:spPr>
            <a:xfrm rot="1448718">
              <a:off x="903575" y="2282252"/>
              <a:ext cx="355600" cy="4825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0" name="Arrow: Down 12">
              <a:extLst>
                <a:ext uri="{FF2B5EF4-FFF2-40B4-BE49-F238E27FC236}">
                  <a16:creationId xmlns:a16="http://schemas.microsoft.com/office/drawing/2014/main" id="{D7F668B5-C723-CBF9-1C25-6ABE7299AB76}"/>
                </a:ext>
              </a:extLst>
            </p:cNvPr>
            <p:cNvSpPr/>
            <p:nvPr/>
          </p:nvSpPr>
          <p:spPr>
            <a:xfrm rot="20292863">
              <a:off x="1959848" y="2287668"/>
              <a:ext cx="355600" cy="4825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91D08F2-9E19-40E2-A630-4659CBBB6F6B}"/>
              </a:ext>
            </a:extLst>
          </p:cNvPr>
          <p:cNvSpPr txBox="1"/>
          <p:nvPr/>
        </p:nvSpPr>
        <p:spPr>
          <a:xfrm>
            <a:off x="1104831" y="5046628"/>
            <a:ext cx="322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Clusters of similar formulas</a:t>
            </a:r>
            <a:endParaRPr lang="en-IL" dirty="0"/>
          </a:p>
        </p:txBody>
      </p:sp>
      <p:sp>
        <p:nvSpPr>
          <p:cNvPr id="22" name="Arrow: Down 9">
            <a:extLst>
              <a:ext uri="{FF2B5EF4-FFF2-40B4-BE49-F238E27FC236}">
                <a16:creationId xmlns:a16="http://schemas.microsoft.com/office/drawing/2014/main" id="{ACB3EAAF-2056-73CD-57E0-D4A360B6687B}"/>
              </a:ext>
            </a:extLst>
          </p:cNvPr>
          <p:cNvSpPr/>
          <p:nvPr/>
        </p:nvSpPr>
        <p:spPr>
          <a:xfrm>
            <a:off x="2541088" y="5509698"/>
            <a:ext cx="355600" cy="482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1C70D8-48C6-2AB7-4E31-7DC3A438DF40}"/>
              </a:ext>
            </a:extLst>
          </p:cNvPr>
          <p:cNvSpPr txBox="1"/>
          <p:nvPr/>
        </p:nvSpPr>
        <p:spPr>
          <a:xfrm>
            <a:off x="705563" y="6126801"/>
            <a:ext cx="395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Generalizing mathematical structures that will be explored by algorithms</a:t>
            </a:r>
            <a:endParaRPr lang="en-IL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97FF8-AD09-66FB-D36A-A0850C02E71B}"/>
              </a:ext>
            </a:extLst>
          </p:cNvPr>
          <p:cNvGrpSpPr/>
          <p:nvPr/>
        </p:nvGrpSpPr>
        <p:grpSpPr>
          <a:xfrm>
            <a:off x="167648" y="2166776"/>
            <a:ext cx="5017234" cy="1042737"/>
            <a:chOff x="206493" y="1107002"/>
            <a:chExt cx="5017234" cy="104273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51A598-7233-23A2-B0F0-C3766E0F1287}"/>
                </a:ext>
              </a:extLst>
            </p:cNvPr>
            <p:cNvSpPr txBox="1"/>
            <p:nvPr/>
          </p:nvSpPr>
          <p:spPr>
            <a:xfrm>
              <a:off x="720636" y="1780407"/>
              <a:ext cx="187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1.85M </a:t>
              </a:r>
              <a:r>
                <a:rPr lang="en-US" dirty="0"/>
                <a:t>papers</a:t>
              </a:r>
              <a:endParaRPr lang="en-IL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BC2087-BFE0-DA74-E668-D123CEF9D41A}"/>
                </a:ext>
              </a:extLst>
            </p:cNvPr>
            <p:cNvSpPr txBox="1"/>
            <p:nvPr/>
          </p:nvSpPr>
          <p:spPr>
            <a:xfrm>
              <a:off x="206493" y="1107002"/>
              <a:ext cx="2901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arXiv</a:t>
              </a:r>
              <a:r>
                <a:rPr lang="en-US" dirty="0"/>
                <a:t> = open repository of scientific literature</a:t>
              </a:r>
              <a:endParaRPr lang="en-IL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4545A6A-19C7-FD50-1B9E-53231D27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5863" y="1144302"/>
              <a:ext cx="560756" cy="56075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7E219A7-38BD-2C65-A8A7-6387FDEDA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8786" y="1144302"/>
              <a:ext cx="560756" cy="56075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EE94BD2-8341-4876-90B4-F08A68D8B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0048" y="1153939"/>
              <a:ext cx="560756" cy="56075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55E11CF-76E3-6138-C11E-ED063E874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2971" y="1153939"/>
              <a:ext cx="560756" cy="56075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8C201F-59DC-9BA0-5979-5C9369A21266}"/>
              </a:ext>
            </a:extLst>
          </p:cNvPr>
          <p:cNvGrpSpPr/>
          <p:nvPr/>
        </p:nvGrpSpPr>
        <p:grpSpPr>
          <a:xfrm>
            <a:off x="2025437" y="4403725"/>
            <a:ext cx="1386899" cy="525702"/>
            <a:chOff x="918436" y="3350145"/>
            <a:chExt cx="1386899" cy="525702"/>
          </a:xfrm>
        </p:grpSpPr>
        <p:sp>
          <p:nvSpPr>
            <p:cNvPr id="32" name="Arrow: Down 9">
              <a:extLst>
                <a:ext uri="{FF2B5EF4-FFF2-40B4-BE49-F238E27FC236}">
                  <a16:creationId xmlns:a16="http://schemas.microsoft.com/office/drawing/2014/main" id="{2322DC64-1DE0-C454-DE82-9375DDF1B57A}"/>
                </a:ext>
              </a:extLst>
            </p:cNvPr>
            <p:cNvSpPr/>
            <p:nvPr/>
          </p:nvSpPr>
          <p:spPr>
            <a:xfrm>
              <a:off x="1434858" y="3350145"/>
              <a:ext cx="355600" cy="4825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33" name="Arrow: Down 9">
              <a:extLst>
                <a:ext uri="{FF2B5EF4-FFF2-40B4-BE49-F238E27FC236}">
                  <a16:creationId xmlns:a16="http://schemas.microsoft.com/office/drawing/2014/main" id="{7380AE19-B473-392E-B114-D5C8FA59DF98}"/>
                </a:ext>
              </a:extLst>
            </p:cNvPr>
            <p:cNvSpPr/>
            <p:nvPr/>
          </p:nvSpPr>
          <p:spPr>
            <a:xfrm rot="20055568">
              <a:off x="918436" y="3386810"/>
              <a:ext cx="355600" cy="4825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34" name="Arrow: Down 9">
              <a:extLst>
                <a:ext uri="{FF2B5EF4-FFF2-40B4-BE49-F238E27FC236}">
                  <a16:creationId xmlns:a16="http://schemas.microsoft.com/office/drawing/2014/main" id="{08B14091-5462-53D8-8089-922D34B3DFD1}"/>
                </a:ext>
              </a:extLst>
            </p:cNvPr>
            <p:cNvSpPr/>
            <p:nvPr/>
          </p:nvSpPr>
          <p:spPr>
            <a:xfrm rot="1995753">
              <a:off x="1949735" y="3393248"/>
              <a:ext cx="355600" cy="48259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92DE91-4CE4-8C8C-E24B-F9EBA2D95CF6}"/>
              </a:ext>
            </a:extLst>
          </p:cNvPr>
          <p:cNvGrpSpPr/>
          <p:nvPr/>
        </p:nvGrpSpPr>
        <p:grpSpPr>
          <a:xfrm>
            <a:off x="5831461" y="1909465"/>
            <a:ext cx="5305407" cy="1807283"/>
            <a:chOff x="2727925" y="1912828"/>
            <a:chExt cx="5305407" cy="180728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9244900-4710-2407-42D2-F4588A0DC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2572" y="2693585"/>
              <a:ext cx="3035300" cy="8509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636F2B8-EB9B-AB97-682E-E4DA33C1C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5739" y="1912828"/>
              <a:ext cx="2157593" cy="18072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82D954-D1E9-BB53-81DD-CB133E635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7925" y="2149739"/>
              <a:ext cx="2884247" cy="86889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371064-3544-0509-83B6-11BE2F6DB35C}"/>
              </a:ext>
            </a:extLst>
          </p:cNvPr>
          <p:cNvGrpSpPr/>
          <p:nvPr/>
        </p:nvGrpSpPr>
        <p:grpSpPr>
          <a:xfrm>
            <a:off x="6096000" y="3909852"/>
            <a:ext cx="4694956" cy="1023537"/>
            <a:chOff x="2775569" y="3981982"/>
            <a:chExt cx="4694956" cy="1023537"/>
          </a:xfrm>
        </p:grpSpPr>
        <p:pic>
          <p:nvPicPr>
            <p:cNvPr id="40" name="Picture 2" descr="http://functions.wolfram.com/Constants/Pi/10/0002/MainEq1.gif">
              <a:extLst>
                <a:ext uri="{FF2B5EF4-FFF2-40B4-BE49-F238E27FC236}">
                  <a16:creationId xmlns:a16="http://schemas.microsoft.com/office/drawing/2014/main" id="{FE1704D6-9E87-A50F-F2D7-9D783F6EA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059" y="4021477"/>
              <a:ext cx="1304466" cy="900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http://functions.wolfram.com/Constants/Pi/10/0006/MainEq1.gif">
              <a:extLst>
                <a:ext uri="{FF2B5EF4-FFF2-40B4-BE49-F238E27FC236}">
                  <a16:creationId xmlns:a16="http://schemas.microsoft.com/office/drawing/2014/main" id="{FB866FBB-D8C6-0CAC-BC6C-E756423E1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569" y="3981982"/>
              <a:ext cx="1366458" cy="86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http://functions.wolfram.com/Constants/Pi/10/0008/MainEq1.gif">
              <a:extLst>
                <a:ext uri="{FF2B5EF4-FFF2-40B4-BE49-F238E27FC236}">
                  <a16:creationId xmlns:a16="http://schemas.microsoft.com/office/drawing/2014/main" id="{8898217D-1C58-3292-DEC9-D24439CC8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856" y="4039378"/>
              <a:ext cx="1430192" cy="966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9C2DD6D-45CF-5947-85BD-3D77FEBF57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3584" y="5682301"/>
            <a:ext cx="14351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D1DD-8A34-3AC7-3B34-62852F68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Be wise, generalize</a:t>
            </a:r>
            <a:endParaRPr lang="en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38A8D-F8C2-4752-0B58-B9A0D9CD4F05}"/>
              </a:ext>
            </a:extLst>
          </p:cNvPr>
          <p:cNvSpPr txBox="1"/>
          <p:nvPr/>
        </p:nvSpPr>
        <p:spPr>
          <a:xfrm>
            <a:off x="1326007" y="5431801"/>
            <a:ext cx="9539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Can we generalize and extract all these expressions from a unified theory?</a:t>
            </a:r>
            <a:endParaRPr lang="en-IL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AABBB-4411-D7C3-2D07-7EEFFB3FF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4687"/>
            <a:ext cx="12192000" cy="2876282"/>
          </a:xfrm>
          <a:prstGeom prst="rect">
            <a:avLst/>
          </a:prstGeom>
        </p:spPr>
      </p:pic>
      <p:pic>
        <p:nvPicPr>
          <p:cNvPr id="4" name="Picture 8" descr="Image result for gauss">
            <a:extLst>
              <a:ext uri="{FF2B5EF4-FFF2-40B4-BE49-F238E27FC236}">
                <a16:creationId xmlns:a16="http://schemas.microsoft.com/office/drawing/2014/main" id="{F92DD894-3EDE-95E6-BD48-0E34D1EAB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1801" r="24690" b="34984"/>
          <a:stretch/>
        </p:blipFill>
        <p:spPr bwMode="auto">
          <a:xfrm>
            <a:off x="455092" y="1863022"/>
            <a:ext cx="766215" cy="10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EC383F-EC9E-4EDF-8089-4A672AE72BC0}"/>
              </a:ext>
            </a:extLst>
          </p:cNvPr>
          <p:cNvSpPr txBox="1"/>
          <p:nvPr/>
        </p:nvSpPr>
        <p:spPr>
          <a:xfrm>
            <a:off x="4807380" y="6471304"/>
            <a:ext cx="430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Elimelech et al. </a:t>
            </a:r>
            <a:r>
              <a:rPr lang="en-US" i="0" dirty="0" err="1">
                <a:solidFill>
                  <a:srgbClr val="000000"/>
                </a:solidFill>
                <a:effectLst/>
                <a:latin typeface="Lucida Grande"/>
              </a:rPr>
              <a:t>arXiv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:</a:t>
            </a:r>
            <a:r>
              <a:rPr lang="en-IL" i="0" dirty="0">
                <a:solidFill>
                  <a:srgbClr val="000000"/>
                </a:solidFill>
                <a:effectLst/>
                <a:latin typeface="Lucida Grande"/>
              </a:rPr>
              <a:t>2308.11829</a:t>
            </a:r>
            <a:r>
              <a:rPr lang="en-US" i="0" dirty="0">
                <a:solidFill>
                  <a:srgbClr val="000000"/>
                </a:solidFill>
                <a:effectLst/>
                <a:latin typeface="Lucida Grande"/>
              </a:rPr>
              <a:t> (2023)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3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56224F-1D9A-4CB9-82B7-BD78942AAFE5}"/>
              </a:ext>
            </a:extLst>
          </p:cNvPr>
          <p:cNvSpPr/>
          <p:nvPr/>
        </p:nvSpPr>
        <p:spPr>
          <a:xfrm>
            <a:off x="18309" y="304914"/>
            <a:ext cx="3805777" cy="6156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629118-425D-4AEB-9836-B3D5C51490FD}"/>
              </a:ext>
            </a:extLst>
          </p:cNvPr>
          <p:cNvSpPr/>
          <p:nvPr/>
        </p:nvSpPr>
        <p:spPr>
          <a:xfrm>
            <a:off x="3861928" y="304912"/>
            <a:ext cx="3805200" cy="6156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323B21-C06F-4F26-8BBD-C36BB7820174}"/>
              </a:ext>
            </a:extLst>
          </p:cNvPr>
          <p:cNvSpPr/>
          <p:nvPr/>
        </p:nvSpPr>
        <p:spPr>
          <a:xfrm>
            <a:off x="7701980" y="304910"/>
            <a:ext cx="3805777" cy="61567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B379D1-85BD-4DF1-8F18-DCEC16F04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2"/>
          <a:stretch/>
        </p:blipFill>
        <p:spPr bwMode="auto">
          <a:xfrm>
            <a:off x="11451433" y="560707"/>
            <a:ext cx="794453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24B27D6-0324-4D9C-9DF2-287098DF0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" y="4322824"/>
            <a:ext cx="3717632" cy="18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DFFAF8-78F8-4679-AE03-EE9DF8923D15}"/>
              </a:ext>
            </a:extLst>
          </p:cNvPr>
          <p:cNvSpPr txBox="1"/>
          <p:nvPr/>
        </p:nvSpPr>
        <p:spPr>
          <a:xfrm>
            <a:off x="843603" y="6123138"/>
            <a:ext cx="2262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Location on trajectory</a:t>
            </a:r>
            <a:endParaRPr lang="en-I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25C84F-85D5-4C35-A62F-EF191DC9D090}"/>
                  </a:ext>
                </a:extLst>
              </p:cNvPr>
              <p:cNvSpPr txBox="1"/>
              <p:nvPr/>
            </p:nvSpPr>
            <p:spPr>
              <a:xfrm>
                <a:off x="132475" y="4251297"/>
                <a:ext cx="538212" cy="345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𝜹</m:t>
                      </m:r>
                    </m:oMath>
                  </m:oMathPara>
                </a14:m>
                <a:endParaRPr lang="en-IL" sz="16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25C84F-85D5-4C35-A62F-EF191DC9D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75" y="4251297"/>
                <a:ext cx="538212" cy="3452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B3C8CB9-6CD4-4C07-A638-36EBC1829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/>
          <a:stretch/>
        </p:blipFill>
        <p:spPr bwMode="auto">
          <a:xfrm>
            <a:off x="3900590" y="4322824"/>
            <a:ext cx="3760383" cy="18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3C356D-A6D3-4004-9C53-0EAB582464AD}"/>
              </a:ext>
            </a:extLst>
          </p:cNvPr>
          <p:cNvSpPr txBox="1"/>
          <p:nvPr/>
        </p:nvSpPr>
        <p:spPr>
          <a:xfrm>
            <a:off x="4569998" y="6123138"/>
            <a:ext cx="2262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Location on trajectory</a:t>
            </a:r>
            <a:endParaRPr lang="en-I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F53F0E-C1BB-478D-9901-7885E6FED780}"/>
                  </a:ext>
                </a:extLst>
              </p:cNvPr>
              <p:cNvSpPr txBox="1"/>
              <p:nvPr/>
            </p:nvSpPr>
            <p:spPr>
              <a:xfrm>
                <a:off x="3892815" y="4322824"/>
                <a:ext cx="368513" cy="3452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𝜹</m:t>
                      </m:r>
                    </m:oMath>
                  </m:oMathPara>
                </a14:m>
                <a:endParaRPr lang="en-IL" sz="1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F53F0E-C1BB-478D-9901-7885E6FED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815" y="4322824"/>
                <a:ext cx="368513" cy="3452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263FE21F-4850-4BEE-A5C9-3F6E0432C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03" y="4322824"/>
            <a:ext cx="3583361" cy="18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42496C-BA9D-46F5-BE84-DCA627B1F14E}"/>
                  </a:ext>
                </a:extLst>
              </p:cNvPr>
              <p:cNvSpPr txBox="1"/>
              <p:nvPr/>
            </p:nvSpPr>
            <p:spPr>
              <a:xfrm>
                <a:off x="7735471" y="4233273"/>
                <a:ext cx="368513" cy="345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𝜹</m:t>
                      </m:r>
                    </m:oMath>
                  </m:oMathPara>
                </a14:m>
                <a:endParaRPr lang="en-IL" sz="1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42496C-BA9D-46F5-BE84-DCA627B1F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471" y="4233273"/>
                <a:ext cx="368513" cy="3452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8AE2960-A889-47C4-B747-354D3C8E32F7}"/>
              </a:ext>
            </a:extLst>
          </p:cNvPr>
          <p:cNvSpPr txBox="1"/>
          <p:nvPr/>
        </p:nvSpPr>
        <p:spPr>
          <a:xfrm>
            <a:off x="8473522" y="6117476"/>
            <a:ext cx="2262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Location on trajectory</a:t>
            </a:r>
            <a:endParaRPr lang="en-IL" sz="16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9B89E92-0D9A-4CE0-AC70-41FCC6A03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8"/>
          <a:stretch/>
        </p:blipFill>
        <p:spPr bwMode="auto">
          <a:xfrm>
            <a:off x="7772316" y="590097"/>
            <a:ext cx="3607513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6195A9B7-DAAB-415F-94BD-2E7D2E3AD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7"/>
          <a:stretch/>
        </p:blipFill>
        <p:spPr bwMode="auto">
          <a:xfrm>
            <a:off x="3932264" y="590097"/>
            <a:ext cx="365133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B19D0E9-7F2C-4285-A95B-B3BB2B9A5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07"/>
          <a:stretch/>
        </p:blipFill>
        <p:spPr bwMode="auto">
          <a:xfrm>
            <a:off x="88645" y="590097"/>
            <a:ext cx="3662066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B0E39F-2474-4479-AF1C-F0A44E57678A}"/>
              </a:ext>
            </a:extLst>
          </p:cNvPr>
          <p:cNvSpPr txBox="1"/>
          <p:nvPr/>
        </p:nvSpPr>
        <p:spPr>
          <a:xfrm>
            <a:off x="-89202" y="312401"/>
            <a:ext cx="533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(a)</a:t>
            </a:r>
            <a:endParaRPr lang="en-IL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75A706-BA4D-4C2A-93DB-08314400F1C2}"/>
              </a:ext>
            </a:extLst>
          </p:cNvPr>
          <p:cNvSpPr txBox="1"/>
          <p:nvPr/>
        </p:nvSpPr>
        <p:spPr>
          <a:xfrm>
            <a:off x="3758500" y="312401"/>
            <a:ext cx="533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(b)</a:t>
            </a:r>
            <a:endParaRPr lang="en-IL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B4741A-2FD9-44D0-AC46-5352CEFB52C5}"/>
              </a:ext>
            </a:extLst>
          </p:cNvPr>
          <p:cNvSpPr txBox="1"/>
          <p:nvPr/>
        </p:nvSpPr>
        <p:spPr>
          <a:xfrm>
            <a:off x="7592060" y="312401"/>
            <a:ext cx="533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(c)</a:t>
            </a:r>
            <a:endParaRPr lang="en-I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9361CD-A218-4D58-BFF4-D458E1CF5DAE}"/>
                  </a:ext>
                </a:extLst>
              </p:cNvPr>
              <p:cNvSpPr txBox="1"/>
              <p:nvPr/>
            </p:nvSpPr>
            <p:spPr>
              <a:xfrm>
                <a:off x="361448" y="330049"/>
                <a:ext cx="33182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/>
                  <a:t>The CMF for </a:t>
                </a:r>
                <a14:m>
                  <m:oMath xmlns:m="http://schemas.openxmlformats.org/officeDocument/2006/math">
                    <m:r>
                      <a:rPr lang="en-US" sz="1600" b="1" i="1" u="sng">
                        <a:latin typeface="Cambria Math" panose="02040503050406030204" pitchFamily="18" charset="0"/>
                      </a:rPr>
                      <m:t>𝜻</m:t>
                    </m:r>
                    <m:d>
                      <m:dPr>
                        <m:ctrlPr>
                          <a:rPr lang="en-US" sz="1600" b="1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u="sng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endParaRPr lang="en-IL" sz="1600" b="1" u="sng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9361CD-A218-4D58-BFF4-D458E1CF5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48" y="330049"/>
                <a:ext cx="3318235" cy="338554"/>
              </a:xfrm>
              <a:prstGeom prst="rect">
                <a:avLst/>
              </a:prstGeom>
              <a:blipFill>
                <a:blip r:embed="rId12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88CADF-6BC7-41D8-A827-E720E1F46078}"/>
                  </a:ext>
                </a:extLst>
              </p:cNvPr>
              <p:cNvSpPr txBox="1"/>
              <p:nvPr/>
            </p:nvSpPr>
            <p:spPr>
              <a:xfrm>
                <a:off x="4217358" y="333068"/>
                <a:ext cx="3299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/>
                  <a:t>The CMF for </a:t>
                </a:r>
                <a14:m>
                  <m:oMath xmlns:m="http://schemas.openxmlformats.org/officeDocument/2006/math">
                    <m:r>
                      <a:rPr lang="en-US" sz="1600" b="1" i="1" u="sng">
                        <a:latin typeface="Cambria Math" panose="02040503050406030204" pitchFamily="18" charset="0"/>
                      </a:rPr>
                      <m:t>𝜻</m:t>
                    </m:r>
                    <m:d>
                      <m:dPr>
                        <m:ctrlPr>
                          <a:rPr lang="en-US" sz="1600" b="1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u="sng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sz="1600" b="1" u="sng" dirty="0"/>
                  <a:t> shifted by 1/3</a:t>
                </a:r>
                <a:endParaRPr lang="en-IL" sz="1600" b="1" u="sng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88CADF-6BC7-41D8-A827-E720E1F46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358" y="333068"/>
                <a:ext cx="3299382" cy="338554"/>
              </a:xfrm>
              <a:prstGeom prst="rect">
                <a:avLst/>
              </a:prstGeom>
              <a:blipFill>
                <a:blip r:embed="rId13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B7F494-0DA7-4D3C-A026-455DDC4FDA37}"/>
                  </a:ext>
                </a:extLst>
              </p:cNvPr>
              <p:cNvSpPr txBox="1"/>
              <p:nvPr/>
            </p:nvSpPr>
            <p:spPr>
              <a:xfrm>
                <a:off x="8042110" y="304914"/>
                <a:ext cx="3340940" cy="363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/>
                  <a:t>The CMF for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sz="1600" b="1" i="1" u="sng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1600" b="1" i="1" u="sng" smtClean="0">
                            <a:latin typeface="Cambria Math" panose="02040503050406030204" pitchFamily="18" charset="0"/>
                          </a:rPr>
                          <m:t>𝟑</m:t>
                        </m:r>
                      </m:deg>
                      <m:e>
                        <m:r>
                          <a:rPr lang="en-US" sz="1600" b="1" i="1" u="sng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rad>
                  </m:oMath>
                </a14:m>
                <a:endParaRPr lang="en-IL" sz="1600" b="1" u="sng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AB7F494-0DA7-4D3C-A026-455DDC4FD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110" y="304914"/>
                <a:ext cx="3340940" cy="363689"/>
              </a:xfrm>
              <a:prstGeom prst="rect">
                <a:avLst/>
              </a:prstGeom>
              <a:blipFill>
                <a:blip r:embed="rId14"/>
                <a:stretch>
                  <a:fillRect b="-2166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20870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7940A-B2AB-4722-8372-5D08A9D6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187" y="187327"/>
            <a:ext cx="7119573" cy="482599"/>
          </a:xfrm>
        </p:spPr>
        <p:txBody>
          <a:bodyPr/>
          <a:lstStyle/>
          <a:p>
            <a:pPr algn="l" rtl="0"/>
            <a:r>
              <a:rPr lang="en-US" dirty="0"/>
              <a:t>The </a:t>
            </a:r>
            <a:r>
              <a:rPr lang="en-US" u="sng" dirty="0"/>
              <a:t>algorithms</a:t>
            </a:r>
            <a:r>
              <a:rPr lang="en-US" dirty="0"/>
              <a:t> that proved promising so far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D257A-C466-4928-BC9A-76141581EE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47307" y="868764"/>
            <a:ext cx="8271896" cy="1026530"/>
          </a:xfrm>
        </p:spPr>
        <p:txBody>
          <a:bodyPr>
            <a:normAutofit/>
          </a:bodyPr>
          <a:lstStyle/>
          <a:p>
            <a:pPr algn="l" rtl="0"/>
            <a:r>
              <a:rPr lang="en-US" b="1" dirty="0"/>
              <a:t>Identify hidden information in integer sequences</a:t>
            </a:r>
          </a:p>
          <a:p>
            <a:pPr lvl="1" algn="l" rtl="0"/>
            <a:r>
              <a:rPr lang="en-US" dirty="0" err="1"/>
              <a:t>Berlekamp</a:t>
            </a:r>
            <a:r>
              <a:rPr lang="en-US" dirty="0"/>
              <a:t>–Massey algorithm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4BDB4FD-D438-4FDF-82D8-D2A71108FE62}"/>
                  </a:ext>
                </a:extLst>
              </p:cNvPr>
              <p:cNvSpPr/>
              <p:nvPr/>
            </p:nvSpPr>
            <p:spPr>
              <a:xfrm>
                <a:off x="4766157" y="1638791"/>
                <a:ext cx="231153" cy="31776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f>
                                                    <m:fPr>
                                                      <m:ctrlP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6</m:t>
                                                      </m:r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+</m:t>
                                                      </m:r>
                                                      <m:f>
                                                        <m:fPr>
                                                          <m:ctrlPr>
                                                            <a:rPr lang="en-US" sz="16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fPr>
                                                        <m:num>
                                                          <m:r>
                                                            <a:rPr lang="en-US" sz="16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</m:num>
                                                        <m:den>
                                                          <m:r>
                                                            <a:rPr lang="en-US" sz="16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  <m:r>
                                                            <a:rPr lang="en-US" sz="16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+</m:t>
                                                          </m:r>
                                                          <m:f>
                                                            <m:fPr>
                                                              <m:ctrlPr>
                                                                <a:rPr lang="en-US" sz="16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fPr>
                                                            <m:num>
                                                              <m:r>
                                                                <a:rPr lang="en-US" sz="16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1</m:t>
                                                              </m:r>
                                                            </m:num>
                                                            <m:den>
                                                              <m:r>
                                                                <a:rPr lang="en-US" sz="16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1</m:t>
                                                              </m:r>
                                                              <m:r>
                                                                <a:rPr lang="en-US" sz="160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+</m:t>
                                                              </m:r>
                                                              <m:f>
                                                                <m:fPr>
                                                                  <m:ctrlPr>
                                                                    <a:rPr lang="en-US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fPr>
                                                                <m:num>
                                                                  <m:r>
                                                                    <a:rPr lang="en-US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1</m:t>
                                                                  </m:r>
                                                                </m:num>
                                                                <m:den>
                                                                  <m:r>
                                                                    <a:rPr lang="en-US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8</m:t>
                                                                  </m:r>
                                                                  <m:r>
                                                                    <a:rPr lang="en-US" sz="1600" i="1"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+</m:t>
                                                                  </m:r>
                                                                  <m:f>
                                                                    <m:fPr>
                                                                      <m:ctrlPr>
                                                                        <a:rPr lang="en-US" sz="1600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</m:ctrlPr>
                                                                    </m:fPr>
                                                                    <m:num>
                                                                      <m:r>
                                                                        <a:rPr lang="en-US" sz="1600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  <m:t>1</m:t>
                                                                      </m:r>
                                                                    </m:num>
                                                                    <m:den>
                                                                      <m:r>
                                                                        <a:rPr lang="en-US" sz="1600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  <m:t>1</m:t>
                                                                      </m:r>
                                                                      <m:r>
                                                                        <a:rPr lang="en-US" sz="1600" i="1"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  <m:t>+</m:t>
                                                                      </m:r>
                                                                      <m:f>
                                                                        <m:fPr>
                                                                          <m:ctrlPr>
                                                                            <a:rPr lang="en-US" sz="1600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</m:ctrlPr>
                                                                        </m:fPr>
                                                                        <m:num>
                                                                          <m:r>
                                                                            <a:rPr lang="en-US" sz="1600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1</m:t>
                                                                          </m:r>
                                                                        </m:num>
                                                                        <m:den>
                                                                          <m:r>
                                                                            <a:rPr lang="en-US" sz="1600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1</m:t>
                                                                          </m:r>
                                                                          <m:r>
                                                                            <a:rPr lang="en-US" sz="1600" i="1"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+…</m:t>
                                                                          </m:r>
                                                                        </m:den>
                                                                      </m:f>
                                                                    </m:den>
                                                                  </m:f>
                                                                </m:den>
                                                              </m:f>
                                                            </m:den>
                                                          </m:f>
                                                        </m:den>
                                                      </m:f>
                                                    </m:den>
                                                  </m:f>
                                                </m:den>
                                              </m:f>
                                            </m:den>
                                          </m:f>
                                        </m:den>
                                      </m:f>
                                    </m:den>
                                  </m:f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4BDB4FD-D438-4FDF-82D8-D2A71108FE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157" y="1638791"/>
                <a:ext cx="231153" cy="3177601"/>
              </a:xfrm>
              <a:prstGeom prst="rect">
                <a:avLst/>
              </a:prstGeom>
              <a:blipFill>
                <a:blip r:embed="rId3"/>
                <a:stretch>
                  <a:fillRect r="-232368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03768E0B-888B-475A-8088-DD2C3FED21FE}"/>
              </a:ext>
            </a:extLst>
          </p:cNvPr>
          <p:cNvSpPr/>
          <p:nvPr/>
        </p:nvSpPr>
        <p:spPr>
          <a:xfrm>
            <a:off x="94004" y="5178636"/>
            <a:ext cx="126648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500" dirty="0"/>
              <a:t>[4,41,1,4,1,1,1,3,1,1,1,1,4,1,47,4,1,1,4,1,51,4,1,1,2,1,3,2,1,1,4,57,1,4,2,4,1,61,4,1,1,1,3,5,1,1,1,4,67,1,4,2,1,1,1,1,71,2,2,2,1,1,3,1,1,1,2,2,2,77,1,1,1,1,2,1,1,1,1,81,2,2,2,1,24,3,2,2,87,1,1,1,1,3,2300,3,1,3,5,1,3,2450,4,2550,4,6,4,4,2700,4,2,2,111,1,1,1,1,3,1,24,4,1,1,1,1,117,2,2,4,2,2,121,1,1,1,1,4,2,1,3,2,4,1,1,1,1,127,2,2,4,1,4,131,1,4,5,6,4,5,4,1,137,4,1,4,1,</a:t>
            </a:r>
          </a:p>
          <a:p>
            <a:pPr algn="l" rtl="0"/>
            <a:endParaRPr lang="en-US" sz="500" dirty="0"/>
          </a:p>
          <a:p>
            <a:pPr algn="l" rtl="0"/>
            <a:r>
              <a:rPr lang="en-US" sz="500" dirty="0"/>
              <a:t>4,141,1,4,5,1,1,3,1,1,1,5,4,1,147,4,1,5,4,1,151,4,1,5,2,1,3,2,5,1,4,157,1,4,6,4,1,161,4,1,5,1,3,5,1,5,1,4,167,1,4,6,1,1,1,1,171,2,2,6,1,1,3,1,1,1,6,2,2,177,1,1,1,1,6,1,1,1,1,181,2,2,6,1,24,7,2,2,187,1,1,1,1,7,4800,7,1,3,5,1,7,4950,8,5050,8,6,4,8,5200,8,2,2,211,1,1,1,1,7,1,24,8,1,1,1,1,217,2,2,8,2,2,221,1,1,1,1,8,2,1,3,2,8,1,1,1,1,227,2,2,8,1,4,231,1,4,9,6,4,9,4,1,237,4,1,8,1,</a:t>
            </a:r>
          </a:p>
          <a:p>
            <a:pPr algn="l" rtl="0"/>
            <a:endParaRPr lang="en-US" sz="500" dirty="0"/>
          </a:p>
          <a:p>
            <a:pPr algn="l" rtl="0"/>
            <a:r>
              <a:rPr lang="en-US" sz="500" dirty="0"/>
              <a:t>4,241,1,4,9,1,1,3,1,1,1,9,4,1,247,4,1,9,4,1,251,4,1,9,2,1,3,2,9,1,4,257,1,4,10,4,1,261,4,1,9,1,3,5,1,9,1,4,267,1,4,10,1,1,1,1,271,2,2,10,1,1,3,1,1,1,10,2,2,277,1,1,1,1,10,1,1,1,1,281,2,2,10,1,24,11,2,2,287,1,1,1,1,11,7300,11,1,3,5,1,11,7450,12,7550,12,6,4,12,7700,12,2,2,311,1,1,1,1,11,1,24,12,1,1,1,1,317,2,2,12,2,2,321,1,1,1,1,12,2,1,3,2,12,1,1,1,1,327,2,2,12,1,4,331,1,4,13,6,4,13,4,1,337,4,1,12,1,</a:t>
            </a:r>
          </a:p>
          <a:p>
            <a:pPr algn="l" rtl="0"/>
            <a:endParaRPr lang="en-US" sz="500" dirty="0"/>
          </a:p>
          <a:p>
            <a:pPr algn="l" rtl="0"/>
            <a:r>
              <a:rPr lang="en-US" sz="500" dirty="0"/>
              <a:t>4,341,1,4,13,1,1,3,1,1,1,13,4,1,347,4,1,13,4,1,351,4,1,13,2,1,3,2,13,1,4,357,1,4,14,4,1,361,4,1,13,1,3,5,1,13,1,4,367,1,4,14,1,1,1,1,371,2,2,14,1,1,3,1,1,1,14,2,2,377,1,1,1,1,14,1,1,1,1,381,2,2,14,1,24,15,2,2,387,1,1,1,1,15,9800,15,1,3,5,1,15,9950,16,10050,16,6,4,16,10200,16,2,2,411,1,1,1,1,15,1,24,16,1,1,1,1,417,2,2,16,2,2,421,1,1,1,1,16,2,1,3,2,16,1,1,1,1,427,2,2,16,1,4,431,1,4,17,6,4,17,4,1,437,4,1,16,1,</a:t>
            </a:r>
          </a:p>
          <a:p>
            <a:pPr algn="l" rtl="0"/>
            <a:endParaRPr lang="en-US" sz="500" dirty="0"/>
          </a:p>
          <a:p>
            <a:pPr algn="l" rtl="0"/>
            <a:r>
              <a:rPr lang="en-US" sz="500" dirty="0"/>
              <a:t>4,441,1,4,17,1,1,3,1,1,1,17,4,1,447,4,1,17,4,1,451,4,1,17,2,1,3,2,17,1,4,457,1,4,18,4,1,461,4,1,17,1,3,5,1,17,1,4,467,1,4,18,1,1,1,1,471,2,2,18,1,1,3,1,1,1,18,2,2,477,1,1,1,1,18,1,1,1,1,481,2,2,18,1,24,19,2,2,487,1,1,1,1, </a:t>
            </a:r>
            <a:endParaRPr lang="en-IL" sz="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E271F2E-FDF4-4BBE-91E2-5394117809B4}"/>
                  </a:ext>
                </a:extLst>
              </p:cNvPr>
              <p:cNvSpPr/>
              <p:nvPr/>
            </p:nvSpPr>
            <p:spPr>
              <a:xfrm>
                <a:off x="1443957" y="2542134"/>
                <a:ext cx="237566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E271F2E-FDF4-4BBE-91E2-539411780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957" y="2542134"/>
                <a:ext cx="237566" cy="669094"/>
              </a:xfrm>
              <a:prstGeom prst="rect">
                <a:avLst/>
              </a:prstGeom>
              <a:blipFill>
                <a:blip r:embed="rId4"/>
                <a:stretch>
                  <a:fillRect r="-30769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DE6BA1B-3AB1-406B-A4D3-1AAC7CDE7C74}"/>
                  </a:ext>
                </a:extLst>
              </p:cNvPr>
              <p:cNvSpPr/>
              <p:nvPr/>
            </p:nvSpPr>
            <p:spPr>
              <a:xfrm>
                <a:off x="1432187" y="4537414"/>
                <a:ext cx="5981766" cy="548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L" sz="14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L" sz="1400">
                              <a:latin typeface="Cambria Math" panose="02040503050406030204" pitchFamily="18" charset="0"/>
                            </a:rPr>
                            <m:t>138008784938275900393</m:t>
                          </m:r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L" sz="1400">
                              <a:latin typeface="Cambria Math" panose="02040503050406030204" pitchFamily="18" charset="0"/>
                            </a:rPr>
                            <m:t>⁢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IL" sz="14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L" sz="1400">
                              <a:latin typeface="Cambria Math" panose="02040503050406030204" pitchFamily="18" charset="0"/>
                            </a:rPr>
                            <m:t>28495979328586484135528</m:t>
                          </m:r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L" sz="1400">
                              <a:latin typeface="Cambria Math" panose="02040503050406030204" pitchFamily="18" charset="0"/>
                            </a:rPr>
                            <m:t>⁢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IL" sz="1400">
                              <a:latin typeface="Cambria Math" panose="02040503050406030204" pitchFamily="18" charset="0"/>
                            </a:rPr>
                            <m:t>310293241489834163497</m:t>
                          </m:r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L" sz="1400">
                              <a:latin typeface="Cambria Math" panose="02040503050406030204" pitchFamily="18" charset="0"/>
                            </a:rPr>
                            <m:t>⁢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IL" sz="14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IL" sz="1400">
                              <a:latin typeface="Cambria Math" panose="02040503050406030204" pitchFamily="18" charset="0"/>
                            </a:rPr>
                            <m:t>64069180807939297535169</m:t>
                          </m:r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L" sz="1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DE6BA1B-3AB1-406B-A4D3-1AAC7CDE7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187" y="4537414"/>
                <a:ext cx="5981766" cy="548676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9DAB361-D5DE-45E5-B3F0-D0B5032A962E}"/>
                  </a:ext>
                </a:extLst>
              </p:cNvPr>
              <p:cNvSpPr/>
              <p:nvPr/>
            </p:nvSpPr>
            <p:spPr>
              <a:xfrm>
                <a:off x="5287839" y="1638791"/>
                <a:ext cx="231154" cy="31776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41</m:t>
                              </m:r>
                              <m:r>
                                <a:rPr lang="en-US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16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16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1600" i="1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600" i="1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600" i="1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1600" i="1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600" i="1">
                                                      <a:solidFill>
                                                        <a:srgbClr val="0000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f>
                                                    <m:fPr>
                                                      <m:ctrlPr>
                                                        <a:rPr lang="en-US" sz="1600" i="1">
                                                          <a:solidFill>
                                                            <a:srgbClr val="0000FF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a:rPr lang="en-US" sz="1600" i="1">
                                                          <a:solidFill>
                                                            <a:srgbClr val="0000FF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en-US" sz="1600" i="1">
                                                          <a:solidFill>
                                                            <a:srgbClr val="0000FF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r>
                                                        <a:rPr lang="en-US" sz="1600" i="1">
                                                          <a:solidFill>
                                                            <a:srgbClr val="0000FF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+</m:t>
                                                      </m:r>
                                                      <m:f>
                                                        <m:fPr>
                                                          <m:ctrlPr>
                                                            <a:rPr lang="en-US" sz="1600" i="1">
                                                              <a:solidFill>
                                                                <a:srgbClr val="0000FF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fPr>
                                                        <m:num>
                                                          <m:r>
                                                            <a:rPr lang="en-US" sz="1600" i="1">
                                                              <a:solidFill>
                                                                <a:srgbClr val="0000FF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</m:num>
                                                        <m:den>
                                                          <m:r>
                                                            <a:rPr lang="en-US" sz="1600" i="1">
                                                              <a:solidFill>
                                                                <a:srgbClr val="0000FF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  <m:r>
                                                            <a:rPr lang="en-US" sz="1600" i="1">
                                                              <a:solidFill>
                                                                <a:srgbClr val="0000FF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+</m:t>
                                                          </m:r>
                                                          <m:f>
                                                            <m:fPr>
                                                              <m:ctrlPr>
                                                                <a:rPr lang="en-US" sz="1600" i="1">
                                                                  <a:solidFill>
                                                                    <a:srgbClr val="0000FF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fPr>
                                                            <m:num>
                                                              <m:r>
                                                                <a:rPr lang="en-US" sz="1600" i="1">
                                                                  <a:solidFill>
                                                                    <a:srgbClr val="0000FF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1</m:t>
                                                              </m:r>
                                                            </m:num>
                                                            <m:den>
                                                              <m:r>
                                                                <a:rPr lang="en-US" sz="1600" i="1">
                                                                  <a:solidFill>
                                                                    <a:srgbClr val="0000FF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1</m:t>
                                                              </m:r>
                                                              <m:r>
                                                                <a:rPr lang="en-US" sz="1600" i="1">
                                                                  <a:solidFill>
                                                                    <a:srgbClr val="0000FF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+</m:t>
                                                              </m:r>
                                                              <m:f>
                                                                <m:fPr>
                                                                  <m:ctrlPr>
                                                                    <a:rPr lang="en-US" sz="1600" i="1">
                                                                      <a:solidFill>
                                                                        <a:srgbClr val="0000FF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</m:ctrlPr>
                                                                </m:fPr>
                                                                <m:num>
                                                                  <m:r>
                                                                    <a:rPr lang="en-US" sz="1600" i="1">
                                                                      <a:solidFill>
                                                                        <a:srgbClr val="0000FF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1</m:t>
                                                                  </m:r>
                                                                </m:num>
                                                                <m:den>
                                                                  <m:r>
                                                                    <a:rPr lang="en-US" sz="1600" i="1">
                                                                      <a:solidFill>
                                                                        <a:srgbClr val="0000FF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1</m:t>
                                                                  </m:r>
                                                                  <m:r>
                                                                    <a:rPr lang="en-US" sz="1600" i="1">
                                                                      <a:solidFill>
                                                                        <a:srgbClr val="0000FF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</a:rPr>
                                                                    <m:t>+</m:t>
                                                                  </m:r>
                                                                  <m:f>
                                                                    <m:fPr>
                                                                      <m:ctrlPr>
                                                                        <a:rPr lang="en-US" sz="1600" i="1">
                                                                          <a:solidFill>
                                                                            <a:srgbClr val="0000FF"/>
                                                                          </a:solidFill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</m:ctrlPr>
                                                                    </m:fPr>
                                                                    <m:num>
                                                                      <m:r>
                                                                        <a:rPr lang="en-US" sz="1600" i="1">
                                                                          <a:solidFill>
                                                                            <a:srgbClr val="0000FF"/>
                                                                          </a:solidFill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  <m:t>1</m:t>
                                                                      </m:r>
                                                                    </m:num>
                                                                    <m:den>
                                                                      <m:r>
                                                                        <a:rPr lang="en-US" sz="1600" i="1">
                                                                          <a:solidFill>
                                                                            <a:srgbClr val="0000FF"/>
                                                                          </a:solidFill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  <m:t>1</m:t>
                                                                      </m:r>
                                                                      <m:r>
                                                                        <a:rPr lang="en-US" sz="1600" i="1">
                                                                          <a:solidFill>
                                                                            <a:srgbClr val="0000FF"/>
                                                                          </a:solidFill>
                                                                          <a:latin typeface="Cambria Math" panose="02040503050406030204" pitchFamily="18" charset="0"/>
                                                                        </a:rPr>
                                                                        <m:t>+</m:t>
                                                                      </m:r>
                                                                      <m:f>
                                                                        <m:fPr>
                                                                          <m:ctrlPr>
                                                                            <a:rPr lang="en-US" sz="1600" i="1">
                                                                              <a:solidFill>
                                                                                <a:srgbClr val="0000FF"/>
                                                                              </a:solidFill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</m:ctrlPr>
                                                                        </m:fPr>
                                                                        <m:num>
                                                                          <m:r>
                                                                            <a:rPr lang="en-US" sz="1600" i="1">
                                                                              <a:solidFill>
                                                                                <a:srgbClr val="0000FF"/>
                                                                              </a:solidFill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1</m:t>
                                                                          </m:r>
                                                                        </m:num>
                                                                        <m:den>
                                                                          <m:r>
                                                                            <a:rPr lang="en-US" sz="1600" i="1">
                                                                              <a:solidFill>
                                                                                <a:srgbClr val="0000FF"/>
                                                                              </a:solidFill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4</m:t>
                                                                          </m:r>
                                                                          <m:r>
                                                                            <a:rPr lang="en-US" sz="1600" i="1">
                                                                              <a:solidFill>
                                                                                <a:srgbClr val="0000FF"/>
                                                                              </a:solidFill>
                                                                              <a:latin typeface="Cambria Math" panose="02040503050406030204" pitchFamily="18" charset="0"/>
                                                                            </a:rPr>
                                                                            <m:t>+…</m:t>
                                                                          </m:r>
                                                                        </m:den>
                                                                      </m:f>
                                                                    </m:den>
                                                                  </m:f>
                                                                </m:den>
                                                              </m:f>
                                                            </m:den>
                                                          </m:f>
                                                        </m:den>
                                                      </m:f>
                                                    </m:den>
                                                  </m:f>
                                                </m:den>
                                              </m:f>
                                            </m:den>
                                          </m:f>
                                        </m:den>
                                      </m:f>
                                    </m:den>
                                  </m:f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9DAB361-D5DE-45E5-B3F0-D0B5032A96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839" y="1638791"/>
                <a:ext cx="231154" cy="3177601"/>
              </a:xfrm>
              <a:prstGeom prst="rect">
                <a:avLst/>
              </a:prstGeom>
              <a:blipFill>
                <a:blip r:embed="rId6"/>
                <a:stretch>
                  <a:fillRect r="-215263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:a16="http://schemas.microsoft.com/office/drawing/2014/main" id="{7685689C-9D4D-49EC-90F9-E2C4A9A09542}"/>
              </a:ext>
            </a:extLst>
          </p:cNvPr>
          <p:cNvSpPr/>
          <p:nvPr/>
        </p:nvSpPr>
        <p:spPr>
          <a:xfrm rot="7384842">
            <a:off x="5691527" y="2115165"/>
            <a:ext cx="343545" cy="1050157"/>
          </a:xfrm>
          <a:prstGeom prst="rightBrace">
            <a:avLst>
              <a:gd name="adj1" fmla="val 6099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7D466E54-228E-409C-9D62-4B5C89C44B9D}"/>
              </a:ext>
            </a:extLst>
          </p:cNvPr>
          <p:cNvSpPr/>
          <p:nvPr/>
        </p:nvSpPr>
        <p:spPr>
          <a:xfrm rot="7384842">
            <a:off x="6771026" y="2764606"/>
            <a:ext cx="343545" cy="1050157"/>
          </a:xfrm>
          <a:prstGeom prst="rightBrace">
            <a:avLst>
              <a:gd name="adj1" fmla="val 6099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50FDD704-DFE4-4FF5-9545-B11D8F963809}"/>
              </a:ext>
            </a:extLst>
          </p:cNvPr>
          <p:cNvSpPr/>
          <p:nvPr/>
        </p:nvSpPr>
        <p:spPr>
          <a:xfrm rot="7384842">
            <a:off x="7859335" y="3437706"/>
            <a:ext cx="343545" cy="1050157"/>
          </a:xfrm>
          <a:prstGeom prst="rightBrace">
            <a:avLst>
              <a:gd name="adj1" fmla="val 6099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74EDB7B2-8F5F-47AF-BC03-DAF755979FD9}"/>
              </a:ext>
            </a:extLst>
          </p:cNvPr>
          <p:cNvSpPr/>
          <p:nvPr/>
        </p:nvSpPr>
        <p:spPr>
          <a:xfrm rot="7384842">
            <a:off x="8913709" y="4121319"/>
            <a:ext cx="343545" cy="1050157"/>
          </a:xfrm>
          <a:prstGeom prst="rightBrace">
            <a:avLst>
              <a:gd name="adj1" fmla="val 6099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F51838-256F-486F-AF83-4B2B90F40EB1}"/>
              </a:ext>
            </a:extLst>
          </p:cNvPr>
          <p:cNvSpPr txBox="1"/>
          <p:nvPr/>
        </p:nvSpPr>
        <p:spPr>
          <a:xfrm>
            <a:off x="6015443" y="2945250"/>
            <a:ext cx="787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?</a:t>
            </a:r>
            <a:endParaRPr lang="en-IL" sz="6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3A64B6-6489-42B3-A726-B1E597248614}"/>
              </a:ext>
            </a:extLst>
          </p:cNvPr>
          <p:cNvSpPr txBox="1"/>
          <p:nvPr/>
        </p:nvSpPr>
        <p:spPr>
          <a:xfrm>
            <a:off x="6942798" y="3592655"/>
            <a:ext cx="787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?</a:t>
            </a:r>
            <a:endParaRPr lang="en-IL" sz="6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EB2E89-E6E2-478E-A6EE-DF930583AD4A}"/>
              </a:ext>
            </a:extLst>
          </p:cNvPr>
          <p:cNvSpPr txBox="1"/>
          <p:nvPr/>
        </p:nvSpPr>
        <p:spPr>
          <a:xfrm>
            <a:off x="7930915" y="4180518"/>
            <a:ext cx="787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?</a:t>
            </a:r>
            <a:endParaRPr lang="en-IL" sz="6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78DD08-E43E-4013-AE78-86FFF16DFE1B}"/>
              </a:ext>
            </a:extLst>
          </p:cNvPr>
          <p:cNvSpPr/>
          <p:nvPr/>
        </p:nvSpPr>
        <p:spPr>
          <a:xfrm>
            <a:off x="5675158" y="5689377"/>
            <a:ext cx="2904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…</a:t>
            </a:r>
            <a:endParaRPr lang="en-IL" sz="12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B70A45-FD1F-42C2-8251-39E3E3E9878D}"/>
              </a:ext>
            </a:extLst>
          </p:cNvPr>
          <p:cNvSpPr/>
          <p:nvPr/>
        </p:nvSpPr>
        <p:spPr>
          <a:xfrm>
            <a:off x="1432187" y="3282759"/>
            <a:ext cx="1787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/>
              <a:t>Bessel functions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How drums work</a:t>
            </a:r>
            <a:endParaRPr lang="en-IL" dirty="0">
              <a:solidFill>
                <a:srgbClr val="0000FF"/>
              </a:solidFill>
            </a:endParaRPr>
          </a:p>
        </p:txBody>
      </p:sp>
      <p:pic>
        <p:nvPicPr>
          <p:cNvPr id="1026" name="Picture 2" descr="https://upload.wikimedia.org/wikipedia/commons/b/bc/Vibrating_drum_Bessel_function.gif">
            <a:extLst>
              <a:ext uri="{FF2B5EF4-FFF2-40B4-BE49-F238E27FC236}">
                <a16:creationId xmlns:a16="http://schemas.microsoft.com/office/drawing/2014/main" id="{EA810A27-B193-4CBE-9251-CA79BF235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92" y="2658334"/>
            <a:ext cx="2102663" cy="167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F2869D-3670-3520-35AE-BE442A9B2ACA}"/>
              </a:ext>
            </a:extLst>
          </p:cNvPr>
          <p:cNvSpPr txBox="1"/>
          <p:nvPr/>
        </p:nvSpPr>
        <p:spPr>
          <a:xfrm>
            <a:off x="1541500" y="6411641"/>
            <a:ext cx="9711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dirty="0"/>
              <a:t>Razon et al., International Conference on Machine Learning (ICML), PMLR, 28809-28842 (2023)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0514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5" grpId="0"/>
      <p:bldP spid="30" grpId="0" animBg="1"/>
      <p:bldP spid="31" grpId="0" animBg="1"/>
      <p:bldP spid="32" grpId="0" animBg="1"/>
      <p:bldP spid="33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04CA96-D835-47CA-9137-51CCF98C1E7B}"/>
                  </a:ext>
                </a:extLst>
              </p:cNvPr>
              <p:cNvSpPr txBox="1"/>
              <p:nvPr/>
            </p:nvSpPr>
            <p:spPr>
              <a:xfrm>
                <a:off x="1064254" y="527286"/>
                <a:ext cx="4397642" cy="142917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04CA96-D835-47CA-9137-51CCF98C1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54" y="527286"/>
                <a:ext cx="4397642" cy="14291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720DBA-D59A-4EB1-A489-F79F4CEB0F3D}"/>
                  </a:ext>
                </a:extLst>
              </p:cNvPr>
              <p:cNvSpPr txBox="1"/>
              <p:nvPr/>
            </p:nvSpPr>
            <p:spPr>
              <a:xfrm>
                <a:off x="909522" y="3609720"/>
                <a:ext cx="4397642" cy="142917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720DBA-D59A-4EB1-A489-F79F4CEB0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22" y="3609720"/>
                <a:ext cx="4397642" cy="14291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0723CE-F596-4481-9876-C8FA840127EB}"/>
                  </a:ext>
                </a:extLst>
              </p:cNvPr>
              <p:cNvSpPr txBox="1"/>
              <p:nvPr/>
            </p:nvSpPr>
            <p:spPr>
              <a:xfrm>
                <a:off x="909522" y="2077678"/>
                <a:ext cx="4397642" cy="142917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0723CE-F596-4481-9876-C8FA84012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22" y="2077678"/>
                <a:ext cx="4397642" cy="14291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11EA3D-BA74-4A9F-8218-F7D52DC12304}"/>
                  </a:ext>
                </a:extLst>
              </p:cNvPr>
              <p:cNvSpPr txBox="1"/>
              <p:nvPr/>
            </p:nvSpPr>
            <p:spPr>
              <a:xfrm>
                <a:off x="6260367" y="552112"/>
                <a:ext cx="4397642" cy="132805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11EA3D-BA74-4A9F-8218-F7D52DC12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367" y="552112"/>
                <a:ext cx="4397642" cy="13280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20AD42-41FD-4BED-B87C-EEA309C9E8A4}"/>
                  </a:ext>
                </a:extLst>
              </p:cNvPr>
              <p:cNvSpPr txBox="1"/>
              <p:nvPr/>
            </p:nvSpPr>
            <p:spPr>
              <a:xfrm>
                <a:off x="6138475" y="2101167"/>
                <a:ext cx="4545829" cy="13355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20AD42-41FD-4BED-B87C-EEA309C9E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475" y="2101167"/>
                <a:ext cx="4545829" cy="13355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6941AA-BFD4-47DD-8785-DA79EABBDABE}"/>
                  </a:ext>
                </a:extLst>
              </p:cNvPr>
              <p:cNvSpPr txBox="1"/>
              <p:nvPr/>
            </p:nvSpPr>
            <p:spPr>
              <a:xfrm>
                <a:off x="6138475" y="3609720"/>
                <a:ext cx="5941102" cy="13280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6941AA-BFD4-47DD-8785-DA79EABBD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475" y="3609720"/>
                <a:ext cx="5941102" cy="13280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F114579-AEB8-4E12-A616-50D936B7B2A4}"/>
              </a:ext>
            </a:extLst>
          </p:cNvPr>
          <p:cNvSpPr txBox="1"/>
          <p:nvPr/>
        </p:nvSpPr>
        <p:spPr>
          <a:xfrm>
            <a:off x="1136442" y="26848"/>
            <a:ext cx="10350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Can we generalize and extract all these formulas from a unified theory?</a:t>
            </a:r>
            <a:endParaRPr lang="en-IL" sz="2400" dirty="0"/>
          </a:p>
        </p:txBody>
      </p:sp>
      <p:pic>
        <p:nvPicPr>
          <p:cNvPr id="2" name="Picture 8" descr="Image result for gauss">
            <a:extLst>
              <a:ext uri="{FF2B5EF4-FFF2-40B4-BE49-F238E27FC236}">
                <a16:creationId xmlns:a16="http://schemas.microsoft.com/office/drawing/2014/main" id="{7A914482-8737-E891-33DB-F59DBF8FE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1801" r="24690" b="34984"/>
          <a:stretch/>
        </p:blipFill>
        <p:spPr bwMode="auto">
          <a:xfrm>
            <a:off x="509431" y="4937776"/>
            <a:ext cx="1254022" cy="173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B7A97-956E-EE11-FFF9-7C912BA5A766}"/>
                  </a:ext>
                </a:extLst>
              </p:cNvPr>
              <p:cNvSpPr txBox="1"/>
              <p:nvPr/>
            </p:nvSpPr>
            <p:spPr>
              <a:xfrm>
                <a:off x="1243795" y="5395527"/>
                <a:ext cx="489468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/>
                <a:r>
                  <a:rPr lang="en-US" sz="2400" dirty="0"/>
                  <a:t>formulas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</a:t>
                </a:r>
                <a:br>
                  <a:rPr lang="en-US" sz="2400" dirty="0"/>
                </a:br>
                <a:r>
                  <a:rPr lang="en-US" sz="2400" dirty="0"/>
                  <a:t>from hundreds of years ago</a:t>
                </a:r>
                <a:endParaRPr lang="he-IL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DB7A97-956E-EE11-FFF9-7C912BA5A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795" y="5395527"/>
                <a:ext cx="4894680" cy="830997"/>
              </a:xfrm>
              <a:prstGeom prst="rect">
                <a:avLst/>
              </a:prstGeom>
              <a:blipFill>
                <a:blip r:embed="rId9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D6740C-89A2-3409-C14D-176DEF155B0F}"/>
                  </a:ext>
                </a:extLst>
              </p:cNvPr>
              <p:cNvSpPr txBox="1"/>
              <p:nvPr/>
            </p:nvSpPr>
            <p:spPr>
              <a:xfrm>
                <a:off x="6661686" y="5500457"/>
                <a:ext cx="48946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/>
                <a:r>
                  <a:rPr lang="en-US" sz="2400" dirty="0"/>
                  <a:t>more recent formulas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he-IL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D6740C-89A2-3409-C14D-176DEF15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1686" y="5500457"/>
                <a:ext cx="4894680" cy="461665"/>
              </a:xfrm>
              <a:prstGeom prst="rect">
                <a:avLst/>
              </a:prstGeom>
              <a:blipFill>
                <a:blip r:embed="rId10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04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AE3522-89C6-4E8F-AA5F-0E817D29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40" y="1185809"/>
            <a:ext cx="10781920" cy="3685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1AAC38-64D7-4C2A-96A8-53D95C31C87A}"/>
              </a:ext>
            </a:extLst>
          </p:cNvPr>
          <p:cNvSpPr txBox="1"/>
          <p:nvPr/>
        </p:nvSpPr>
        <p:spPr>
          <a:xfrm>
            <a:off x="1826515" y="5208171"/>
            <a:ext cx="9539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Looking for an underlying theory…</a:t>
            </a:r>
          </a:p>
          <a:p>
            <a:pPr algn="l" rtl="0"/>
            <a:r>
              <a:rPr lang="en-US" sz="2400" dirty="0"/>
              <a:t>Can we generalize and extract all these expressions from a unified theory?</a:t>
            </a:r>
            <a:endParaRPr lang="en-IL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52BBC-826F-EE10-4CDA-3EDC1A2AFDF5}"/>
              </a:ext>
            </a:extLst>
          </p:cNvPr>
          <p:cNvSpPr txBox="1"/>
          <p:nvPr/>
        </p:nvSpPr>
        <p:spPr>
          <a:xfrm>
            <a:off x="1136442" y="26848"/>
            <a:ext cx="10350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Can we generalize and extract all these formulas from a unified theory?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3535015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C62F9D-66E1-406A-A53A-13AD9E5F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485" y="419932"/>
            <a:ext cx="6306430" cy="6411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6BD2E3-6746-6D41-4468-A36A4C3B1EC3}"/>
              </a:ext>
            </a:extLst>
          </p:cNvPr>
          <p:cNvSpPr txBox="1"/>
          <p:nvPr/>
        </p:nvSpPr>
        <p:spPr>
          <a:xfrm>
            <a:off x="1136442" y="26848"/>
            <a:ext cx="10350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Can we generalize and extract all these formulas from a unified theory?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1199979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D535FC-AE19-4FCB-823F-DC2970CB4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4" y="3039263"/>
            <a:ext cx="10605412" cy="3586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199DF-009E-41EF-839E-9A36ABC582E7}"/>
              </a:ext>
            </a:extLst>
          </p:cNvPr>
          <p:cNvSpPr txBox="1"/>
          <p:nvPr/>
        </p:nvSpPr>
        <p:spPr>
          <a:xfrm>
            <a:off x="396406" y="697750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0" i="1" dirty="0">
                <a:solidFill>
                  <a:srgbClr val="202122"/>
                </a:solidFill>
                <a:effectLst/>
                <a:latin typeface="Nimbus Roman No9 L"/>
              </a:rPr>
              <a:t>G</a:t>
            </a:r>
            <a:r>
              <a:rPr lang="en-US" b="0" i="0" dirty="0">
                <a:solidFill>
                  <a:srgbClr val="202122"/>
                </a:solidFill>
                <a:effectLst/>
                <a:latin typeface="Nimbus Roman No9 L"/>
              </a:rPr>
              <a:t> = 0.915965594177219015054603514932384110774…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9AF94-0301-4A03-8965-DF6EEC59F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63" y="1284668"/>
            <a:ext cx="5409361" cy="6672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141484-EE7B-4C21-89FC-7DA2F4B95245}"/>
                  </a:ext>
                </a:extLst>
              </p:cNvPr>
              <p:cNvSpPr txBox="1"/>
              <p:nvPr/>
            </p:nvSpPr>
            <p:spPr>
              <a:xfrm>
                <a:off x="664303" y="2295479"/>
                <a:ext cx="39462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n-US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where 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 is the </a:t>
                </a:r>
                <a:r>
                  <a:rPr lang="en-US" b="0" i="0" u="none" strike="noStrike" dirty="0">
                    <a:solidFill>
                      <a:srgbClr val="0645AD"/>
                    </a:solidFill>
                    <a:effectLst/>
                    <a:latin typeface="Arial" panose="020B0604020202020204" pitchFamily="34" charset="0"/>
                    <a:hlinkClick r:id="rId4" tooltip="Dirichlet beta function"/>
                  </a:rPr>
                  <a:t>Dirichlet beta function</a:t>
                </a:r>
                <a:endParaRPr lang="en-IL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141484-EE7B-4C21-89FC-7DA2F4B95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03" y="2295479"/>
                <a:ext cx="3946280" cy="369332"/>
              </a:xfrm>
              <a:prstGeom prst="rect">
                <a:avLst/>
              </a:prstGeom>
              <a:blipFill>
                <a:blip r:embed="rId5"/>
                <a:stretch>
                  <a:fillRect l="-1391" t="-11667" r="-155" b="-250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53F918-1D5F-40E6-BE27-D04D78EBC97F}"/>
                  </a:ext>
                </a:extLst>
              </p:cNvPr>
              <p:cNvSpPr txBox="1"/>
              <p:nvPr/>
            </p:nvSpPr>
            <p:spPr>
              <a:xfrm>
                <a:off x="5907730" y="1004998"/>
                <a:ext cx="6623049" cy="14751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L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r>
                        <a:rPr lang="en-IL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IL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IL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IL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IL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IL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IL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37</m:t>
                                  </m:r>
                                  <m:r>
                                    <a:rPr lang="en-IL" i="0">
                                      <a:latin typeface="Cambria Math" panose="02040503050406030204" pitchFamily="18" charset="0"/>
                                    </a:rPr>
                                    <m:t>…−</m:t>
                                  </m:r>
                                  <m:f>
                                    <m:fPr>
                                      <m:ctrlPr>
                                        <a:rPr lang="en-IL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den>
                                  </m:f>
                                </m:den>
                              </m:f>
                            </m:den>
                          </m:f>
                        </m:den>
                      </m:f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53F918-1D5F-40E6-BE27-D04D78EBC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30" y="1004998"/>
                <a:ext cx="6623049" cy="14751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8DABAB3-B9B3-9D32-1046-0DFE4295D60E}"/>
              </a:ext>
            </a:extLst>
          </p:cNvPr>
          <p:cNvSpPr txBox="1"/>
          <p:nvPr/>
        </p:nvSpPr>
        <p:spPr>
          <a:xfrm>
            <a:off x="705042" y="26848"/>
            <a:ext cx="11213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/>
              <a:t>The same question arises for many mathematical constants… is there a unified theory?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344465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45635</TotalTime>
  <Words>2810</Words>
  <Application>Microsoft Office PowerPoint</Application>
  <PresentationFormat>Widescreen</PresentationFormat>
  <Paragraphs>559</Paragraphs>
  <Slides>51</Slides>
  <Notes>21</Notes>
  <HiddenSlides>4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Impact</vt:lpstr>
      <vt:lpstr>Lucida Grande</vt:lpstr>
      <vt:lpstr>Nimbus Roman No9 L</vt:lpstr>
      <vt:lpstr>PT Sans</vt:lpstr>
      <vt:lpstr>Times New Roman</vt:lpstr>
      <vt:lpstr>Tw Cen MT</vt:lpstr>
      <vt:lpstr>Wingdings</vt:lpstr>
      <vt:lpstr>ערכת נושא Office</vt:lpstr>
      <vt:lpstr>An underlying hierarchy for mathematical constants </vt:lpstr>
      <vt:lpstr>Take-home messages</vt:lpstr>
      <vt:lpstr>One of the earliest examples of experimental mathematics</vt:lpstr>
      <vt:lpstr>PowerPoint Presentation</vt:lpstr>
      <vt:lpstr>Be wise, generalize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Meet-in-the-middle</vt:lpstr>
      <vt:lpstr>Gradient descent on recurrent formulas</vt:lpstr>
      <vt:lpstr>(Simple) continued fractions</vt:lpstr>
      <vt:lpstr>Types of continued fractions</vt:lpstr>
      <vt:lpstr>Apéry’s PCF:</vt:lpstr>
      <vt:lpstr>Recursion Formula for PCFs</vt:lpstr>
      <vt:lpstr>Irrationality criteria</vt:lpstr>
      <vt:lpstr>Recursion Formula for PCFs</vt:lpstr>
      <vt:lpstr>Factorial Reduction </vt:lpstr>
      <vt:lpstr>Which PCFs have FR?</vt:lpstr>
      <vt:lpstr>A formula for δ</vt:lpstr>
      <vt:lpstr>Take-home messages</vt:lpstr>
      <vt:lpstr>PowerPoint Presentation</vt:lpstr>
      <vt:lpstr>BOINC Results</vt:lpstr>
      <vt:lpstr>Take-home messages</vt:lpstr>
      <vt:lpstr>PowerPoint Presentation</vt:lpstr>
      <vt:lpstr>PowerPoint Presentation</vt:lpstr>
      <vt:lpstr>PowerPoint Presentation</vt:lpstr>
      <vt:lpstr>Recursion Formula for PCFs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2D CMF of ζ(3)</vt:lpstr>
      <vt:lpstr>A formula for δ</vt:lpstr>
      <vt:lpstr>What we know and what we guess about CMFs</vt:lpstr>
      <vt:lpstr>Open Questions: math\algo</vt:lpstr>
      <vt:lpstr>Take-home messages</vt:lpstr>
      <vt:lpstr>Can we find similar structures for constants in other fields of science?</vt:lpstr>
      <vt:lpstr>Mathematical constants appear in many fields of science</vt:lpstr>
      <vt:lpstr>Library of Integer Relations and Constants</vt:lpstr>
      <vt:lpstr>Take-home messages</vt:lpstr>
      <vt:lpstr>Backup Slides</vt:lpstr>
      <vt:lpstr>Simple known relations about CLs</vt:lpstr>
      <vt:lpstr>Automatic harvesting of the scientific literature</vt:lpstr>
      <vt:lpstr>PowerPoint Presentation</vt:lpstr>
      <vt:lpstr>The algorithms that proved promising so far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IMOE001</dc:creator>
  <cp:lastModifiedBy>Ido Kaminer</cp:lastModifiedBy>
  <cp:revision>85</cp:revision>
  <dcterms:created xsi:type="dcterms:W3CDTF">2022-01-18T15:27:29Z</dcterms:created>
  <dcterms:modified xsi:type="dcterms:W3CDTF">2023-09-28T22:05:24Z</dcterms:modified>
</cp:coreProperties>
</file>