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  <p:sldMasterId id="2147483696" r:id="rId2"/>
  </p:sldMasterIdLst>
  <p:notesMasterIdLst>
    <p:notesMasterId r:id="rId30"/>
  </p:notesMasterIdLst>
  <p:sldIdLst>
    <p:sldId id="256" r:id="rId3"/>
    <p:sldId id="435" r:id="rId4"/>
    <p:sldId id="301" r:id="rId5"/>
    <p:sldId id="303" r:id="rId6"/>
    <p:sldId id="281" r:id="rId7"/>
    <p:sldId id="273" r:id="rId8"/>
    <p:sldId id="280" r:id="rId9"/>
    <p:sldId id="265" r:id="rId10"/>
    <p:sldId id="268" r:id="rId11"/>
    <p:sldId id="438" r:id="rId12"/>
    <p:sldId id="436" r:id="rId13"/>
    <p:sldId id="431" r:id="rId14"/>
    <p:sldId id="440" r:id="rId15"/>
    <p:sldId id="260" r:id="rId16"/>
    <p:sldId id="270" r:id="rId17"/>
    <p:sldId id="399" r:id="rId18"/>
    <p:sldId id="442" r:id="rId19"/>
    <p:sldId id="425" r:id="rId20"/>
    <p:sldId id="441" r:id="rId21"/>
    <p:sldId id="432" r:id="rId22"/>
    <p:sldId id="433" r:id="rId23"/>
    <p:sldId id="437" r:id="rId24"/>
    <p:sldId id="261" r:id="rId25"/>
    <p:sldId id="263" r:id="rId26"/>
    <p:sldId id="271" r:id="rId27"/>
    <p:sldId id="439" r:id="rId28"/>
    <p:sldId id="43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9A70F-953B-4D5A-973E-488101A468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634E2-0754-4D52-96DE-F52A849D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82F6-1429-4B40-85E4-D4161D5B26D7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29B9-5655-417B-A927-4EBE4075781F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1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0966-863A-4003-9209-7ED68E42E54C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5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9CD-E65D-4E0B-AF10-601C6514D893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6DB4-5112-4F88-84A9-8F48CBE511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64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6AAF-C9BD-42AA-8DF4-63C6C5CBA808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5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584-4FC9-4ECA-A769-DE1648E55023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0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98A9-DAE0-4031-A122-6109ED594F26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1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256C-0D09-4B48-B291-9308833493B7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5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ED9-B613-49C2-9BC0-FCABAB7FCC11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C2C7-56DF-4693-AADD-62990199F33A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1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AEC3-2725-4BC6-A2C9-FC183361483B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2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F16-7172-4D37-9034-A37A31CD3B22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5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84E-3A25-472B-9B0C-BD410F553413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1FE8-7B83-43F0-8865-7ACD48D39792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44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4E1A-5AEC-4AC0-9D67-0974F10F93F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64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237-1374-4112-8AAB-E606E44FEB58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00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D596-D193-4672-BFDE-60733986CF92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149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6875-C7F2-4222-870D-8366E5AB1F1A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76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C80-C8CF-4D71-962F-B03FD089F3CC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95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8332-1F4F-4559-B79B-C31D77CAC450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5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74F-71EA-4B2D-8643-65D55B79B28B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40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F899-05D9-4A9E-BDC8-3407F89FA80B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4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2056-1436-47B6-8F0E-803402796D98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2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C651-604E-4D47-A4A1-8EFCE2A523C5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CCE-B187-4B10-A0B6-7316E1CF977B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7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2525-3C17-4D71-BE91-415BC241C37E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2AA-BF33-46CF-B5E3-35B2A297B12B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2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661C-22F3-4A72-840F-B353EAA19F8F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1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0689-F715-4338-B2AD-7663E917F719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1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F4D9-1BCC-4382-9A4A-F8F10E7240B6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9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E3A6D3-FE67-4103-A9B9-0C93A2836F90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4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600"/>
              <a:t>The Experimental </a:t>
            </a:r>
            <a:r>
              <a:rPr lang="en-US" sz="3600" dirty="0"/>
              <a:t>Geometer: </a:t>
            </a:r>
            <a:br>
              <a:rPr lang="en-US" sz="3600" dirty="0"/>
            </a:br>
            <a:r>
              <a:rPr lang="en-US" sz="3600" dirty="0"/>
              <a:t>How John Wallis Saved Mathematics for the Royal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692326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buFont typeface="Wingdings 3" panose="05040102010807070707" pitchFamily="18" charset="2"/>
              <a:buChar char=""/>
            </a:pPr>
            <a:endParaRPr lang="en-US" sz="1500" dirty="0"/>
          </a:p>
          <a:p>
            <a:pPr algn="l"/>
            <a:r>
              <a:rPr lang="en-US" sz="1500" dirty="0"/>
              <a:t>Amir Alexander</a:t>
            </a:r>
          </a:p>
          <a:p>
            <a:pPr algn="l"/>
            <a:r>
              <a:rPr lang="en-US" sz="1500" dirty="0"/>
              <a:t>Rutgers Experimental Mathematics Seminar</a:t>
            </a:r>
          </a:p>
          <a:p>
            <a:pPr algn="l"/>
            <a:r>
              <a:rPr lang="en-US" sz="1500" dirty="0"/>
              <a:t>October 24, 2024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A8074-618C-BBD3-C9A5-907205145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243" b="-6"/>
          <a:stretch/>
        </p:blipFill>
        <p:spPr>
          <a:xfrm>
            <a:off x="4654296" y="1295434"/>
            <a:ext cx="7214616" cy="4239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C95CE-3CE5-4221-C55D-316B9AA9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9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Francis Bacon and the experimental 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0BB49B-DF11-D37F-50FA-E74FC091B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713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3425" r="2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9EC21-B43C-13BC-1560-18A2B8DD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0366DB4-5112-4F88-84A9-8F48CBE5111C}" type="slidenum">
              <a:rPr lang="en-US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John Wallis,</a:t>
            </a:r>
            <a:br>
              <a:rPr lang="en-US" sz="5200"/>
            </a:br>
            <a:r>
              <a:rPr lang="en-US" sz="5200"/>
              <a:t>Ca 1650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C24C0-DB61-017E-7BDE-33A20EBF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56350"/>
            <a:ext cx="11668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2" descr="http://www.learn-math.info/history/photos/Wallis_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" b="1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B297D6-0ACB-BBA0-4EEA-199A6E7D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119" y="110067"/>
            <a:ext cx="6946409" cy="1507067"/>
          </a:xfrm>
        </p:spPr>
        <p:txBody>
          <a:bodyPr>
            <a:normAutofit/>
          </a:bodyPr>
          <a:lstStyle/>
          <a:p>
            <a:r>
              <a:rPr lang="en-US" dirty="0"/>
              <a:t>Wallis’ New Mathematics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6D525E-BFB4-4BB6-848B-0A201BC7A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438" y="1311030"/>
            <a:ext cx="6626072" cy="502073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Treats geometrical bodies as physical objects in the world, not ideal forms to be constructed;</a:t>
            </a:r>
            <a:b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</a:t>
            </a: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roceeds not through deductive proof but through trial and error;</a:t>
            </a:r>
            <a:b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ts results would are extremely probable, but not irrefutably certain;</a:t>
            </a:r>
            <a:b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Results would be validated not through “pure reason” but by consensus;</a:t>
            </a:r>
            <a:b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Results judged not by their logical perfection, but by their effectiveness in producing new results. </a:t>
            </a:r>
            <a:endParaRPr lang="en-US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1CB02-4DE4-F7B0-1C27-30B5DBA8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7FEC9F-0D29-403F-B27A-85D4145232C2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Picture 2" descr="http://www.learn-math.info/history/photos/Wallis_5.jpeg">
            <a:extLst>
              <a:ext uri="{FF2B5EF4-FFF2-40B4-BE49-F238E27FC236}">
                <a16:creationId xmlns:a16="http://schemas.microsoft.com/office/drawing/2014/main" id="{3199896D-DC9C-EAFC-8C34-8EAFC11F2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37002" b="1"/>
          <a:stretch/>
        </p:blipFill>
        <p:spPr bwMode="auto"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7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95054-AB6A-85FE-E7DC-D3999EFC4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5B36D-0044-6DBD-0E1B-866801D1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Material Mathematics</a:t>
            </a:r>
            <a:endParaRPr lang="en-US" sz="4000" i="1" kern="1200"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05A4A-FF26-9167-0792-4F781D184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r="2278" b="-8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360AAC-5598-A694-FAF2-982DF36A7C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11453" y="2521569"/>
                <a:ext cx="3872243" cy="3694176"/>
              </a:xfrm>
            </p:spPr>
            <p:txBody>
              <a:bodyPr vert="horz" lIns="91440" tIns="45720" rIns="91440" bIns="45720" rtlCol="0"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800" kern="1200" dirty="0">
                    <a:latin typeface="+mn-lt"/>
                    <a:ea typeface="+mn-ea"/>
                    <a:cs typeface="+mn-cs"/>
                  </a:rPr>
                  <a:t>Wallis calculates the area of a triangle as an arithmetic progression:</a:t>
                </a:r>
                <a:br>
                  <a:rPr lang="en-US" sz="1800" kern="1200" dirty="0">
                    <a:latin typeface="+mn-lt"/>
                    <a:ea typeface="+mn-ea"/>
                    <a:cs typeface="+mn-cs"/>
                  </a:rPr>
                </a:br>
                <a:endParaRPr lang="en-US" sz="1800" kern="1200" dirty="0">
                  <a:latin typeface="+mn-lt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The sum of all the lines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0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∞</m:t>
                        </m:r>
                      </m:num>
                      <m:den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sz="1800" b="1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en-US" sz="1800" b="1" kern="100" dirty="0">
                  <a:effectLst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The thickness of each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kern="10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endParaRPr lang="en-US" sz="18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The area of the triangle is therefore</a:t>
                </a:r>
                <a:br>
                  <a:rPr lang="en-US" sz="1800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</a:br>
                <a:endParaRPr lang="en-US" sz="1800" kern="1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∞</m:t>
                          </m:r>
                        </m:den>
                      </m:f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∞</m:t>
                          </m:r>
                        </m:num>
                        <m:den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8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indent="0" algn="r">
                  <a:buNone/>
                </a:pPr>
                <a:br>
                  <a:rPr lang="en-US" sz="1800" kern="1200" dirty="0">
                    <a:latin typeface="+mn-lt"/>
                    <a:ea typeface="+mn-ea"/>
                    <a:cs typeface="+mn-cs"/>
                  </a:rPr>
                </a:br>
                <a:r>
                  <a:rPr lang="en-US" sz="1800" kern="1200" dirty="0">
                    <a:latin typeface="+mn-lt"/>
                    <a:ea typeface="+mn-ea"/>
                    <a:cs typeface="+mn-cs"/>
                  </a:rPr>
                  <a:t> </a:t>
                </a:r>
                <a:br>
                  <a:rPr lang="en-US" sz="1800" kern="1200" dirty="0">
                    <a:latin typeface="+mn-lt"/>
                    <a:ea typeface="+mn-ea"/>
                    <a:cs typeface="+mn-cs"/>
                  </a:rPr>
                </a:br>
                <a:r>
                  <a:rPr lang="en-US" sz="1800" i="1" kern="1200" dirty="0">
                    <a:latin typeface="+mn-lt"/>
                    <a:ea typeface="+mn-ea"/>
                    <a:cs typeface="+mn-cs"/>
                  </a:rPr>
                  <a:t>De </a:t>
                </a:r>
                <a:r>
                  <a:rPr lang="en-US" sz="1800" i="1" kern="1200" dirty="0" err="1">
                    <a:latin typeface="+mn-lt"/>
                    <a:ea typeface="+mn-ea"/>
                    <a:cs typeface="+mn-cs"/>
                  </a:rPr>
                  <a:t>Sectionibus</a:t>
                </a:r>
                <a:r>
                  <a:rPr lang="en-US" sz="1800" i="1" kern="1200" dirty="0"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i="1" kern="1200" dirty="0" err="1">
                    <a:latin typeface="+mn-lt"/>
                    <a:ea typeface="+mn-ea"/>
                    <a:cs typeface="+mn-cs"/>
                  </a:rPr>
                  <a:t>Conicis</a:t>
                </a:r>
                <a:r>
                  <a:rPr lang="en-US" sz="1800" i="1" kern="1200" dirty="0"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kern="1200" dirty="0">
                    <a:latin typeface="+mn-lt"/>
                    <a:ea typeface="+mn-ea"/>
                    <a:cs typeface="+mn-cs"/>
                  </a:rPr>
                  <a:t>(1655)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360AAC-5598-A694-FAF2-982DF36A7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1453" y="2521569"/>
                <a:ext cx="3872243" cy="3694176"/>
              </a:xfrm>
              <a:blipFill>
                <a:blip r:embed="rId3"/>
                <a:stretch>
                  <a:fillRect l="-1417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A61C7-938C-6A4F-76BB-7FB2C0A0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en-US" dirty="0"/>
              <a:t>Wallis’s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Mathematical entities exist, not in the imagination but in reality.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Mathesis Universalis</a:t>
            </a:r>
            <a:r>
              <a:rPr lang="en-US" dirty="0">
                <a:solidFill>
                  <a:schemeClr val="tx1"/>
                </a:solidFill>
              </a:rPr>
              <a:t>, 1657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F09CF-E98A-E958-8191-9B990DC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2" descr="http://www.learn-math.info/history/photos/Wallis_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37002" b="1"/>
          <a:stretch/>
        </p:blipFill>
        <p:spPr bwMode="auto"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9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en-US" dirty="0"/>
              <a:t>Wallis’s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612" y="867510"/>
            <a:ext cx="6626072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simplest method of investigation, in this and various problems that follow, is to exhibit the thing to a certain extent, and to observe the ratios produced and compare them to each other; so that at length a general proposition may become known by induction.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 err="1">
                <a:solidFill>
                  <a:schemeClr val="tx1"/>
                </a:solidFill>
              </a:rPr>
              <a:t>Arithmetica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Infinitorum</a:t>
            </a:r>
            <a:r>
              <a:rPr lang="en-US" dirty="0">
                <a:solidFill>
                  <a:schemeClr val="tx1"/>
                </a:solidFill>
              </a:rPr>
              <a:t>, 1656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00396-BD70-EFA1-58E3-C14BBF9D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2" descr="http://www.learn-math.info/history/photos/Wallis_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37002" b="1"/>
          <a:stretch/>
        </p:blipFill>
        <p:spPr bwMode="auto"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Francis </a:t>
            </a:r>
            <a:r>
              <a:rPr lang="en-US" altLang="en-US" sz="4000">
                <a:solidFill>
                  <a:srgbClr val="FFFFFF"/>
                </a:solidFill>
              </a:rPr>
              <a:t>Bacon and The </a:t>
            </a:r>
            <a:r>
              <a:rPr lang="en-US" altLang="en-US" sz="4000" dirty="0">
                <a:solidFill>
                  <a:srgbClr val="FFFFFF"/>
                </a:solidFill>
              </a:rPr>
              <a:t>New Organon, 1620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7869"/>
          <a:stretch/>
        </p:blipFill>
        <p:spPr>
          <a:xfrm>
            <a:off x="4775217" y="834035"/>
            <a:ext cx="3147413" cy="518967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" r="-1" b="3053"/>
          <a:stretch/>
        </p:blipFill>
        <p:spPr>
          <a:xfrm>
            <a:off x="8266414" y="834566"/>
            <a:ext cx="3141973" cy="51888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A6D08-F24C-E212-07DB-0655B83F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4671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97FEC9F-0D29-403F-B27A-85D4145232C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DBCD-0647-7548-8A90-6A1EF1255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6FB2F-1E83-BFB7-6F02-EA19479A9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7C159-6B53-5456-79B0-09AF3A43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97"/>
            <a:ext cx="12602621" cy="69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B5C08F-F850-AB9A-78AA-9EC3FE56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EC9F-0D29-403F-B27A-85D4145232C2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EEADC-8047-1DE2-2589-AF9D5FCA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67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38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E15DF-8783-02F0-A55A-FB52BAB88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156A-94B1-9551-A117-9F44B0F7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Francis Bacon and the experimental 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BF1299-267F-5186-C232-6D380CF6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713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3E4EB8C-0319-AF25-54CD-037E8BD8E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" r="2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D4876-C132-9380-DA3F-246856CF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0366DB4-5112-4F88-84A9-8F48CBE5111C}" type="slidenum">
              <a:rPr lang="en-US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learn-math.info/history/photos/Wallis_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22558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John Wallis,</a:t>
            </a:r>
            <a:br>
              <a:rPr lang="en-US" sz="4800" dirty="0"/>
            </a:br>
            <a:r>
              <a:rPr lang="en-US" sz="4800" dirty="0"/>
              <a:t>Ca 1650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C24C0-DB61-017E-7BDE-33A20EBF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03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John Wallis and the experimental way</a:t>
            </a:r>
          </a:p>
        </p:txBody>
      </p:sp>
      <p:pic>
        <p:nvPicPr>
          <p:cNvPr id="4" name="Picture 2" descr="http://www.learn-math.info/history/photos/Wallis_5.jpeg">
            <a:extLst>
              <a:ext uri="{FF2B5EF4-FFF2-40B4-BE49-F238E27FC236}">
                <a16:creationId xmlns:a16="http://schemas.microsoft.com/office/drawing/2014/main" id="{C181E4EC-8957-D689-2AE3-F5365D692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r="-2" b="36416"/>
          <a:stretch/>
        </p:blipFill>
        <p:spPr bwMode="auto"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3425" r="2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9EC21-B43C-13BC-1560-18A2B8DD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0366DB4-5112-4F88-84A9-8F48CBE5111C}" type="slidenum">
              <a:rPr lang="en-US"/>
              <a:pPr defTabSz="914400"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sz="3700" dirty="0"/>
              <a:t>Wallis’s Calculation of the ratio between a square and an enclosed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7988" y="2620641"/>
                <a:ext cx="5837750" cy="3023702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3×3×5×5×7×7×9×9×11×11×…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2×4×4×6×6×8×8×10×10×12×…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988" y="2620641"/>
                <a:ext cx="5837750" cy="30237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learn-math.info/history/photos/Wallis_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5" b="-2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00396-BD70-EFA1-58E3-C14BBF9D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9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40" y="202313"/>
            <a:ext cx="3571810" cy="12200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Experimental Mathematics</a:t>
            </a:r>
            <a:endParaRPr lang="en-US" sz="46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C82BDFA-2A4D-653E-6456-58740A870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440" y="1920240"/>
                <a:ext cx="5595908" cy="40096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ratio between the circle quadrant and the square is </a:t>
                </a:r>
              </a:p>
              <a:p>
                <a:pPr marL="0" indent="0">
                  <a:buNone/>
                </a:pPr>
                <a:br>
                  <a:rPr lang="en-US" sz="1800" dirty="0">
                    <a:solidFill>
                      <a:schemeClr val="tx1"/>
                    </a:solidFill>
                  </a:rPr>
                </a:b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                       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Or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br>
                  <a:rPr lang="en-US" sz="18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+        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+        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+       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+…+     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i="1" dirty="0" err="1">
                    <a:solidFill>
                      <a:schemeClr val="tx1"/>
                    </a:solidFill>
                  </a:rPr>
                  <a:t>Arithmetica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i="1" dirty="0" err="1">
                    <a:solidFill>
                      <a:schemeClr val="tx1"/>
                    </a:solidFill>
                  </a:rPr>
                  <a:t>Infinitorum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(1655)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C82BDFA-2A4D-653E-6456-58740A870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440" y="1920240"/>
                <a:ext cx="5595908" cy="4009672"/>
              </a:xfrm>
              <a:blipFill>
                <a:blip r:embed="rId2"/>
                <a:stretch>
                  <a:fillRect l="-2179" t="-2432" r="-13617" b="-6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BEEE0-78A1-4BBF-CE21-8AE7E1E1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B7BBB-A3D4-F1E9-6DFF-56E466B66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0" b="-1"/>
          <a:stretch/>
        </p:blipFill>
        <p:spPr>
          <a:xfrm>
            <a:off x="6969760" y="1556607"/>
            <a:ext cx="4977800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892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35" y="160992"/>
            <a:ext cx="8534400" cy="1507067"/>
          </a:xfrm>
        </p:spPr>
        <p:txBody>
          <a:bodyPr/>
          <a:lstStyle/>
          <a:p>
            <a:r>
              <a:rPr lang="en-US" dirty="0"/>
              <a:t>Wallis’s Method of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175" y="1668057"/>
                <a:ext cx="3273638" cy="44734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0+1+2=3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2+2+2=6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0+1+2+3=6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3+3+3+3=12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0+1+2+3+4=10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4+4+4+4+4=20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1800" b="1" dirty="0">
                    <a:solidFill>
                      <a:schemeClr val="tx1"/>
                    </a:solidFill>
                  </a:rPr>
                  <a:t>Therefore: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0+1+2+3+…+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175" y="1668057"/>
                <a:ext cx="3273638" cy="4473435"/>
              </a:xfrm>
              <a:blipFill>
                <a:blip r:embed="rId2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580FEC-732A-CCC0-0421-F3006123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466531" y="1555845"/>
                <a:ext cx="4640239" cy="42990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0+1=1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1+1=2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0+1+4=5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4+4+4=12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0+1+4+9=14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9+9+9+9=36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0+1+4+9+16=30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16+16+16+16+16=80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1800" b="1" dirty="0">
                    <a:solidFill>
                      <a:schemeClr val="tx1"/>
                    </a:solidFill>
                  </a:rPr>
                  <a:t>Therefore: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531" y="1555845"/>
                <a:ext cx="4640239" cy="4299044"/>
              </a:xfrm>
              <a:prstGeom prst="rect">
                <a:avLst/>
              </a:prstGeom>
              <a:blipFill>
                <a:blip r:embed="rId3"/>
                <a:stretch>
                  <a:fillRect l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770125" y="1668057"/>
                <a:ext cx="4230806" cy="394420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0+1=1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1+1=2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0+1+8=9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8+8+8=24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0+1+8+27=36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27+27+27+27=108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0+1+8+27+64=100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64+64+64+64+64=320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1800" b="1" dirty="0">
                    <a:solidFill>
                      <a:schemeClr val="tx1"/>
                    </a:solidFill>
                  </a:rPr>
                  <a:t>Therefore: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125" y="1668057"/>
                <a:ext cx="4230806" cy="3944202"/>
              </a:xfrm>
              <a:prstGeom prst="rect">
                <a:avLst/>
              </a:prstGeom>
              <a:blipFill>
                <a:blip r:embed="rId4"/>
                <a:stretch>
                  <a:fillRect l="-720" t="-3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3457" y="5741918"/>
                <a:ext cx="10495128" cy="119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5741918"/>
                <a:ext cx="10495128" cy="1199559"/>
              </a:xfrm>
              <a:prstGeom prst="rect">
                <a:avLst/>
              </a:prstGeom>
              <a:blipFill>
                <a:blip r:embed="rId5"/>
                <a:stretch>
                  <a:fillRect l="-465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2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sz="4800"/>
              <a:t>Wallis’s Approach</a:t>
            </a:r>
            <a:endParaRPr lang="en-US" sz="4800" i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 r="-2" b="15303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6262" y="2620641"/>
                <a:ext cx="5837750" cy="3023702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000"/>
                  <a:t>Half a cubic parabola and its enclosing rectangle. Wallis’ inductive proof demonstrates that the ratio between the area AOT outside the cubic parabola and the area of the enclosing rectangle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/>
                  <a:t>.</a:t>
                </a:r>
              </a:p>
              <a:p>
                <a:pPr marL="0" indent="0">
                  <a:buNone/>
                </a:pPr>
                <a:r>
                  <a:rPr lang="en-US" sz="2000" i="1"/>
                  <a:t>Arithmetica Infinitorum</a:t>
                </a:r>
                <a:r>
                  <a:rPr lang="en-US" sz="2000"/>
                  <a:t>, Prop. 42.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6262" y="2620641"/>
                <a:ext cx="5837750" cy="3023702"/>
              </a:xfrm>
              <a:blipFill>
                <a:blip r:embed="rId3"/>
                <a:stretch>
                  <a:fillRect l="-1148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B1704-CF7C-D382-B4DF-C5F51706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5" y="707132"/>
            <a:ext cx="366712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Fermat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erre de Ferma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8" b="-2"/>
          <a:stretch/>
        </p:blipFill>
        <p:spPr bwMode="auto">
          <a:xfrm>
            <a:off x="7581954" y="115191"/>
            <a:ext cx="448383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3AA7-74B7-1BAB-0A50-DBD3C7FF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7476" y="6356350"/>
            <a:ext cx="10763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1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Wallis’s Method of Persuasion</a:t>
            </a:r>
          </a:p>
        </p:txBody>
      </p:sp>
      <p:pic>
        <p:nvPicPr>
          <p:cNvPr id="4" name="Picture 2" descr="http://www.learn-math.info/history/photos/Wallis_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r="24180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[M]ost mathematicians that I have seen, after such induction continued for some steps… are satisfied (from such evidence) to conclude universally </a:t>
            </a:r>
            <a:r>
              <a:rPr lang="en-US" sz="2200" i="1"/>
              <a:t>and so in like manner for the consequent powers</a:t>
            </a:r>
            <a:r>
              <a:rPr lang="en-US" sz="2200"/>
              <a:t>. And such Induction hath been hitherto thought…a conclusive argument.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 i="1"/>
              <a:t>A Treatise of Algebra</a:t>
            </a:r>
            <a:r>
              <a:rPr lang="en-US" sz="2200"/>
              <a:t>, p. 308.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C10D6-4A45-9745-C718-EA5849AD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3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B297D6-0ACB-BBA0-4EEA-199A6E7D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Mathematics for the Royal Society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6D525E-BFB4-4BB6-848B-0A201BC7A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</a:t>
            </a:r>
            <a: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nvestigates external objects, not constructed ones;</a:t>
            </a:r>
            <a:b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170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Relies on induction, not deduction; </a:t>
            </a:r>
            <a:b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170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</a:t>
            </a:r>
            <a: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oes not claim to have arrived at an absolute final truth</a:t>
            </a:r>
            <a:b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170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</a:t>
            </a:r>
            <a: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final arbiter of the worth of a demonstration was the</a:t>
            </a:r>
            <a:b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    consensus of men, not logical compulsion. </a:t>
            </a:r>
            <a:b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170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Overall: A modest, tolerant, and consensus-driven mathematics…</a:t>
            </a:r>
            <a:b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sz="170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…inspired by the </a:t>
            </a:r>
            <a: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modest, tolerant, and consensus-driven experimental</a:t>
            </a:r>
            <a:b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sz="17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   approach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7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2" descr="Coat of Arms">
            <a:extLst>
              <a:ext uri="{FF2B5EF4-FFF2-40B4-BE49-F238E27FC236}">
                <a16:creationId xmlns:a16="http://schemas.microsoft.com/office/drawing/2014/main" id="{C878442E-DBA6-AF46-503E-D39BACBAD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r="10574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1CB02-4DE4-F7B0-1C27-30B5DBA8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7FEC9F-0D29-403F-B27A-85D4145232C2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9" name="Freeform: Shape 1639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Gresham College</a:t>
            </a:r>
            <a:br>
              <a:rPr lang="en-US" alt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Meeting place of the “invisible college” and early Royal Society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2" b="2"/>
          <a:stretch/>
        </p:blipFill>
        <p:spPr>
          <a:xfrm>
            <a:off x="4502428" y="570723"/>
            <a:ext cx="7225748" cy="57165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23636-60A6-87E0-83BA-2F29A886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0366DB4-5112-4F88-84A9-8F48CBE5111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0"/>
    </mc:Choice>
    <mc:Fallback xmlns="">
      <p:transition spd="slow" advTm="58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06B88F9-42ED-48A7-80B1-8A0D76F3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Founding of the Royal Society, 1662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1026" name="Picture 2" descr="Image result for charles ii of engla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" b="40550"/>
          <a:stretch/>
        </p:blipFill>
        <p:spPr bwMode="auto">
          <a:xfrm flipH="1">
            <a:off x="420624" y="276894"/>
            <a:ext cx="5577840" cy="4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at of Ar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"/>
          <a:stretch/>
        </p:blipFill>
        <p:spPr bwMode="auto">
          <a:xfrm>
            <a:off x="6190488" y="276894"/>
            <a:ext cx="5577840" cy="4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8AD49-1F21-928E-CEDF-4215D3C2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0366DB4-5112-4F88-84A9-8F48CBE5111C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altLang="en-US" sz="22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en-US" sz="22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altLang="en-US" sz="22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altLang="en-US" sz="22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en-US" sz="22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Robert Boyle and his Air Pump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r="24704" b="-2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4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F664C-3FF8-EBC4-15B0-309F8E7D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0366DB4-5112-4F88-84A9-8F48CBE5111C}" type="slidenum">
              <a:rPr lang="en-US" sz="900">
                <a:solidFill>
                  <a:schemeClr val="bg1">
                    <a:alpha val="60000"/>
                  </a:schemeClr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 sz="900">
              <a:solidFill>
                <a:schemeClr val="bg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6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Meeting of the Royal Society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01FAE-F190-361F-6A33-8B6219C6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0" name="Rectangle 5139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700"/>
              <a:t>The Royal Society </a:t>
            </a:r>
            <a:br>
              <a:rPr lang="en-US" sz="1700"/>
            </a:br>
            <a:r>
              <a:rPr lang="en-US" sz="1700"/>
              <a:t>vs. </a:t>
            </a:r>
            <a:br>
              <a:rPr lang="en-US" sz="1700"/>
            </a:br>
            <a:r>
              <a:rPr lang="en-US" sz="1700"/>
              <a:t>The House of Commons,</a:t>
            </a:r>
            <a:br>
              <a:rPr lang="en-US" sz="1700"/>
            </a:br>
            <a:r>
              <a:rPr lang="en-US" sz="1700"/>
              <a:t>18</a:t>
            </a:r>
            <a:r>
              <a:rPr lang="en-US" sz="1700" baseline="30000"/>
              <a:t>th</a:t>
            </a:r>
            <a:r>
              <a:rPr lang="en-US" sz="1700"/>
              <a:t> Century</a:t>
            </a:r>
            <a:br>
              <a:rPr lang="en-US" sz="1700"/>
            </a:br>
            <a:endParaRPr lang="en-US" sz="1700"/>
          </a:p>
        </p:txBody>
      </p:sp>
      <p:pic>
        <p:nvPicPr>
          <p:cNvPr id="5122" name="Picture 2" descr="http://upload.wikimedia.org/wikipedia/en/9/97/William_Pitt_addressing_the_House_of_Commons_on_the_outbreak_of_war_with_Austria_%28by_Karl_Anton_Hickel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0" r="1" b="4583"/>
          <a:stretch/>
        </p:blipFill>
        <p:spPr bwMode="auto">
          <a:xfrm>
            <a:off x="320040" y="691598"/>
            <a:ext cx="5614416" cy="31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4892" r="5046" b="3"/>
          <a:stretch/>
        </p:blipFill>
        <p:spPr>
          <a:xfrm>
            <a:off x="6680953" y="320040"/>
            <a:ext cx="4761502" cy="3895344"/>
          </a:xfrm>
          <a:prstGeom prst="rect">
            <a:avLst/>
          </a:prstGeom>
        </p:spPr>
      </p:pic>
      <p:sp>
        <p:nvSpPr>
          <p:cNvPr id="514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70E0A-D3DA-F38C-D5C8-532D6EF5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51AFE3-FB3F-45AE-B2F2-EB47C8964B7D}" type="slidenum">
              <a:rPr lang="en-US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555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r="6064" b="-1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Rational Dogmatists</a:t>
            </a:r>
            <a:endParaRPr lang="en-US" sz="7200" i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Descartes and Hobbes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B54C5-CE6E-1DEC-F3CF-53791CA1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FCAE2-F0BA-4589-75A7-9AB5744D91E8}"/>
              </a:ext>
            </a:extLst>
          </p:cNvPr>
          <p:cNvSpPr txBox="1"/>
          <p:nvPr/>
        </p:nvSpPr>
        <p:spPr>
          <a:xfrm>
            <a:off x="4654296" y="640080"/>
            <a:ext cx="6894576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Leviathan</a:t>
            </a:r>
          </a:p>
        </p:txBody>
      </p:sp>
      <p:pic>
        <p:nvPicPr>
          <p:cNvPr id="4" name="Content Placeholder 3" descr="Calendar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14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E09BD-81C8-E70D-49DF-8547C107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13601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2592</TotalTime>
  <Words>685</Words>
  <Application>Microsoft Office PowerPoint</Application>
  <PresentationFormat>Widescreen</PresentationFormat>
  <Paragraphs>114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Aptos</vt:lpstr>
      <vt:lpstr>Arial</vt:lpstr>
      <vt:lpstr>Avenir Next LT Pro</vt:lpstr>
      <vt:lpstr>Calibri</vt:lpstr>
      <vt:lpstr>Calibri Light</vt:lpstr>
      <vt:lpstr>Cambria Math</vt:lpstr>
      <vt:lpstr>Century Gothic</vt:lpstr>
      <vt:lpstr>Times New Roman</vt:lpstr>
      <vt:lpstr>Wingdings 3</vt:lpstr>
      <vt:lpstr>Office Theme</vt:lpstr>
      <vt:lpstr>Ion</vt:lpstr>
      <vt:lpstr>The Experimental Geometer:  How John Wallis Saved Mathematics for the Royal Society</vt:lpstr>
      <vt:lpstr>John Wallis, Ca 1650</vt:lpstr>
      <vt:lpstr>Gresham College  Meeting place of the “invisible college” and early Royal Society</vt:lpstr>
      <vt:lpstr>Founding of the Royal Society, 1662</vt:lpstr>
      <vt:lpstr>    Robert Boyle and his Air Pump</vt:lpstr>
      <vt:lpstr>Meeting of the Royal Society</vt:lpstr>
      <vt:lpstr>The Royal Society  vs.  The House of Commons, 18th Century </vt:lpstr>
      <vt:lpstr>Rational Dogmatists</vt:lpstr>
      <vt:lpstr>PowerPoint Presentation</vt:lpstr>
      <vt:lpstr>Francis Bacon and the experimental way</vt:lpstr>
      <vt:lpstr>John Wallis, Ca 1650</vt:lpstr>
      <vt:lpstr>Wallis’ New Mathematics</vt:lpstr>
      <vt:lpstr>Material Mathematics</vt:lpstr>
      <vt:lpstr>Wallis’s Method</vt:lpstr>
      <vt:lpstr>Wallis’s Method</vt:lpstr>
      <vt:lpstr>Francis Bacon and The New Organon, 1620</vt:lpstr>
      <vt:lpstr>PowerPoint Presentation</vt:lpstr>
      <vt:lpstr>PowerPoint Presentation</vt:lpstr>
      <vt:lpstr>Francis Bacon and the experimental way</vt:lpstr>
      <vt:lpstr>John Wallis and the experimental way</vt:lpstr>
      <vt:lpstr>Wallis’s Calculation of the ratio between a square and an enclosed circle</vt:lpstr>
      <vt:lpstr>Experimental Mathematics</vt:lpstr>
      <vt:lpstr>Wallis’s Method of Induction</vt:lpstr>
      <vt:lpstr>Wallis’s Approach</vt:lpstr>
      <vt:lpstr>Fermat</vt:lpstr>
      <vt:lpstr>Wallis’s Method of Persuasion</vt:lpstr>
      <vt:lpstr>Mathematics for the Royal Society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Infinitesimal</dc:title>
  <dc:creator>Amir Alexander</dc:creator>
  <cp:lastModifiedBy>Amir Alexander</cp:lastModifiedBy>
  <cp:revision>137</cp:revision>
  <dcterms:created xsi:type="dcterms:W3CDTF">2014-08-29T20:48:41Z</dcterms:created>
  <dcterms:modified xsi:type="dcterms:W3CDTF">2024-10-24T20:21:09Z</dcterms:modified>
</cp:coreProperties>
</file>