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59"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0" r:id="rId27"/>
    <p:sldId id="282" r:id="rId28"/>
    <p:sldId id="28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2" d="100"/>
          <a:sy n="72" d="100"/>
        </p:scale>
        <p:origin x="456"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03BB6-832F-4AE9-B73C-DBAB3DF472B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481972B-1ABC-4CA3-863D-CC96524B35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7895B78-66F5-4F88-A136-E0570BD270C4}"/>
              </a:ext>
            </a:extLst>
          </p:cNvPr>
          <p:cNvSpPr>
            <a:spLocks noGrp="1"/>
          </p:cNvSpPr>
          <p:nvPr>
            <p:ph type="dt" sz="half" idx="10"/>
          </p:nvPr>
        </p:nvSpPr>
        <p:spPr/>
        <p:txBody>
          <a:bodyPr/>
          <a:lstStyle/>
          <a:p>
            <a:fld id="{8871BE5F-5666-4754-969E-B7819C6601F2}" type="datetimeFigureOut">
              <a:rPr lang="en-US" smtClean="0"/>
              <a:t>8/6/2020</a:t>
            </a:fld>
            <a:endParaRPr lang="en-US"/>
          </a:p>
        </p:txBody>
      </p:sp>
      <p:sp>
        <p:nvSpPr>
          <p:cNvPr id="5" name="Footer Placeholder 4">
            <a:extLst>
              <a:ext uri="{FF2B5EF4-FFF2-40B4-BE49-F238E27FC236}">
                <a16:creationId xmlns:a16="http://schemas.microsoft.com/office/drawing/2014/main" id="{4A0B202A-BB3F-44F7-9D19-58B9C1F53B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EA6FEF-1207-4B40-BCDB-79F1D974BB99}"/>
              </a:ext>
            </a:extLst>
          </p:cNvPr>
          <p:cNvSpPr>
            <a:spLocks noGrp="1"/>
          </p:cNvSpPr>
          <p:nvPr>
            <p:ph type="sldNum" sz="quarter" idx="12"/>
          </p:nvPr>
        </p:nvSpPr>
        <p:spPr/>
        <p:txBody>
          <a:bodyPr/>
          <a:lstStyle/>
          <a:p>
            <a:fld id="{BECE9F98-6FCA-403D-AD8B-B22A0A593E6D}" type="slidenum">
              <a:rPr lang="en-US" smtClean="0"/>
              <a:t>‹#›</a:t>
            </a:fld>
            <a:endParaRPr lang="en-US"/>
          </a:p>
        </p:txBody>
      </p:sp>
    </p:spTree>
    <p:extLst>
      <p:ext uri="{BB962C8B-B14F-4D97-AF65-F5344CB8AC3E}">
        <p14:creationId xmlns:p14="http://schemas.microsoft.com/office/powerpoint/2010/main" val="3465875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438A7-2D67-4086-BF0D-48E200D672C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904086-147F-4366-A7A6-A1153DD9915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2D7603-A5B9-4669-B547-4A11726219D0}"/>
              </a:ext>
            </a:extLst>
          </p:cNvPr>
          <p:cNvSpPr>
            <a:spLocks noGrp="1"/>
          </p:cNvSpPr>
          <p:nvPr>
            <p:ph type="dt" sz="half" idx="10"/>
          </p:nvPr>
        </p:nvSpPr>
        <p:spPr/>
        <p:txBody>
          <a:bodyPr/>
          <a:lstStyle/>
          <a:p>
            <a:fld id="{8871BE5F-5666-4754-969E-B7819C6601F2}" type="datetimeFigureOut">
              <a:rPr lang="en-US" smtClean="0"/>
              <a:t>8/6/2020</a:t>
            </a:fld>
            <a:endParaRPr lang="en-US"/>
          </a:p>
        </p:txBody>
      </p:sp>
      <p:sp>
        <p:nvSpPr>
          <p:cNvPr id="5" name="Footer Placeholder 4">
            <a:extLst>
              <a:ext uri="{FF2B5EF4-FFF2-40B4-BE49-F238E27FC236}">
                <a16:creationId xmlns:a16="http://schemas.microsoft.com/office/drawing/2014/main" id="{F674D18E-85D9-47AD-8B92-6B7423F6B9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F47686-4860-450E-B7DF-8BB75A4850AA}"/>
              </a:ext>
            </a:extLst>
          </p:cNvPr>
          <p:cNvSpPr>
            <a:spLocks noGrp="1"/>
          </p:cNvSpPr>
          <p:nvPr>
            <p:ph type="sldNum" sz="quarter" idx="12"/>
          </p:nvPr>
        </p:nvSpPr>
        <p:spPr/>
        <p:txBody>
          <a:bodyPr/>
          <a:lstStyle/>
          <a:p>
            <a:fld id="{BECE9F98-6FCA-403D-AD8B-B22A0A593E6D}" type="slidenum">
              <a:rPr lang="en-US" smtClean="0"/>
              <a:t>‹#›</a:t>
            </a:fld>
            <a:endParaRPr lang="en-US"/>
          </a:p>
        </p:txBody>
      </p:sp>
    </p:spTree>
    <p:extLst>
      <p:ext uri="{BB962C8B-B14F-4D97-AF65-F5344CB8AC3E}">
        <p14:creationId xmlns:p14="http://schemas.microsoft.com/office/powerpoint/2010/main" val="2547954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A16A16-EF95-4BE5-A806-9054366ABE6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9E62BAF-642C-4D85-B6DA-12D222007AA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503A72-7F3C-4987-946A-F0413368A266}"/>
              </a:ext>
            </a:extLst>
          </p:cNvPr>
          <p:cNvSpPr>
            <a:spLocks noGrp="1"/>
          </p:cNvSpPr>
          <p:nvPr>
            <p:ph type="dt" sz="half" idx="10"/>
          </p:nvPr>
        </p:nvSpPr>
        <p:spPr/>
        <p:txBody>
          <a:bodyPr/>
          <a:lstStyle/>
          <a:p>
            <a:fld id="{8871BE5F-5666-4754-969E-B7819C6601F2}" type="datetimeFigureOut">
              <a:rPr lang="en-US" smtClean="0"/>
              <a:t>8/6/2020</a:t>
            </a:fld>
            <a:endParaRPr lang="en-US"/>
          </a:p>
        </p:txBody>
      </p:sp>
      <p:sp>
        <p:nvSpPr>
          <p:cNvPr id="5" name="Footer Placeholder 4">
            <a:extLst>
              <a:ext uri="{FF2B5EF4-FFF2-40B4-BE49-F238E27FC236}">
                <a16:creationId xmlns:a16="http://schemas.microsoft.com/office/drawing/2014/main" id="{E4537F3B-5AC5-4E1C-B4AC-1794FC74D8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29EEC-E5EA-4C21-9EA7-2E40DDDBE528}"/>
              </a:ext>
            </a:extLst>
          </p:cNvPr>
          <p:cNvSpPr>
            <a:spLocks noGrp="1"/>
          </p:cNvSpPr>
          <p:nvPr>
            <p:ph type="sldNum" sz="quarter" idx="12"/>
          </p:nvPr>
        </p:nvSpPr>
        <p:spPr/>
        <p:txBody>
          <a:bodyPr/>
          <a:lstStyle/>
          <a:p>
            <a:fld id="{BECE9F98-6FCA-403D-AD8B-B22A0A593E6D}" type="slidenum">
              <a:rPr lang="en-US" smtClean="0"/>
              <a:t>‹#›</a:t>
            </a:fld>
            <a:endParaRPr lang="en-US"/>
          </a:p>
        </p:txBody>
      </p:sp>
    </p:spTree>
    <p:extLst>
      <p:ext uri="{BB962C8B-B14F-4D97-AF65-F5344CB8AC3E}">
        <p14:creationId xmlns:p14="http://schemas.microsoft.com/office/powerpoint/2010/main" val="1925591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4DB29-D267-48EC-8A92-576269A5AFD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20AB07-262C-46C7-9E7A-503AD641E1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0F2B21-69FB-4A49-BCF5-5ABDAA4C8FC0}"/>
              </a:ext>
            </a:extLst>
          </p:cNvPr>
          <p:cNvSpPr>
            <a:spLocks noGrp="1"/>
          </p:cNvSpPr>
          <p:nvPr>
            <p:ph type="dt" sz="half" idx="10"/>
          </p:nvPr>
        </p:nvSpPr>
        <p:spPr/>
        <p:txBody>
          <a:bodyPr/>
          <a:lstStyle/>
          <a:p>
            <a:fld id="{8871BE5F-5666-4754-969E-B7819C6601F2}" type="datetimeFigureOut">
              <a:rPr lang="en-US" smtClean="0"/>
              <a:t>8/6/2020</a:t>
            </a:fld>
            <a:endParaRPr lang="en-US"/>
          </a:p>
        </p:txBody>
      </p:sp>
      <p:sp>
        <p:nvSpPr>
          <p:cNvPr id="5" name="Footer Placeholder 4">
            <a:extLst>
              <a:ext uri="{FF2B5EF4-FFF2-40B4-BE49-F238E27FC236}">
                <a16:creationId xmlns:a16="http://schemas.microsoft.com/office/drawing/2014/main" id="{2D331069-7796-44F1-86DB-A8CA7B960D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A76C53-D67D-4D90-8B44-CFEB09171EC5}"/>
              </a:ext>
            </a:extLst>
          </p:cNvPr>
          <p:cNvSpPr>
            <a:spLocks noGrp="1"/>
          </p:cNvSpPr>
          <p:nvPr>
            <p:ph type="sldNum" sz="quarter" idx="12"/>
          </p:nvPr>
        </p:nvSpPr>
        <p:spPr/>
        <p:txBody>
          <a:bodyPr/>
          <a:lstStyle/>
          <a:p>
            <a:fld id="{BECE9F98-6FCA-403D-AD8B-B22A0A593E6D}" type="slidenum">
              <a:rPr lang="en-US" smtClean="0"/>
              <a:t>‹#›</a:t>
            </a:fld>
            <a:endParaRPr lang="en-US"/>
          </a:p>
        </p:txBody>
      </p:sp>
    </p:spTree>
    <p:extLst>
      <p:ext uri="{BB962C8B-B14F-4D97-AF65-F5344CB8AC3E}">
        <p14:creationId xmlns:p14="http://schemas.microsoft.com/office/powerpoint/2010/main" val="2008860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E5DA4-8948-4868-A530-1A47689F66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7C5CECC-BC93-4C0D-9209-658C15A687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29C1F9-9079-4465-944A-59B546DFC0E0}"/>
              </a:ext>
            </a:extLst>
          </p:cNvPr>
          <p:cNvSpPr>
            <a:spLocks noGrp="1"/>
          </p:cNvSpPr>
          <p:nvPr>
            <p:ph type="dt" sz="half" idx="10"/>
          </p:nvPr>
        </p:nvSpPr>
        <p:spPr/>
        <p:txBody>
          <a:bodyPr/>
          <a:lstStyle/>
          <a:p>
            <a:fld id="{8871BE5F-5666-4754-969E-B7819C6601F2}" type="datetimeFigureOut">
              <a:rPr lang="en-US" smtClean="0"/>
              <a:t>8/6/2020</a:t>
            </a:fld>
            <a:endParaRPr lang="en-US"/>
          </a:p>
        </p:txBody>
      </p:sp>
      <p:sp>
        <p:nvSpPr>
          <p:cNvPr id="5" name="Footer Placeholder 4">
            <a:extLst>
              <a:ext uri="{FF2B5EF4-FFF2-40B4-BE49-F238E27FC236}">
                <a16:creationId xmlns:a16="http://schemas.microsoft.com/office/drawing/2014/main" id="{2BDBF2C8-E0DD-4C86-A432-CF3616CD93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3CDC61-E63E-4ACC-8B2C-A72F5924E355}"/>
              </a:ext>
            </a:extLst>
          </p:cNvPr>
          <p:cNvSpPr>
            <a:spLocks noGrp="1"/>
          </p:cNvSpPr>
          <p:nvPr>
            <p:ph type="sldNum" sz="quarter" idx="12"/>
          </p:nvPr>
        </p:nvSpPr>
        <p:spPr/>
        <p:txBody>
          <a:bodyPr/>
          <a:lstStyle/>
          <a:p>
            <a:fld id="{BECE9F98-6FCA-403D-AD8B-B22A0A593E6D}" type="slidenum">
              <a:rPr lang="en-US" smtClean="0"/>
              <a:t>‹#›</a:t>
            </a:fld>
            <a:endParaRPr lang="en-US"/>
          </a:p>
        </p:txBody>
      </p:sp>
    </p:spTree>
    <p:extLst>
      <p:ext uri="{BB962C8B-B14F-4D97-AF65-F5344CB8AC3E}">
        <p14:creationId xmlns:p14="http://schemas.microsoft.com/office/powerpoint/2010/main" val="1374944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3C07C-FF44-404A-AD21-6802E6BF8D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C7EF0A-1FD0-40F7-8B05-60EAC0BB72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0469C9B-D449-4935-86C1-537C196669E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E97CA5-A876-429C-8007-6A596B1BDC75}"/>
              </a:ext>
            </a:extLst>
          </p:cNvPr>
          <p:cNvSpPr>
            <a:spLocks noGrp="1"/>
          </p:cNvSpPr>
          <p:nvPr>
            <p:ph type="dt" sz="half" idx="10"/>
          </p:nvPr>
        </p:nvSpPr>
        <p:spPr/>
        <p:txBody>
          <a:bodyPr/>
          <a:lstStyle/>
          <a:p>
            <a:fld id="{8871BE5F-5666-4754-969E-B7819C6601F2}" type="datetimeFigureOut">
              <a:rPr lang="en-US" smtClean="0"/>
              <a:t>8/6/2020</a:t>
            </a:fld>
            <a:endParaRPr lang="en-US"/>
          </a:p>
        </p:txBody>
      </p:sp>
      <p:sp>
        <p:nvSpPr>
          <p:cNvPr id="6" name="Footer Placeholder 5">
            <a:extLst>
              <a:ext uri="{FF2B5EF4-FFF2-40B4-BE49-F238E27FC236}">
                <a16:creationId xmlns:a16="http://schemas.microsoft.com/office/drawing/2014/main" id="{E2499F96-DA4C-41A9-93B5-4CB28E1130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46573F7-0C80-491A-8CA9-3138BA95CA14}"/>
              </a:ext>
            </a:extLst>
          </p:cNvPr>
          <p:cNvSpPr>
            <a:spLocks noGrp="1"/>
          </p:cNvSpPr>
          <p:nvPr>
            <p:ph type="sldNum" sz="quarter" idx="12"/>
          </p:nvPr>
        </p:nvSpPr>
        <p:spPr/>
        <p:txBody>
          <a:bodyPr/>
          <a:lstStyle/>
          <a:p>
            <a:fld id="{BECE9F98-6FCA-403D-AD8B-B22A0A593E6D}" type="slidenum">
              <a:rPr lang="en-US" smtClean="0"/>
              <a:t>‹#›</a:t>
            </a:fld>
            <a:endParaRPr lang="en-US"/>
          </a:p>
        </p:txBody>
      </p:sp>
    </p:spTree>
    <p:extLst>
      <p:ext uri="{BB962C8B-B14F-4D97-AF65-F5344CB8AC3E}">
        <p14:creationId xmlns:p14="http://schemas.microsoft.com/office/powerpoint/2010/main" val="2151331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24F14-FC5A-433B-99AB-084E41C7F37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C9F69C-5CE9-4BE7-9000-F5F44621A4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A26259-8B0F-4A47-8682-DDC9769B4B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F69DA8E-2D43-40C0-AE8E-95AC6EDC48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4C91642-E72A-42D4-9E85-428D2CEAD70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9A5FC9C-2B2F-4D99-ACEA-2E0E35D50BCC}"/>
              </a:ext>
            </a:extLst>
          </p:cNvPr>
          <p:cNvSpPr>
            <a:spLocks noGrp="1"/>
          </p:cNvSpPr>
          <p:nvPr>
            <p:ph type="dt" sz="half" idx="10"/>
          </p:nvPr>
        </p:nvSpPr>
        <p:spPr/>
        <p:txBody>
          <a:bodyPr/>
          <a:lstStyle/>
          <a:p>
            <a:fld id="{8871BE5F-5666-4754-969E-B7819C6601F2}" type="datetimeFigureOut">
              <a:rPr lang="en-US" smtClean="0"/>
              <a:t>8/6/2020</a:t>
            </a:fld>
            <a:endParaRPr lang="en-US"/>
          </a:p>
        </p:txBody>
      </p:sp>
      <p:sp>
        <p:nvSpPr>
          <p:cNvPr id="8" name="Footer Placeholder 7">
            <a:extLst>
              <a:ext uri="{FF2B5EF4-FFF2-40B4-BE49-F238E27FC236}">
                <a16:creationId xmlns:a16="http://schemas.microsoft.com/office/drawing/2014/main" id="{A311623A-807F-497D-A6F5-DE55A624801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C736038-AB6C-4CC5-B513-B4C02FD8B0EB}"/>
              </a:ext>
            </a:extLst>
          </p:cNvPr>
          <p:cNvSpPr>
            <a:spLocks noGrp="1"/>
          </p:cNvSpPr>
          <p:nvPr>
            <p:ph type="sldNum" sz="quarter" idx="12"/>
          </p:nvPr>
        </p:nvSpPr>
        <p:spPr/>
        <p:txBody>
          <a:bodyPr/>
          <a:lstStyle/>
          <a:p>
            <a:fld id="{BECE9F98-6FCA-403D-AD8B-B22A0A593E6D}" type="slidenum">
              <a:rPr lang="en-US" smtClean="0"/>
              <a:t>‹#›</a:t>
            </a:fld>
            <a:endParaRPr lang="en-US"/>
          </a:p>
        </p:txBody>
      </p:sp>
    </p:spTree>
    <p:extLst>
      <p:ext uri="{BB962C8B-B14F-4D97-AF65-F5344CB8AC3E}">
        <p14:creationId xmlns:p14="http://schemas.microsoft.com/office/powerpoint/2010/main" val="4240906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3C4D9-A3A0-4FCE-9278-D4570DE2E1B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A6C4B3-A7C2-4E2B-A038-DDDED00EA8CE}"/>
              </a:ext>
            </a:extLst>
          </p:cNvPr>
          <p:cNvSpPr>
            <a:spLocks noGrp="1"/>
          </p:cNvSpPr>
          <p:nvPr>
            <p:ph type="dt" sz="half" idx="10"/>
          </p:nvPr>
        </p:nvSpPr>
        <p:spPr/>
        <p:txBody>
          <a:bodyPr/>
          <a:lstStyle/>
          <a:p>
            <a:fld id="{8871BE5F-5666-4754-969E-B7819C6601F2}" type="datetimeFigureOut">
              <a:rPr lang="en-US" smtClean="0"/>
              <a:t>8/6/2020</a:t>
            </a:fld>
            <a:endParaRPr lang="en-US"/>
          </a:p>
        </p:txBody>
      </p:sp>
      <p:sp>
        <p:nvSpPr>
          <p:cNvPr id="4" name="Footer Placeholder 3">
            <a:extLst>
              <a:ext uri="{FF2B5EF4-FFF2-40B4-BE49-F238E27FC236}">
                <a16:creationId xmlns:a16="http://schemas.microsoft.com/office/drawing/2014/main" id="{A025E06A-51BE-4A7A-911B-C08AA3B8059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938AC2-0602-4DC4-B758-7AB10FD9B72F}"/>
              </a:ext>
            </a:extLst>
          </p:cNvPr>
          <p:cNvSpPr>
            <a:spLocks noGrp="1"/>
          </p:cNvSpPr>
          <p:nvPr>
            <p:ph type="sldNum" sz="quarter" idx="12"/>
          </p:nvPr>
        </p:nvSpPr>
        <p:spPr/>
        <p:txBody>
          <a:bodyPr/>
          <a:lstStyle/>
          <a:p>
            <a:fld id="{BECE9F98-6FCA-403D-AD8B-B22A0A593E6D}" type="slidenum">
              <a:rPr lang="en-US" smtClean="0"/>
              <a:t>‹#›</a:t>
            </a:fld>
            <a:endParaRPr lang="en-US"/>
          </a:p>
        </p:txBody>
      </p:sp>
    </p:spTree>
    <p:extLst>
      <p:ext uri="{BB962C8B-B14F-4D97-AF65-F5344CB8AC3E}">
        <p14:creationId xmlns:p14="http://schemas.microsoft.com/office/powerpoint/2010/main" val="2592830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607628-D7F1-4B49-8460-A1DF49FFC976}"/>
              </a:ext>
            </a:extLst>
          </p:cNvPr>
          <p:cNvSpPr>
            <a:spLocks noGrp="1"/>
          </p:cNvSpPr>
          <p:nvPr>
            <p:ph type="dt" sz="half" idx="10"/>
          </p:nvPr>
        </p:nvSpPr>
        <p:spPr/>
        <p:txBody>
          <a:bodyPr/>
          <a:lstStyle/>
          <a:p>
            <a:fld id="{8871BE5F-5666-4754-969E-B7819C6601F2}" type="datetimeFigureOut">
              <a:rPr lang="en-US" smtClean="0"/>
              <a:t>8/6/2020</a:t>
            </a:fld>
            <a:endParaRPr lang="en-US"/>
          </a:p>
        </p:txBody>
      </p:sp>
      <p:sp>
        <p:nvSpPr>
          <p:cNvPr id="3" name="Footer Placeholder 2">
            <a:extLst>
              <a:ext uri="{FF2B5EF4-FFF2-40B4-BE49-F238E27FC236}">
                <a16:creationId xmlns:a16="http://schemas.microsoft.com/office/drawing/2014/main" id="{32A777CE-0433-4B7E-AD57-462FF7F52A1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6338BA7-FFB5-48D1-AC2D-6063E32E6571}"/>
              </a:ext>
            </a:extLst>
          </p:cNvPr>
          <p:cNvSpPr>
            <a:spLocks noGrp="1"/>
          </p:cNvSpPr>
          <p:nvPr>
            <p:ph type="sldNum" sz="quarter" idx="12"/>
          </p:nvPr>
        </p:nvSpPr>
        <p:spPr/>
        <p:txBody>
          <a:bodyPr/>
          <a:lstStyle/>
          <a:p>
            <a:fld id="{BECE9F98-6FCA-403D-AD8B-B22A0A593E6D}" type="slidenum">
              <a:rPr lang="en-US" smtClean="0"/>
              <a:t>‹#›</a:t>
            </a:fld>
            <a:endParaRPr lang="en-US"/>
          </a:p>
        </p:txBody>
      </p:sp>
    </p:spTree>
    <p:extLst>
      <p:ext uri="{BB962C8B-B14F-4D97-AF65-F5344CB8AC3E}">
        <p14:creationId xmlns:p14="http://schemas.microsoft.com/office/powerpoint/2010/main" val="1880979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8BF63-FE36-4490-A6B4-577E21CF0B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8DF04C1-8677-491A-930B-B56D5B22C1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088F8C2-6443-4CF6-8B98-AD6DC3AB58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2EFD6D-97EA-4D84-B6F3-8B5E6EE74544}"/>
              </a:ext>
            </a:extLst>
          </p:cNvPr>
          <p:cNvSpPr>
            <a:spLocks noGrp="1"/>
          </p:cNvSpPr>
          <p:nvPr>
            <p:ph type="dt" sz="half" idx="10"/>
          </p:nvPr>
        </p:nvSpPr>
        <p:spPr/>
        <p:txBody>
          <a:bodyPr/>
          <a:lstStyle/>
          <a:p>
            <a:fld id="{8871BE5F-5666-4754-969E-B7819C6601F2}" type="datetimeFigureOut">
              <a:rPr lang="en-US" smtClean="0"/>
              <a:t>8/6/2020</a:t>
            </a:fld>
            <a:endParaRPr lang="en-US"/>
          </a:p>
        </p:txBody>
      </p:sp>
      <p:sp>
        <p:nvSpPr>
          <p:cNvPr id="6" name="Footer Placeholder 5">
            <a:extLst>
              <a:ext uri="{FF2B5EF4-FFF2-40B4-BE49-F238E27FC236}">
                <a16:creationId xmlns:a16="http://schemas.microsoft.com/office/drawing/2014/main" id="{CB2EC735-109D-4814-AB00-35D51D3D5A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B35C6F-8EC8-472D-90B9-59E92B4321D2}"/>
              </a:ext>
            </a:extLst>
          </p:cNvPr>
          <p:cNvSpPr>
            <a:spLocks noGrp="1"/>
          </p:cNvSpPr>
          <p:nvPr>
            <p:ph type="sldNum" sz="quarter" idx="12"/>
          </p:nvPr>
        </p:nvSpPr>
        <p:spPr/>
        <p:txBody>
          <a:bodyPr/>
          <a:lstStyle/>
          <a:p>
            <a:fld id="{BECE9F98-6FCA-403D-AD8B-B22A0A593E6D}" type="slidenum">
              <a:rPr lang="en-US" smtClean="0"/>
              <a:t>‹#›</a:t>
            </a:fld>
            <a:endParaRPr lang="en-US"/>
          </a:p>
        </p:txBody>
      </p:sp>
    </p:spTree>
    <p:extLst>
      <p:ext uri="{BB962C8B-B14F-4D97-AF65-F5344CB8AC3E}">
        <p14:creationId xmlns:p14="http://schemas.microsoft.com/office/powerpoint/2010/main" val="1459179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FBBF9-A9F2-4767-AD11-E907657A66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27816E-0DFC-44F2-908E-B53D53AEE0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0DD86C5-A95E-4E7E-A5F1-A88D3C6D8C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BE3746-3513-4BD1-8042-AFA70336AA58}"/>
              </a:ext>
            </a:extLst>
          </p:cNvPr>
          <p:cNvSpPr>
            <a:spLocks noGrp="1"/>
          </p:cNvSpPr>
          <p:nvPr>
            <p:ph type="dt" sz="half" idx="10"/>
          </p:nvPr>
        </p:nvSpPr>
        <p:spPr/>
        <p:txBody>
          <a:bodyPr/>
          <a:lstStyle/>
          <a:p>
            <a:fld id="{8871BE5F-5666-4754-969E-B7819C6601F2}" type="datetimeFigureOut">
              <a:rPr lang="en-US" smtClean="0"/>
              <a:t>8/6/2020</a:t>
            </a:fld>
            <a:endParaRPr lang="en-US"/>
          </a:p>
        </p:txBody>
      </p:sp>
      <p:sp>
        <p:nvSpPr>
          <p:cNvPr id="6" name="Footer Placeholder 5">
            <a:extLst>
              <a:ext uri="{FF2B5EF4-FFF2-40B4-BE49-F238E27FC236}">
                <a16:creationId xmlns:a16="http://schemas.microsoft.com/office/drawing/2014/main" id="{8A5A1588-1E30-42BE-B73C-3C60127D73F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640C55-A8C6-4657-9D9C-7B9D0C852E1C}"/>
              </a:ext>
            </a:extLst>
          </p:cNvPr>
          <p:cNvSpPr>
            <a:spLocks noGrp="1"/>
          </p:cNvSpPr>
          <p:nvPr>
            <p:ph type="sldNum" sz="quarter" idx="12"/>
          </p:nvPr>
        </p:nvSpPr>
        <p:spPr/>
        <p:txBody>
          <a:bodyPr/>
          <a:lstStyle/>
          <a:p>
            <a:fld id="{BECE9F98-6FCA-403D-AD8B-B22A0A593E6D}" type="slidenum">
              <a:rPr lang="en-US" smtClean="0"/>
              <a:t>‹#›</a:t>
            </a:fld>
            <a:endParaRPr lang="en-US"/>
          </a:p>
        </p:txBody>
      </p:sp>
    </p:spTree>
    <p:extLst>
      <p:ext uri="{BB962C8B-B14F-4D97-AF65-F5344CB8AC3E}">
        <p14:creationId xmlns:p14="http://schemas.microsoft.com/office/powerpoint/2010/main" val="3604379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6765F1-E772-434F-A1ED-1AF9FA636C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4ADF27E-2287-449D-A4F5-3466ADD569C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EE8717-D1CD-49A0-8D7E-6CED81AB0A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71BE5F-5666-4754-969E-B7819C6601F2}" type="datetimeFigureOut">
              <a:rPr lang="en-US" smtClean="0"/>
              <a:t>8/6/2020</a:t>
            </a:fld>
            <a:endParaRPr lang="en-US"/>
          </a:p>
        </p:txBody>
      </p:sp>
      <p:sp>
        <p:nvSpPr>
          <p:cNvPr id="5" name="Footer Placeholder 4">
            <a:extLst>
              <a:ext uri="{FF2B5EF4-FFF2-40B4-BE49-F238E27FC236}">
                <a16:creationId xmlns:a16="http://schemas.microsoft.com/office/drawing/2014/main" id="{B51C2293-DEB9-4DC6-B62C-0D05121C33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9E0BE4D-F211-40C0-97B8-95497302AF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E9F98-6FCA-403D-AD8B-B22A0A593E6D}" type="slidenum">
              <a:rPr lang="en-US" smtClean="0"/>
              <a:t>‹#›</a:t>
            </a:fld>
            <a:endParaRPr lang="en-US"/>
          </a:p>
        </p:txBody>
      </p:sp>
    </p:spTree>
    <p:extLst>
      <p:ext uri="{BB962C8B-B14F-4D97-AF65-F5344CB8AC3E}">
        <p14:creationId xmlns:p14="http://schemas.microsoft.com/office/powerpoint/2010/main" val="2753621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F0C87-1240-47F8-A449-5B31CC90D583}"/>
              </a:ext>
            </a:extLst>
          </p:cNvPr>
          <p:cNvSpPr>
            <a:spLocks noGrp="1"/>
          </p:cNvSpPr>
          <p:nvPr>
            <p:ph type="ctrTitle"/>
          </p:nvPr>
        </p:nvSpPr>
        <p:spPr>
          <a:xfrm>
            <a:off x="692458" y="868362"/>
            <a:ext cx="10934330" cy="2387600"/>
          </a:xfrm>
        </p:spPr>
        <p:txBody>
          <a:bodyPr/>
          <a:lstStyle/>
          <a:p>
            <a:r>
              <a:rPr lang="en-US" dirty="0"/>
              <a:t>The Affine Weyl group and Affine Lie algebras</a:t>
            </a:r>
          </a:p>
        </p:txBody>
      </p:sp>
    </p:spTree>
    <p:extLst>
      <p:ext uri="{BB962C8B-B14F-4D97-AF65-F5344CB8AC3E}">
        <p14:creationId xmlns:p14="http://schemas.microsoft.com/office/powerpoint/2010/main" val="3512864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684EF-FA90-47BA-A0C1-A8F76F70FAE3}"/>
              </a:ext>
            </a:extLst>
          </p:cNvPr>
          <p:cNvSpPr>
            <a:spLocks noGrp="1"/>
          </p:cNvSpPr>
          <p:nvPr>
            <p:ph type="title"/>
          </p:nvPr>
        </p:nvSpPr>
        <p:spPr/>
        <p:txBody>
          <a:bodyPr/>
          <a:lstStyle/>
          <a:p>
            <a:r>
              <a:rPr lang="en-US" dirty="0"/>
              <a:t>In a completely different direction: Affine Space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55A4516-0A24-4496-821D-2DB9DF341052}"/>
                  </a:ext>
                </a:extLst>
              </p:cNvPr>
              <p:cNvSpPr>
                <a:spLocks noGrp="1"/>
              </p:cNvSpPr>
              <p:nvPr>
                <p:ph idx="1"/>
              </p:nvPr>
            </p:nvSpPr>
            <p:spPr/>
            <p:txBody>
              <a:bodyPr/>
              <a:lstStyle/>
              <a:p>
                <a:r>
                  <a:rPr lang="en-US" dirty="0"/>
                  <a:t>Let </a:t>
                </a:r>
                <a:r>
                  <a:rPr lang="en-US" dirty="0" err="1"/>
                  <a:t>Aff</a:t>
                </a:r>
                <a:r>
                  <a:rPr lang="en-US" dirty="0"/>
                  <a:t>(V) be the semidirect product of GL(V) with the group of translations of V.</a:t>
                </a:r>
              </a:p>
              <a:p>
                <a:r>
                  <a:rPr lang="en-US" dirty="0"/>
                  <a:t>Indeed for any </a:t>
                </a:r>
                <a14:m>
                  <m:oMath xmlns:m="http://schemas.openxmlformats.org/officeDocument/2006/math">
                    <m:r>
                      <a:rPr lang="en-US" b="0" i="1" smtClean="0">
                        <a:latin typeface="Cambria Math" panose="02040503050406030204" pitchFamily="18" charset="0"/>
                      </a:rPr>
                      <m:t>𝑔</m:t>
                    </m:r>
                    <m:r>
                      <a:rPr lang="en-US" b="0" i="1" smtClean="0">
                        <a:latin typeface="Cambria Math" panose="02040503050406030204" pitchFamily="18" charset="0"/>
                      </a:rPr>
                      <m:t>∈</m:t>
                    </m:r>
                    <m:r>
                      <a:rPr lang="en-US" b="0" i="1" smtClean="0">
                        <a:latin typeface="Cambria Math" panose="02040503050406030204" pitchFamily="18" charset="0"/>
                      </a:rPr>
                      <m:t>𝐺𝐿</m:t>
                    </m:r>
                    <m:r>
                      <a:rPr lang="en-US" b="0" i="1" smtClean="0">
                        <a:latin typeface="Cambria Math" panose="02040503050406030204" pitchFamily="18" charset="0"/>
                      </a:rPr>
                      <m:t>(</m:t>
                    </m:r>
                    <m:r>
                      <a:rPr lang="en-US" b="0" i="1" smtClean="0">
                        <a:latin typeface="Cambria Math" panose="02040503050406030204" pitchFamily="18" charset="0"/>
                      </a:rPr>
                      <m:t>𝑉</m:t>
                    </m:r>
                    <m:r>
                      <a:rPr lang="en-US" b="0" i="1" smtClean="0">
                        <a:latin typeface="Cambria Math" panose="02040503050406030204" pitchFamily="18" charset="0"/>
                      </a:rPr>
                      <m:t>)</m:t>
                    </m:r>
                  </m:oMath>
                </a14:m>
                <a:r>
                  <a:rPr lang="en-US" dirty="0"/>
                  <a:t> and translation </a:t>
                </a:r>
                <a14:m>
                  <m:oMath xmlns:m="http://schemas.openxmlformats.org/officeDocument/2006/math">
                    <m:r>
                      <a:rPr lang="en-US" b="0" i="1" smtClean="0">
                        <a:latin typeface="Cambria Math" panose="02040503050406030204" pitchFamily="18" charset="0"/>
                      </a:rPr>
                      <m:t>𝑡</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oMath>
                </a14:m>
                <a:r>
                  <a:rPr lang="en-US" dirty="0"/>
                  <a:t>, we have </a:t>
                </a:r>
                <a14:m>
                  <m:oMath xmlns:m="http://schemas.openxmlformats.org/officeDocument/2006/math">
                    <m:r>
                      <a:rPr lang="en-US" b="0" i="1" smtClean="0">
                        <a:latin typeface="Cambria Math" panose="02040503050406030204" pitchFamily="18" charset="0"/>
                      </a:rPr>
                      <m:t>𝑔𝑡</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sSup>
                      <m:sSupPr>
                        <m:ctrlPr>
                          <a:rPr lang="en-US" b="0" i="1" smtClean="0">
                            <a:latin typeface="Cambria Math" panose="02040503050406030204" pitchFamily="18" charset="0"/>
                          </a:rPr>
                        </m:ctrlPr>
                      </m:sSupPr>
                      <m:e>
                        <m:r>
                          <a:rPr lang="en-US" b="0" i="1" smtClean="0">
                            <a:latin typeface="Cambria Math" panose="02040503050406030204" pitchFamily="18" charset="0"/>
                          </a:rPr>
                          <m:t>𝑔</m:t>
                        </m:r>
                      </m:e>
                      <m:sup>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−1</m:t>
                            </m:r>
                          </m:e>
                        </m:d>
                      </m:sup>
                    </m:sSup>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r>
                      <a:rPr lang="en-US" b="0" i="1" smtClean="0">
                        <a:latin typeface="Cambria Math" panose="02040503050406030204" pitchFamily="18" charset="0"/>
                      </a:rPr>
                      <m:t>𝑔</m:t>
                    </m:r>
                    <m:r>
                      <a:rPr lang="en-US" b="0" i="1" smtClean="0">
                        <a:latin typeface="Cambria Math" panose="02040503050406030204" pitchFamily="18" charset="0"/>
                      </a:rPr>
                      <m:t>𝜆</m:t>
                    </m:r>
                    <m:r>
                      <a:rPr lang="en-US" b="0" i="1" smtClean="0">
                        <a:latin typeface="Cambria Math" panose="02040503050406030204" pitchFamily="18" charset="0"/>
                      </a:rPr>
                      <m:t>)</m:t>
                    </m:r>
                  </m:oMath>
                </a14:m>
                <a:endParaRPr lang="en-US" dirty="0"/>
              </a:p>
              <a:p>
                <a:r>
                  <a:rPr lang="en-US" dirty="0"/>
                  <a:t>Given a root system </a:t>
                </a:r>
                <a14:m>
                  <m:oMath xmlns:m="http://schemas.openxmlformats.org/officeDocument/2006/math">
                    <m:r>
                      <m:rPr>
                        <m:sty m:val="p"/>
                      </m:rPr>
                      <a:rPr lang="en-US" b="0" i="0" smtClean="0">
                        <a:latin typeface="Cambria Math" panose="02040503050406030204" pitchFamily="18" charset="0"/>
                      </a:rPr>
                      <m:t>Φ</m:t>
                    </m:r>
                  </m:oMath>
                </a14:m>
                <a:r>
                  <a:rPr lang="en-US" dirty="0"/>
                  <a:t> with </a:t>
                </a:r>
                <a:r>
                  <a:rPr lang="en-US" dirty="0" err="1"/>
                  <a:t>weyl</a:t>
                </a:r>
                <a:r>
                  <a:rPr lang="en-US" dirty="0"/>
                  <a:t> group W, let </a:t>
                </a:r>
                <a:r>
                  <a:rPr lang="en-US" dirty="0" err="1"/>
                  <a:t>W_a</a:t>
                </a:r>
                <a:r>
                  <a:rPr lang="en-US" dirty="0"/>
                  <a:t> be the semidirect product of W with translations by the lattice generated by </a:t>
                </a:r>
                <a14:m>
                  <m:oMath xmlns:m="http://schemas.openxmlformats.org/officeDocument/2006/math">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Φ</m:t>
                        </m:r>
                      </m:e>
                      <m:sup>
                        <m:r>
                          <a:rPr lang="en-US" b="0" i="1" smtClean="0">
                            <a:latin typeface="Cambria Math" panose="02040503050406030204" pitchFamily="18" charset="0"/>
                          </a:rPr>
                          <m:t>𝑣</m:t>
                        </m:r>
                      </m:sup>
                    </m:sSup>
                  </m:oMath>
                </a14:m>
                <a:endParaRPr lang="en-US" dirty="0"/>
              </a:p>
              <a:p>
                <a:r>
                  <a:rPr lang="en-US" dirty="0"/>
                  <a:t>This will be known as the corresponding </a:t>
                </a:r>
                <a:r>
                  <a:rPr lang="en-US" i="1" dirty="0"/>
                  <a:t>Affine Weyl Group</a:t>
                </a:r>
                <a:endParaRPr lang="en-US" dirty="0"/>
              </a:p>
            </p:txBody>
          </p:sp>
        </mc:Choice>
        <mc:Fallback>
          <p:sp>
            <p:nvSpPr>
              <p:cNvPr id="3" name="Content Placeholder 2">
                <a:extLst>
                  <a:ext uri="{FF2B5EF4-FFF2-40B4-BE49-F238E27FC236}">
                    <a16:creationId xmlns:a16="http://schemas.microsoft.com/office/drawing/2014/main" id="{255A4516-0A24-4496-821D-2DB9DF341052}"/>
                  </a:ext>
                </a:extLst>
              </p:cNvPr>
              <p:cNvSpPr>
                <a:spLocks noGrp="1" noRot="1" noChangeAspect="1" noMove="1" noResize="1" noEditPoints="1" noAdjustHandles="1" noChangeArrowheads="1" noChangeShapeType="1" noTextEdit="1"/>
              </p:cNvSpPr>
              <p:nvPr>
                <p:ph idx="1"/>
              </p:nvPr>
            </p:nvSpPr>
            <p:spPr>
              <a:blipFill>
                <a:blip r:embed="rId2"/>
                <a:stretch>
                  <a:fillRect l="-1043" t="-2241"/>
                </a:stretch>
              </a:blipFill>
            </p:spPr>
            <p:txBody>
              <a:bodyPr/>
              <a:lstStyle/>
              <a:p>
                <a:r>
                  <a:rPr lang="en-US">
                    <a:noFill/>
                  </a:rPr>
                  <a:t> </a:t>
                </a:r>
              </a:p>
            </p:txBody>
          </p:sp>
        </mc:Fallback>
      </mc:AlternateContent>
    </p:spTree>
    <p:extLst>
      <p:ext uri="{BB962C8B-B14F-4D97-AF65-F5344CB8AC3E}">
        <p14:creationId xmlns:p14="http://schemas.microsoft.com/office/powerpoint/2010/main" val="690629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6F9DF-92A0-4940-83C6-5A331F198B91}"/>
              </a:ext>
            </a:extLst>
          </p:cNvPr>
          <p:cNvSpPr>
            <a:spLocks noGrp="1"/>
          </p:cNvSpPr>
          <p:nvPr>
            <p:ph type="title"/>
          </p:nvPr>
        </p:nvSpPr>
        <p:spPr/>
        <p:txBody>
          <a:bodyPr/>
          <a:lstStyle/>
          <a:p>
            <a:r>
              <a:rPr lang="en-US" dirty="0"/>
              <a:t>Affine reflections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F73239F-13E4-48B5-84A5-5EE0DB97D685}"/>
                  </a:ext>
                </a:extLst>
              </p:cNvPr>
              <p:cNvSpPr>
                <a:spLocks noGrp="1"/>
              </p:cNvSpPr>
              <p:nvPr>
                <p:ph idx="1"/>
              </p:nvPr>
            </p:nvSpPr>
            <p:spPr/>
            <p:txBody>
              <a:bodyPr/>
              <a:lstStyle/>
              <a:p>
                <a:r>
                  <a:rPr lang="en-US" dirty="0"/>
                  <a:t>For integral k, let </a:t>
                </a:r>
                <a:endParaRPr lang="en-US" b="0" i="1" dirty="0">
                  <a:latin typeface="Cambria Math" panose="02040503050406030204" pitchFamily="18" charset="0"/>
                </a:endParaRP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𝑘</m:t>
                            </m:r>
                          </m:e>
                        </m:d>
                      </m:sub>
                    </m:sSub>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m:t>
                    </m:r>
                    <m:r>
                      <a:rPr lang="en-US" b="0" i="1" smtClean="0">
                        <a:latin typeface="Cambria Math" panose="02040503050406030204" pitchFamily="18" charset="0"/>
                      </a:rPr>
                      <m:t>𝜆</m:t>
                    </m:r>
                    <m:r>
                      <a:rPr lang="en-US" b="0" i="1" smtClean="0">
                        <a:latin typeface="Cambria Math" panose="02040503050406030204" pitchFamily="18" charset="0"/>
                      </a:rPr>
                      <m:t>−</m:t>
                    </m:r>
                    <m:d>
                      <m:dPr>
                        <m:ctrlPr>
                          <a:rPr lang="en-US" b="0" i="1" smtClean="0">
                            <a:latin typeface="Cambria Math" panose="02040503050406030204" pitchFamily="18" charset="0"/>
                          </a:rPr>
                        </m:ctrlPr>
                      </m:dPr>
                      <m:e>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𝜆</m:t>
                            </m:r>
                          </m:e>
                        </m:d>
                        <m:r>
                          <a:rPr lang="en-US" b="0" i="1" smtClean="0">
                            <a:latin typeface="Cambria Math" panose="02040503050406030204" pitchFamily="18" charset="0"/>
                          </a:rPr>
                          <m:t>−</m:t>
                        </m:r>
                        <m:r>
                          <a:rPr lang="en-US" b="0" i="1" smtClean="0">
                            <a:latin typeface="Cambria Math" panose="02040503050406030204" pitchFamily="18" charset="0"/>
                          </a:rPr>
                          <m:t>𝑘</m:t>
                        </m:r>
                      </m:e>
                    </m:d>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r>
                      <a:rPr lang="en-US" b="0" i="1" smtClean="0">
                        <a:latin typeface="Cambria Math" panose="02040503050406030204" pitchFamily="18" charset="0"/>
                      </a:rPr>
                      <m:t>       (=</m:t>
                    </m:r>
                    <m:r>
                      <a:rPr lang="en-US" b="0" i="1" smtClean="0">
                        <a:latin typeface="Cambria Math" panose="02040503050406030204" pitchFamily="18" charset="0"/>
                      </a:rPr>
                      <m:t>𝜆</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m:t>
                        </m:r>
                        <m:r>
                          <a:rPr lang="en-US" b="0" i="1" smtClean="0">
                            <a:latin typeface="Cambria Math" panose="02040503050406030204" pitchFamily="18" charset="0"/>
                          </a:rPr>
                          <m:t>𝑘</m:t>
                        </m:r>
                      </m:e>
                    </m:d>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r>
                      <a:rPr lang="en-US" b="0" i="1" smtClean="0">
                        <a:latin typeface="Cambria Math" panose="02040503050406030204" pitchFamily="18" charset="0"/>
                      </a:rPr>
                      <m:t>)</m:t>
                    </m:r>
                  </m:oMath>
                </a14:m>
                <a:endParaRPr lang="en-US" dirty="0"/>
              </a:p>
              <a:p>
                <a:r>
                  <a:rPr lang="en-US" dirty="0"/>
                  <a:t>This is visibly a reflection over the hyperplane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𝑘</m:t>
                            </m:r>
                          </m:e>
                        </m:d>
                      </m:sub>
                    </m:sSub>
                  </m:oMath>
                </a14:m>
                <a:r>
                  <a:rPr lang="en-US" dirty="0"/>
                  <a:t>(the plane of vectors v such that </a:t>
                </a:r>
                <a14:m>
                  <m:oMath xmlns:m="http://schemas.openxmlformats.org/officeDocument/2006/math">
                    <m:r>
                      <a:rPr lang="en-US" b="0" i="1" smtClean="0">
                        <a:latin typeface="Cambria Math" panose="02040503050406030204" pitchFamily="18" charset="0"/>
                      </a:rPr>
                      <m:t>𝛼</m:t>
                    </m:r>
                    <m:d>
                      <m:dPr>
                        <m:ctrlPr>
                          <a:rPr lang="en-US" b="0" i="1" smtClean="0">
                            <a:latin typeface="Cambria Math" panose="02040503050406030204" pitchFamily="18" charset="0"/>
                          </a:rPr>
                        </m:ctrlPr>
                      </m:dPr>
                      <m:e>
                        <m:r>
                          <a:rPr lang="en-US" b="0" i="1" smtClean="0">
                            <a:latin typeface="Cambria Math" panose="02040503050406030204" pitchFamily="18" charset="0"/>
                          </a:rPr>
                          <m:t>𝑣</m:t>
                        </m:r>
                      </m:e>
                    </m:d>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m:t>
                    </m:r>
                  </m:oMath>
                </a14:m>
                <a:r>
                  <a:rPr lang="en-US" dirty="0"/>
                  <a:t>. It fixes the correct plane and note </a:t>
                </a:r>
                <a14:m>
                  <m:oMath xmlns:m="http://schemas.openxmlformats.org/officeDocument/2006/math">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𝜆</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m:t>
                        </m:r>
                        <m:r>
                          <a:rPr lang="en-US" b="0" i="1" smtClean="0">
                            <a:latin typeface="Cambria Math" panose="02040503050406030204" pitchFamily="18" charset="0"/>
                          </a:rPr>
                          <m:t>𝑘</m:t>
                        </m:r>
                      </m:e>
                    </m:d>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r>
                      <a:rPr lang="en-US" b="0" i="0" smtClean="0">
                        <a:latin typeface="Cambria Math" panose="02040503050406030204" pitchFamily="18" charset="0"/>
                      </a:rPr>
                      <m:t>=</m:t>
                    </m:r>
                    <m:r>
                      <a:rPr lang="en-US" b="0" i="1" smtClean="0">
                        <a:latin typeface="Cambria Math" panose="02040503050406030204" pitchFamily="18" charset="0"/>
                      </a:rPr>
                      <m:t>𝛼</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m:t>
                        </m:r>
                        <m:r>
                          <a:rPr lang="en-US" b="0" i="1" smtClean="0">
                            <a:latin typeface="Cambria Math" panose="02040503050406030204" pitchFamily="18" charset="0"/>
                          </a:rPr>
                          <m:t>𝑘</m:t>
                        </m:r>
                      </m:e>
                    </m:d>
                    <m:r>
                      <a:rPr lang="en-US" b="0" i="1" smtClean="0">
                        <a:latin typeface="Cambria Math" panose="02040503050406030204" pitchFamily="18" charset="0"/>
                      </a:rPr>
                      <m:t>𝛼</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e>
                    </m:d>
                    <m:r>
                      <a:rPr lang="en-US" b="0" i="1" smtClean="0">
                        <a:latin typeface="Cambria Math" panose="02040503050406030204" pitchFamily="18" charset="0"/>
                      </a:rPr>
                      <m:t>=−</m:t>
                    </m:r>
                    <m:r>
                      <a:rPr lang="en-US" b="0" i="1" smtClean="0">
                        <a:latin typeface="Cambria Math" panose="02040503050406030204" pitchFamily="18" charset="0"/>
                      </a:rPr>
                      <m:t>𝛼</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+2</m:t>
                    </m:r>
                    <m:r>
                      <a:rPr lang="en-US" b="0" i="1" smtClean="0">
                        <a:latin typeface="Cambria Math" panose="02040503050406030204" pitchFamily="18" charset="0"/>
                      </a:rPr>
                      <m:t>𝑘</m:t>
                    </m:r>
                  </m:oMath>
                </a14:m>
                <a:endParaRPr lang="en-US" b="0" dirty="0"/>
              </a:p>
              <a:p>
                <a:r>
                  <a:rPr lang="en-US" dirty="0"/>
                  <a:t>Next point of note: the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𝑘</m:t>
                            </m:r>
                          </m:e>
                        </m:d>
                      </m:sub>
                    </m:sSub>
                  </m:oMath>
                </a14:m>
                <a:r>
                  <a:rPr lang="en-US" dirty="0"/>
                  <a:t> are all in </a:t>
                </a:r>
                <a:r>
                  <a:rPr lang="en-US" dirty="0" err="1"/>
                  <a:t>W_a</a:t>
                </a:r>
                <a:r>
                  <a:rPr lang="en-US" dirty="0"/>
                  <a:t> and in fact generate </a:t>
                </a:r>
                <a:r>
                  <a:rPr lang="en-US" dirty="0" err="1"/>
                  <a:t>W_a</a:t>
                </a:r>
                <a:endParaRPr lang="en-US" dirty="0"/>
              </a:p>
              <a:p>
                <a:endParaRPr lang="en-US" dirty="0"/>
              </a:p>
            </p:txBody>
          </p:sp>
        </mc:Choice>
        <mc:Fallback>
          <p:sp>
            <p:nvSpPr>
              <p:cNvPr id="3" name="Content Placeholder 2">
                <a:extLst>
                  <a:ext uri="{FF2B5EF4-FFF2-40B4-BE49-F238E27FC236}">
                    <a16:creationId xmlns:a16="http://schemas.microsoft.com/office/drawing/2014/main" id="{EF73239F-13E4-48B5-84A5-5EE0DB97D685}"/>
                  </a:ext>
                </a:extLst>
              </p:cNvPr>
              <p:cNvSpPr>
                <a:spLocks noGrp="1" noRot="1" noChangeAspect="1" noMove="1" noResize="1" noEditPoints="1" noAdjustHandles="1" noChangeArrowheads="1" noChangeShapeType="1" noTextEdit="1"/>
              </p:cNvSpPr>
              <p:nvPr>
                <p:ph idx="1"/>
              </p:nvPr>
            </p:nvSpPr>
            <p:spPr>
              <a:blipFill>
                <a:blip r:embed="rId2"/>
                <a:stretch>
                  <a:fillRect l="-1043" t="-2241"/>
                </a:stretch>
              </a:blipFill>
            </p:spPr>
            <p:txBody>
              <a:bodyPr/>
              <a:lstStyle/>
              <a:p>
                <a:r>
                  <a:rPr lang="en-US">
                    <a:noFill/>
                  </a:rPr>
                  <a:t> </a:t>
                </a:r>
              </a:p>
            </p:txBody>
          </p:sp>
        </mc:Fallback>
      </mc:AlternateContent>
    </p:spTree>
    <p:extLst>
      <p:ext uri="{BB962C8B-B14F-4D97-AF65-F5344CB8AC3E}">
        <p14:creationId xmlns:p14="http://schemas.microsoft.com/office/powerpoint/2010/main" val="23219612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1B78A-90CE-4F9B-A002-988ED8436EFE}"/>
              </a:ext>
            </a:extLst>
          </p:cNvPr>
          <p:cNvSpPr>
            <a:spLocks noGrp="1"/>
          </p:cNvSpPr>
          <p:nvPr>
            <p:ph type="title"/>
          </p:nvPr>
        </p:nvSpPr>
        <p:spPr/>
        <p:txBody>
          <a:bodyPr/>
          <a:lstStyle/>
          <a:p>
            <a:r>
              <a:rPr lang="en-US" dirty="0"/>
              <a:t>Not too difficult: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2ABDA72-7F05-4B71-8671-E6E8935C7758}"/>
                  </a:ext>
                </a:extLst>
              </p:cNvPr>
              <p:cNvSpPr>
                <a:spLocks noGrp="1"/>
              </p:cNvSpPr>
              <p:nvPr>
                <p:ph idx="1"/>
              </p:nvPr>
            </p:nvSpPr>
            <p:spPr/>
            <p:txBody>
              <a:bodyPr/>
              <a:lstStyle/>
              <a:p>
                <a:r>
                  <a:rPr lang="en-US" dirty="0"/>
                  <a:t>First verify that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𝑘</m:t>
                            </m:r>
                          </m:e>
                        </m:d>
                      </m:sub>
                    </m:sSub>
                    <m:r>
                      <a:rPr lang="en-US" b="0" i="1" smtClean="0">
                        <a:latin typeface="Cambria Math" panose="02040503050406030204" pitchFamily="18" charset="0"/>
                      </a:rPr>
                      <m:t>=</m:t>
                    </m:r>
                    <m:r>
                      <a:rPr lang="en-US" b="0" i="1" smtClean="0">
                        <a:latin typeface="Cambria Math" panose="02040503050406030204" pitchFamily="18" charset="0"/>
                      </a:rPr>
                      <m:t>𝑡</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e>
                    </m:d>
                    <m:r>
                      <a:rPr lang="en-US" b="0" i="1" smtClean="0">
                        <a:latin typeface="Cambria Math" panose="02040503050406030204" pitchFamily="18" charset="0"/>
                      </a:rPr>
                      <m:t>𝑠</m:t>
                    </m:r>
                    <m:r>
                      <a:rPr lang="en-US" b="0" i="1" smtClean="0">
                        <a:latin typeface="Cambria Math" panose="02040503050406030204" pitchFamily="18" charset="0"/>
                      </a:rPr>
                      <m:t>_</m:t>
                    </m:r>
                    <m:r>
                      <a:rPr lang="en-US" b="0" i="1" smtClean="0">
                        <a:latin typeface="Cambria Math" panose="02040503050406030204" pitchFamily="18" charset="0"/>
                      </a:rPr>
                      <m:t>𝛼</m:t>
                    </m:r>
                  </m:oMath>
                </a14:m>
                <a:r>
                  <a:rPr lang="en-US" dirty="0"/>
                  <a:t>. Thus they are all in </a:t>
                </a:r>
                <a:r>
                  <a:rPr lang="en-US" dirty="0" err="1"/>
                  <a:t>W_a</a:t>
                </a:r>
                <a:r>
                  <a:rPr lang="en-US" dirty="0"/>
                  <a:t>. Then to show they generate, note that this means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𝑘</m:t>
                            </m:r>
                          </m:e>
                        </m:d>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𝛼</m:t>
                        </m:r>
                      </m:sub>
                    </m:sSub>
                    <m:r>
                      <a:rPr lang="en-US" b="0" i="1" smtClean="0">
                        <a:latin typeface="Cambria Math" panose="02040503050406030204" pitchFamily="18" charset="0"/>
                      </a:rPr>
                      <m:t>=</m:t>
                    </m:r>
                    <m:r>
                      <a:rPr lang="en-US" b="0" i="1" smtClean="0">
                        <a:latin typeface="Cambria Math" panose="02040503050406030204" pitchFamily="18" charset="0"/>
                      </a:rPr>
                      <m:t>𝑡</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e>
                    </m:d>
                  </m:oMath>
                </a14:m>
                <a:endParaRPr lang="en-US" dirty="0"/>
              </a:p>
              <a:p>
                <a:r>
                  <a:rPr lang="en-US" dirty="0"/>
                  <a:t>From here, our goal will be to show that </a:t>
                </a:r>
                <a:r>
                  <a:rPr lang="en-US" dirty="0" err="1"/>
                  <a:t>W_a</a:t>
                </a:r>
                <a:r>
                  <a:rPr lang="en-US" dirty="0"/>
                  <a:t> is actually generated by the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𝑖</m:t>
                        </m:r>
                      </m:sub>
                    </m:sSub>
                  </m:oMath>
                </a14:m>
                <a:r>
                  <a:rPr lang="en-US" dirty="0"/>
                  <a:t>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𝜃</m:t>
                            </m:r>
                            <m:r>
                              <a:rPr lang="en-US" b="0" i="1" smtClean="0">
                                <a:latin typeface="Cambria Math" panose="02040503050406030204" pitchFamily="18" charset="0"/>
                              </a:rPr>
                              <m:t>, 1</m:t>
                            </m:r>
                          </m:e>
                        </m:d>
                      </m:sub>
                    </m:sSub>
                  </m:oMath>
                </a14:m>
                <a:endParaRPr lang="en-US" dirty="0"/>
              </a:p>
              <a:p>
                <a:endParaRPr lang="en-US" dirty="0"/>
              </a:p>
            </p:txBody>
          </p:sp>
        </mc:Choice>
        <mc:Fallback>
          <p:sp>
            <p:nvSpPr>
              <p:cNvPr id="3" name="Content Placeholder 2">
                <a:extLst>
                  <a:ext uri="{FF2B5EF4-FFF2-40B4-BE49-F238E27FC236}">
                    <a16:creationId xmlns:a16="http://schemas.microsoft.com/office/drawing/2014/main" id="{E2ABDA72-7F05-4B71-8671-E6E8935C7758}"/>
                  </a:ext>
                </a:extLst>
              </p:cNvPr>
              <p:cNvSpPr>
                <a:spLocks noGrp="1" noRot="1" noChangeAspect="1" noMove="1" noResize="1" noEditPoints="1" noAdjustHandles="1" noChangeArrowheads="1" noChangeShapeType="1" noTextEdit="1"/>
              </p:cNvSpPr>
              <p:nvPr>
                <p:ph idx="1"/>
              </p:nvPr>
            </p:nvSpPr>
            <p:spPr>
              <a:blipFill>
                <a:blip r:embed="rId2"/>
                <a:stretch>
                  <a:fillRect l="-1043" t="-1961" r="-870"/>
                </a:stretch>
              </a:blipFill>
            </p:spPr>
            <p:txBody>
              <a:bodyPr/>
              <a:lstStyle/>
              <a:p>
                <a:r>
                  <a:rPr lang="en-US">
                    <a:noFill/>
                  </a:rPr>
                  <a:t> </a:t>
                </a:r>
              </a:p>
            </p:txBody>
          </p:sp>
        </mc:Fallback>
      </mc:AlternateContent>
    </p:spTree>
    <p:extLst>
      <p:ext uri="{BB962C8B-B14F-4D97-AF65-F5344CB8AC3E}">
        <p14:creationId xmlns:p14="http://schemas.microsoft.com/office/powerpoint/2010/main" val="2334375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4DD53-663B-46C3-AC4D-7A1C3A5DC506}"/>
              </a:ext>
            </a:extLst>
          </p:cNvPr>
          <p:cNvSpPr>
            <a:spLocks noGrp="1"/>
          </p:cNvSpPr>
          <p:nvPr>
            <p:ph type="title"/>
          </p:nvPr>
        </p:nvSpPr>
        <p:spPr/>
        <p:txBody>
          <a:bodyPr/>
          <a:lstStyle/>
          <a:p>
            <a:r>
              <a:rPr lang="en-US" dirty="0"/>
              <a:t>Alcoves </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42F8FE4-36F3-4307-BA6C-BCFAAF9C1677}"/>
                  </a:ext>
                </a:extLst>
              </p:cNvPr>
              <p:cNvSpPr>
                <a:spLocks noGrp="1"/>
              </p:cNvSpPr>
              <p:nvPr>
                <p:ph idx="1"/>
              </p:nvPr>
            </p:nvSpPr>
            <p:spPr/>
            <p:txBody>
              <a:bodyPr/>
              <a:lstStyle/>
              <a:p>
                <a:r>
                  <a:rPr lang="en-US" dirty="0"/>
                  <a:t>Let’s call the regions bounded by the hyperplanes H_{</a:t>
                </a:r>
                <a:r>
                  <a:rPr lang="en-US" dirty="0" err="1"/>
                  <a:t>alpha,k</a:t>
                </a:r>
                <a:r>
                  <a:rPr lang="en-US" dirty="0"/>
                  <a:t>} </a:t>
                </a:r>
                <a:r>
                  <a:rPr lang="en-US" i="1" dirty="0"/>
                  <a:t>Alcoves</a:t>
                </a:r>
                <a:r>
                  <a:rPr lang="en-US" dirty="0"/>
                  <a:t>. These will be bounded, open, connected regions.</a:t>
                </a:r>
              </a:p>
              <a:p>
                <a:r>
                  <a:rPr lang="en-US" dirty="0"/>
                  <a:t>All alcoves will be of the form </a:t>
                </a:r>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𝜆</m:t>
                        </m:r>
                      </m:e>
                    </m:d>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𝛼</m:t>
                        </m:r>
                      </m:sub>
                    </m:sSub>
                    <m:r>
                      <a:rPr lang="en-US" b="0" i="1" smtClean="0">
                        <a:latin typeface="Cambria Math" panose="02040503050406030204" pitchFamily="18" charset="0"/>
                      </a:rPr>
                      <m:t>&lt;</m:t>
                    </m:r>
                    <m:r>
                      <a:rPr lang="en-US" b="0" i="1" smtClean="0">
                        <a:latin typeface="Cambria Math" panose="02040503050406030204" pitchFamily="18" charset="0"/>
                      </a:rPr>
                      <m:t>𝛼</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&lt;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+1</m:t>
                            </m:r>
                          </m:e>
                        </m:d>
                      </m:sub>
                    </m:sSub>
                    <m:r>
                      <a:rPr lang="en-US" b="0" i="1" smtClean="0">
                        <a:latin typeface="Cambria Math" panose="02040503050406030204" pitchFamily="18" charset="0"/>
                      </a:rPr>
                      <m:t>, </m:t>
                    </m:r>
                    <m:r>
                      <a:rPr lang="en-US" b="0" i="1" smtClean="0">
                        <a:latin typeface="Cambria Math" panose="02040503050406030204" pitchFamily="18" charset="0"/>
                      </a:rPr>
                      <m:t>𝛼</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Φ</m:t>
                        </m:r>
                      </m:e>
                      <m:sup>
                        <m:r>
                          <a:rPr lang="en-US" b="0" i="1" smtClean="0">
                            <a:latin typeface="Cambria Math" panose="02040503050406030204" pitchFamily="18" charset="0"/>
                          </a:rPr>
                          <m:t>+</m:t>
                        </m:r>
                      </m:sup>
                    </m:sSup>
                    <m:r>
                      <a:rPr lang="en-US" b="0" i="1" smtClean="0">
                        <a:latin typeface="Cambria Math" panose="02040503050406030204" pitchFamily="18" charset="0"/>
                      </a:rPr>
                      <m:t>}</m:t>
                    </m:r>
                  </m:oMath>
                </a14:m>
                <a:r>
                  <a:rPr lang="en-US" dirty="0"/>
                  <a:t> for some non-conflicting choices of </a:t>
                </a:r>
                <a:r>
                  <a:rPr lang="en-US" dirty="0" err="1"/>
                  <a:t>k_alpha</a:t>
                </a:r>
                <a:r>
                  <a:rPr lang="en-US" dirty="0"/>
                  <a:t>.</a:t>
                </a:r>
              </a:p>
              <a:p>
                <a:r>
                  <a:rPr lang="en-US" dirty="0"/>
                  <a:t>Let A_0 be the alcove given by </a:t>
                </a:r>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0</m:t>
                    </m:r>
                    <m:r>
                      <a:rPr lang="en-US" b="0" i="1" smtClean="0">
                        <a:latin typeface="Cambria Math" panose="02040503050406030204" pitchFamily="18" charset="0"/>
                      </a:rPr>
                      <m:t>&lt;</m:t>
                    </m:r>
                    <m:r>
                      <a:rPr lang="en-US" b="0" i="1" smtClean="0">
                        <a:latin typeface="Cambria Math" panose="02040503050406030204" pitchFamily="18" charset="0"/>
                      </a:rPr>
                      <m:t>𝛼</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&lt;</m:t>
                    </m:r>
                    <m:r>
                      <a:rPr lang="en-US" b="0" i="1" smtClean="0">
                        <a:latin typeface="Cambria Math" panose="02040503050406030204" pitchFamily="18" charset="0"/>
                      </a:rPr>
                      <m:t>1,</m:t>
                    </m:r>
                    <m:r>
                      <a:rPr lang="en-US" b="0" i="1" smtClean="0">
                        <a:latin typeface="Cambria Math" panose="02040503050406030204" pitchFamily="18" charset="0"/>
                      </a:rPr>
                      <m:t> </m:t>
                    </m:r>
                    <m:r>
                      <a:rPr lang="en-US" b="0" i="1" smtClean="0">
                        <a:latin typeface="Cambria Math" panose="02040503050406030204" pitchFamily="18" charset="0"/>
                      </a:rPr>
                      <m:t>𝛼</m:t>
                    </m:r>
                    <m:r>
                      <a:rPr lang="en-US" b="0" i="1" smtClean="0">
                        <a:latin typeface="Cambria Math" panose="02040503050406030204" pitchFamily="18" charset="0"/>
                      </a:rPr>
                      <m:t>∈</m:t>
                    </m:r>
                    <m:sSup>
                      <m:sSupPr>
                        <m:ctrlPr>
                          <a:rPr lang="en-US" b="0" i="0" smtClean="0">
                            <a:latin typeface="Cambria Math" panose="02040503050406030204" pitchFamily="18" charset="0"/>
                          </a:rPr>
                        </m:ctrlPr>
                      </m:sSupPr>
                      <m:e>
                        <m:r>
                          <m:rPr>
                            <m:sty m:val="p"/>
                          </m:rPr>
                          <a:rPr lang="en-US" b="0" i="0" smtClean="0">
                            <a:latin typeface="Cambria Math" panose="02040503050406030204" pitchFamily="18" charset="0"/>
                          </a:rPr>
                          <m:t>Φ</m:t>
                        </m:r>
                      </m:e>
                      <m:sup>
                        <m:r>
                          <a:rPr lang="en-US" b="0" i="0" smtClean="0">
                            <a:latin typeface="Cambria Math" panose="02040503050406030204" pitchFamily="18" charset="0"/>
                          </a:rPr>
                          <m:t>+</m:t>
                        </m:r>
                      </m:sup>
                    </m:sSup>
                    <m:r>
                      <a:rPr lang="en-US" b="0" i="1" smtClean="0">
                        <a:latin typeface="Cambria Math" panose="02040503050406030204" pitchFamily="18" charset="0"/>
                      </a:rPr>
                      <m:t>}</m:t>
                    </m:r>
                  </m:oMath>
                </a14:m>
                <a:r>
                  <a:rPr lang="en-US" dirty="0"/>
                  <a:t>. This is non-empty (this is an interesting point we won’t get into) and thus an alcove.</a:t>
                </a:r>
              </a:p>
              <a:p>
                <a:r>
                  <a:rPr lang="en-US" dirty="0"/>
                  <a:t>We can show that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0</m:t>
                        </m:r>
                      </m:sub>
                    </m:sSub>
                    <m:r>
                      <a:rPr lang="en-US" b="0" i="1" smtClean="0">
                        <a:latin typeface="Cambria Math" panose="02040503050406030204" pitchFamily="18" charset="0"/>
                      </a:rPr>
                      <m:t>={</m:t>
                    </m:r>
                    <m:r>
                      <a:rPr lang="en-US" b="0" i="1" smtClean="0">
                        <a:latin typeface="Cambria Math" panose="02040503050406030204" pitchFamily="18" charset="0"/>
                      </a:rPr>
                      <m:t>𝜆</m:t>
                    </m:r>
                    <m:r>
                      <a:rPr lang="en-US" b="0" i="1" smtClean="0">
                        <a:latin typeface="Cambria Math" panose="02040503050406030204" pitchFamily="18" charset="0"/>
                      </a:rPr>
                      <m:t>|0&lt;</m:t>
                    </m:r>
                    <m:r>
                      <a:rPr lang="en-US" b="0" i="1" smtClean="0">
                        <a:latin typeface="Cambria Math" panose="02040503050406030204" pitchFamily="18" charset="0"/>
                      </a:rPr>
                      <m:t>𝛼</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 </m:t>
                    </m:r>
                    <m:r>
                      <a:rPr lang="en-US" b="0" i="1" smtClean="0">
                        <a:latin typeface="Cambria Math" panose="02040503050406030204" pitchFamily="18" charset="0"/>
                      </a:rPr>
                      <m:t>𝛼</m:t>
                    </m:r>
                    <m:r>
                      <a:rPr lang="en-US" b="0" i="1" smtClean="0">
                        <a:latin typeface="Cambria Math" panose="02040503050406030204" pitchFamily="18" charset="0"/>
                      </a:rPr>
                      <m:t>∈</m:t>
                    </m:r>
                    <m:r>
                      <m:rPr>
                        <m:sty m:val="p"/>
                      </m:rPr>
                      <a:rPr lang="en-US" b="0" i="0" smtClean="0">
                        <a:latin typeface="Cambria Math" panose="02040503050406030204" pitchFamily="18" charset="0"/>
                      </a:rPr>
                      <m:t>Δ</m:t>
                    </m:r>
                    <m:r>
                      <a:rPr lang="en-US" b="0" i="1" smtClean="0">
                        <a:latin typeface="Cambria Math" panose="02040503050406030204" pitchFamily="18" charset="0"/>
                      </a:rPr>
                      <m:t>, </m:t>
                    </m:r>
                    <m:r>
                      <a:rPr lang="en-US" b="0" i="1" smtClean="0">
                        <a:latin typeface="Cambria Math" panose="02040503050406030204" pitchFamily="18" charset="0"/>
                      </a:rPr>
                      <m:t>𝜃</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&lt;1}</m:t>
                    </m:r>
                  </m:oMath>
                </a14:m>
                <a:r>
                  <a:rPr lang="en-US" dirty="0"/>
                  <a:t>. Call this set B for now</a:t>
                </a:r>
              </a:p>
            </p:txBody>
          </p:sp>
        </mc:Choice>
        <mc:Fallback>
          <p:sp>
            <p:nvSpPr>
              <p:cNvPr id="3" name="Content Placeholder 2">
                <a:extLst>
                  <a:ext uri="{FF2B5EF4-FFF2-40B4-BE49-F238E27FC236}">
                    <a16:creationId xmlns:a16="http://schemas.microsoft.com/office/drawing/2014/main" id="{942F8FE4-36F3-4307-BA6C-BCFAAF9C1677}"/>
                  </a:ext>
                </a:extLst>
              </p:cNvPr>
              <p:cNvSpPr>
                <a:spLocks noGrp="1" noRot="1" noChangeAspect="1" noMove="1" noResize="1" noEditPoints="1" noAdjustHandles="1" noChangeArrowheads="1" noChangeShapeType="1" noTextEdit="1"/>
              </p:cNvSpPr>
              <p:nvPr>
                <p:ph idx="1"/>
              </p:nvPr>
            </p:nvSpPr>
            <p:spPr>
              <a:blipFill>
                <a:blip r:embed="rId2"/>
                <a:stretch>
                  <a:fillRect l="-1043" t="-2241" r="-1275"/>
                </a:stretch>
              </a:blipFill>
            </p:spPr>
            <p:txBody>
              <a:bodyPr/>
              <a:lstStyle/>
              <a:p>
                <a:r>
                  <a:rPr lang="en-US">
                    <a:noFill/>
                  </a:rPr>
                  <a:t> </a:t>
                </a:r>
              </a:p>
            </p:txBody>
          </p:sp>
        </mc:Fallback>
      </mc:AlternateContent>
    </p:spTree>
    <p:extLst>
      <p:ext uri="{BB962C8B-B14F-4D97-AF65-F5344CB8AC3E}">
        <p14:creationId xmlns:p14="http://schemas.microsoft.com/office/powerpoint/2010/main" val="3922573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FBF34-5EE4-41D5-8CA7-9D6AFC6663EE}"/>
              </a:ext>
            </a:extLst>
          </p:cNvPr>
          <p:cNvSpPr>
            <a:spLocks noGrp="1"/>
          </p:cNvSpPr>
          <p:nvPr>
            <p:ph type="title"/>
          </p:nvPr>
        </p:nvSpPr>
        <p:spPr/>
        <p:txBody>
          <a:bodyPr/>
          <a:lstStyle/>
          <a:p>
            <a:r>
              <a:rPr lang="en-US" dirty="0"/>
              <a:t>Alcoves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74297D6-6045-44CD-8572-469115AFD59C}"/>
                  </a:ext>
                </a:extLst>
              </p:cNvPr>
              <p:cNvSpPr>
                <a:spLocks noGrp="1"/>
              </p:cNvSpPr>
              <p:nvPr>
                <p:ph idx="1"/>
              </p:nvPr>
            </p:nvSpPr>
            <p:spPr/>
            <p:txBody>
              <a:bodyPr/>
              <a:lstStyle/>
              <a:p>
                <a:r>
                  <a:rPr lang="en-US" dirty="0"/>
                  <a:t>A_0 is clearly contained in B.</a:t>
                </a:r>
              </a:p>
              <a:p>
                <a:r>
                  <a:rPr lang="en-US" dirty="0"/>
                  <a:t>For the other inclusion, the tricky part is showing we must have </a:t>
                </a:r>
                <a14:m>
                  <m:oMath xmlns:m="http://schemas.openxmlformats.org/officeDocument/2006/math">
                    <m:r>
                      <a:rPr lang="en-US" b="0" i="1" smtClean="0">
                        <a:latin typeface="Cambria Math" panose="02040503050406030204" pitchFamily="18" charset="0"/>
                      </a:rPr>
                      <m:t>𝛼</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&lt;1</m:t>
                    </m:r>
                  </m:oMath>
                </a14:m>
                <a:r>
                  <a:rPr lang="en-US" dirty="0"/>
                  <a:t> for all positive roots </a:t>
                </a:r>
                <a14:m>
                  <m:oMath xmlns:m="http://schemas.openxmlformats.org/officeDocument/2006/math">
                    <m:r>
                      <a:rPr lang="en-US" b="0" i="1" smtClean="0">
                        <a:latin typeface="Cambria Math" panose="02040503050406030204" pitchFamily="18" charset="0"/>
                      </a:rPr>
                      <m:t>𝛼</m:t>
                    </m:r>
                  </m:oMath>
                </a14:m>
                <a:r>
                  <a:rPr lang="en-US" dirty="0"/>
                  <a:t>. Let </a:t>
                </a:r>
                <a14:m>
                  <m:oMath xmlns:m="http://schemas.openxmlformats.org/officeDocument/2006/math">
                    <m:r>
                      <a:rPr lang="en-US" b="0" i="1" smtClean="0">
                        <a:latin typeface="Cambria Math" panose="02040503050406030204" pitchFamily="18" charset="0"/>
                      </a:rPr>
                      <m:t>𝜆</m:t>
                    </m:r>
                    <m:r>
                      <a:rPr lang="en-US" b="0" i="1" smtClean="0">
                        <a:latin typeface="Cambria Math" panose="02040503050406030204" pitchFamily="18" charset="0"/>
                      </a:rPr>
                      <m:t>∈</m:t>
                    </m:r>
                    <m:r>
                      <a:rPr lang="en-US" b="0" i="1" smtClean="0">
                        <a:latin typeface="Cambria Math" panose="02040503050406030204" pitchFamily="18" charset="0"/>
                      </a:rPr>
                      <m:t>𝐵</m:t>
                    </m:r>
                    <m:r>
                      <a:rPr lang="en-US" b="0" i="1" smtClean="0">
                        <a:latin typeface="Cambria Math" panose="02040503050406030204" pitchFamily="18" charset="0"/>
                      </a:rPr>
                      <m:t> </m:t>
                    </m:r>
                    <m:r>
                      <a:rPr lang="en-US" b="0" i="0" smtClean="0">
                        <a:latin typeface="Cambria Math" panose="02040503050406030204" pitchFamily="18" charset="0"/>
                      </a:rPr>
                      <m:t>.</m:t>
                    </m:r>
                  </m:oMath>
                </a14:m>
                <a:r>
                  <a:rPr lang="en-US" dirty="0"/>
                  <a:t> So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&gt;0</m:t>
                    </m:r>
                  </m:oMath>
                </a14:m>
                <a:r>
                  <a:rPr lang="en-US" dirty="0"/>
                  <a:t> and </a:t>
                </a:r>
                <a14:m>
                  <m:oMath xmlns:m="http://schemas.openxmlformats.org/officeDocument/2006/math">
                    <m:r>
                      <a:rPr lang="en-US" b="0" i="1" smtClean="0">
                        <a:latin typeface="Cambria Math" panose="02040503050406030204" pitchFamily="18" charset="0"/>
                      </a:rPr>
                      <m:t>𝜃</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&lt;0 </m:t>
                    </m:r>
                  </m:oMath>
                </a14:m>
                <a:r>
                  <a:rPr lang="en-US" dirty="0"/>
                  <a:t>Since </a:t>
                </a:r>
                <a14:m>
                  <m:oMath xmlns:m="http://schemas.openxmlformats.org/officeDocument/2006/math">
                    <m:r>
                      <a:rPr lang="en-US" b="0" i="1" smtClean="0">
                        <a:latin typeface="Cambria Math" panose="02040503050406030204" pitchFamily="18" charset="0"/>
                      </a:rPr>
                      <m:t>𝜃</m:t>
                    </m:r>
                  </m:oMath>
                </a14:m>
                <a:r>
                  <a:rPr lang="en-US" dirty="0"/>
                  <a:t> has all its coefficients of the simple roots &gt;= all the other roots, we can note that </a:t>
                </a:r>
                <a14:m>
                  <m:oMath xmlns:m="http://schemas.openxmlformats.org/officeDocument/2006/math">
                    <m:r>
                      <a:rPr lang="en-US" b="0" i="1" smtClean="0">
                        <a:latin typeface="Cambria Math" panose="02040503050406030204" pitchFamily="18" charset="0"/>
                      </a:rPr>
                      <m:t>𝜃</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sSub>
                  </m:oMath>
                </a14:m>
                <a:r>
                  <a:rPr lang="en-US" dirty="0"/>
                  <a:t> is a non-negative combination of simple roots and thus, since for all positive roots </a:t>
                </a:r>
                <a14:m>
                  <m:oMath xmlns:m="http://schemas.openxmlformats.org/officeDocument/2006/math">
                    <m:r>
                      <a:rPr lang="en-US" b="0" i="1" smtClean="0">
                        <a:latin typeface="Cambria Math" panose="02040503050406030204" pitchFamily="18" charset="0"/>
                      </a:rPr>
                      <m:t>𝛼</m:t>
                    </m:r>
                    <m:r>
                      <a:rPr lang="en-US" b="0" i="1" smtClean="0">
                        <a:latin typeface="Cambria Math" panose="02040503050406030204" pitchFamily="18" charset="0"/>
                      </a:rPr>
                      <m:t>,</m:t>
                    </m:r>
                  </m:oMath>
                </a14:m>
                <a:r>
                  <a:rPr lang="en-US" dirty="0"/>
                  <a:t> </a:t>
                </a:r>
                <a14:m>
                  <m:oMath xmlns:m="http://schemas.openxmlformats.org/officeDocument/2006/math">
                    <m:d>
                      <m:dPr>
                        <m:ctrlPr>
                          <a:rPr lang="en-US" b="0" i="1" dirty="0" smtClean="0">
                            <a:latin typeface="Cambria Math" panose="02040503050406030204" pitchFamily="18" charset="0"/>
                          </a:rPr>
                        </m:ctrlPr>
                      </m:dPr>
                      <m:e>
                        <m:r>
                          <a:rPr lang="en-US" b="0" i="1" dirty="0" smtClean="0">
                            <a:latin typeface="Cambria Math" panose="02040503050406030204" pitchFamily="18" charset="0"/>
                          </a:rPr>
                          <m:t>𝜃</m:t>
                        </m:r>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𝛼</m:t>
                            </m:r>
                          </m:e>
                          <m:sub/>
                        </m:sSub>
                      </m:e>
                    </m:d>
                    <m:r>
                      <a:rPr lang="en-US" b="0" i="1" dirty="0" smtClean="0">
                        <a:latin typeface="Cambria Math" panose="02040503050406030204" pitchFamily="18" charset="0"/>
                      </a:rPr>
                      <m:t>(</m:t>
                    </m:r>
                    <m:r>
                      <a:rPr lang="en-US" b="0" i="1" dirty="0" smtClean="0">
                        <a:latin typeface="Cambria Math" panose="02040503050406030204" pitchFamily="18" charset="0"/>
                      </a:rPr>
                      <m:t>𝜆</m:t>
                    </m:r>
                    <m:r>
                      <a:rPr lang="en-US" b="0" i="1" dirty="0" smtClean="0">
                        <a:latin typeface="Cambria Math" panose="02040503050406030204" pitchFamily="18" charset="0"/>
                      </a:rPr>
                      <m:t>)≥0</m:t>
                    </m:r>
                  </m:oMath>
                </a14:m>
                <a:r>
                  <a:rPr lang="en-US" dirty="0"/>
                  <a:t>, so </a:t>
                </a:r>
                <a14:m>
                  <m:oMath xmlns:m="http://schemas.openxmlformats.org/officeDocument/2006/math">
                    <m:r>
                      <a:rPr lang="en-US" b="0" i="1" smtClean="0">
                        <a:latin typeface="Cambria Math" panose="02040503050406030204" pitchFamily="18" charset="0"/>
                      </a:rPr>
                      <m:t>𝛼</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m:t>
                    </m:r>
                    <m:r>
                      <a:rPr lang="en-US" b="0" i="1" smtClean="0">
                        <a:latin typeface="Cambria Math" panose="02040503050406030204" pitchFamily="18" charset="0"/>
                      </a:rPr>
                      <m:t>𝜃</m:t>
                    </m:r>
                    <m:d>
                      <m:dPr>
                        <m:ctrlPr>
                          <a:rPr lang="en-US" b="0" i="1" smtClean="0">
                            <a:latin typeface="Cambria Math" panose="02040503050406030204" pitchFamily="18" charset="0"/>
                          </a:rPr>
                        </m:ctrlPr>
                      </m:dPr>
                      <m:e>
                        <m:r>
                          <a:rPr lang="en-US" b="0" i="1" smtClean="0">
                            <a:latin typeface="Cambria Math" panose="02040503050406030204" pitchFamily="18" charset="0"/>
                          </a:rPr>
                          <m:t>𝜆</m:t>
                        </m:r>
                      </m:e>
                    </m:d>
                    <m:r>
                      <a:rPr lang="en-US" b="0" i="1" smtClean="0">
                        <a:latin typeface="Cambria Math" panose="02040503050406030204" pitchFamily="18" charset="0"/>
                      </a:rPr>
                      <m:t>&lt;1</m:t>
                    </m:r>
                  </m:oMath>
                </a14:m>
                <a:r>
                  <a:rPr lang="en-US" dirty="0"/>
                  <a:t>.</a:t>
                </a:r>
              </a:p>
              <a:p>
                <a:r>
                  <a:rPr lang="en-US" dirty="0"/>
                  <a:t>(This is why we needed to use the </a:t>
                </a:r>
                <a:r>
                  <a:rPr lang="en-US" dirty="0" err="1"/>
                  <a:t>coroots</a:t>
                </a:r>
                <a:r>
                  <a:rPr lang="en-US" dirty="0"/>
                  <a:t>, we’d be stuck with the longest short root otherwise at this step and be stuck).</a:t>
                </a:r>
              </a:p>
            </p:txBody>
          </p:sp>
        </mc:Choice>
        <mc:Fallback>
          <p:sp>
            <p:nvSpPr>
              <p:cNvPr id="3" name="Content Placeholder 2">
                <a:extLst>
                  <a:ext uri="{FF2B5EF4-FFF2-40B4-BE49-F238E27FC236}">
                    <a16:creationId xmlns:a16="http://schemas.microsoft.com/office/drawing/2014/main" id="{774297D6-6045-44CD-8572-469115AFD59C}"/>
                  </a:ext>
                </a:extLst>
              </p:cNvPr>
              <p:cNvSpPr>
                <a:spLocks noGrp="1" noRot="1" noChangeAspect="1" noMove="1" noResize="1" noEditPoints="1" noAdjustHandles="1" noChangeArrowheads="1" noChangeShapeType="1" noTextEdit="1"/>
              </p:cNvSpPr>
              <p:nvPr>
                <p:ph idx="1"/>
              </p:nvPr>
            </p:nvSpPr>
            <p:spPr>
              <a:blipFill>
                <a:blip r:embed="rId2"/>
                <a:stretch>
                  <a:fillRect l="-1043" t="-2241" r="-1565"/>
                </a:stretch>
              </a:blipFill>
            </p:spPr>
            <p:txBody>
              <a:bodyPr/>
              <a:lstStyle/>
              <a:p>
                <a:r>
                  <a:rPr lang="en-US">
                    <a:noFill/>
                  </a:rPr>
                  <a:t> </a:t>
                </a:r>
              </a:p>
            </p:txBody>
          </p:sp>
        </mc:Fallback>
      </mc:AlternateContent>
    </p:spTree>
    <p:extLst>
      <p:ext uri="{BB962C8B-B14F-4D97-AF65-F5344CB8AC3E}">
        <p14:creationId xmlns:p14="http://schemas.microsoft.com/office/powerpoint/2010/main" val="234701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0DE13-0895-45DB-A532-11DE33A0678E}"/>
              </a:ext>
            </a:extLst>
          </p:cNvPr>
          <p:cNvSpPr>
            <a:spLocks noGrp="1"/>
          </p:cNvSpPr>
          <p:nvPr>
            <p:ph type="title"/>
          </p:nvPr>
        </p:nvSpPr>
        <p:spPr/>
        <p:txBody>
          <a:bodyPr/>
          <a:lstStyle/>
          <a:p>
            <a:r>
              <a:rPr lang="en-US" dirty="0"/>
              <a:t>Alcoves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04543EF-91DD-4259-B7F4-9A54EDDB7CA2}"/>
                  </a:ext>
                </a:extLst>
              </p:cNvPr>
              <p:cNvSpPr>
                <a:spLocks noGrp="1"/>
              </p:cNvSpPr>
              <p:nvPr>
                <p:ph idx="1"/>
              </p:nvPr>
            </p:nvSpPr>
            <p:spPr/>
            <p:txBody>
              <a:bodyPr>
                <a:normAutofit lnSpcReduction="10000"/>
              </a:bodyPr>
              <a:lstStyle/>
              <a:p>
                <a:r>
                  <a:rPr lang="en-US" dirty="0"/>
                  <a:t>We can see that A_0 is therefore bounded by the hyperplanes H_{i,0} and H_{alpha,1}. It must be bounded by all of these, since any bounded region in </a:t>
                </a:r>
                <a:r>
                  <a:rPr lang="en-US" dirty="0" err="1"/>
                  <a:t>R^n</a:t>
                </a:r>
                <a:r>
                  <a:rPr lang="en-US" dirty="0"/>
                  <a:t> would need to be bounded by at least n+1 hyperplanes</a:t>
                </a:r>
              </a:p>
              <a:p>
                <a:r>
                  <a:rPr lang="en-US" dirty="0"/>
                  <a:t>By a geometric argument, can show that W’, the group generated by the </a:t>
                </a:r>
                <a:r>
                  <a:rPr lang="en-US" dirty="0" err="1"/>
                  <a:t>s_i</a:t>
                </a:r>
                <a:r>
                  <a:rPr lang="en-US" dirty="0"/>
                  <a:t> and s_{alpha,1} acts transitively on alcoves.</a:t>
                </a:r>
              </a:p>
              <a:p>
                <a:r>
                  <a:rPr lang="en-US" dirty="0"/>
                  <a:t>Given any s_{</a:t>
                </a:r>
                <a:r>
                  <a:rPr lang="en-US" dirty="0" err="1"/>
                  <a:t>alpha,k</a:t>
                </a:r>
                <a:r>
                  <a:rPr lang="en-US" dirty="0"/>
                  <a:t>}, identify an alcove A that has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𝑘</m:t>
                            </m:r>
                          </m:e>
                        </m:d>
                      </m:sub>
                    </m:sSub>
                    <m:r>
                      <a:rPr lang="en-US" b="0" i="1" smtClean="0">
                        <a:latin typeface="Cambria Math" panose="02040503050406030204" pitchFamily="18" charset="0"/>
                      </a:rPr>
                      <m:t> </m:t>
                    </m:r>
                  </m:oMath>
                </a14:m>
                <a:r>
                  <a:rPr lang="en-US" dirty="0"/>
                  <a:t>as a wall. Now consider a w in W’ such that wA_0=A. So w took some wall of A_0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𝑘</m:t>
                            </m:r>
                          </m:e>
                        </m:d>
                      </m:sub>
                    </m:sSub>
                    <m:r>
                      <a:rPr lang="en-US" b="0" i="1" smtClean="0">
                        <a:latin typeface="Cambria Math" panose="02040503050406030204" pitchFamily="18" charset="0"/>
                      </a:rPr>
                      <m:t> </m:t>
                    </m:r>
                  </m:oMath>
                </a14:m>
                <a:r>
                  <a:rPr lang="en-US" dirty="0"/>
                  <a:t>, say ‘s’ is the reflection corresponds to this wall of A_0.</a:t>
                </a:r>
              </a:p>
              <a:p>
                <a:r>
                  <a:rPr lang="en-US" dirty="0"/>
                  <a:t>Can then verify that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𝑤</m:t>
                        </m:r>
                      </m:e>
                      <m:sup>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−1</m:t>
                            </m:r>
                          </m:e>
                        </m:d>
                      </m:sup>
                    </m:sSup>
                    <m:r>
                      <a:rPr lang="en-US" b="0" i="1" smtClean="0">
                        <a:latin typeface="Cambria Math" panose="02040503050406030204" pitchFamily="18" charset="0"/>
                      </a:rPr>
                      <m:t>𝑠𝑤</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𝑘</m:t>
                            </m:r>
                          </m:e>
                        </m:d>
                      </m:sub>
                    </m:sSub>
                  </m:oMath>
                </a14:m>
                <a:r>
                  <a:rPr lang="en-US" dirty="0"/>
                  <a:t>, and thus </a:t>
                </a:r>
                <a:r>
                  <a:rPr lang="en-US" dirty="0" err="1"/>
                  <a:t>W_a</a:t>
                </a:r>
                <a:r>
                  <a:rPr lang="en-US" dirty="0"/>
                  <a:t>=W’ </a:t>
                </a:r>
              </a:p>
            </p:txBody>
          </p:sp>
        </mc:Choice>
        <mc:Fallback>
          <p:sp>
            <p:nvSpPr>
              <p:cNvPr id="3" name="Content Placeholder 2">
                <a:extLst>
                  <a:ext uri="{FF2B5EF4-FFF2-40B4-BE49-F238E27FC236}">
                    <a16:creationId xmlns:a16="http://schemas.microsoft.com/office/drawing/2014/main" id="{A04543EF-91DD-4259-B7F4-9A54EDDB7CA2}"/>
                  </a:ext>
                </a:extLst>
              </p:cNvPr>
              <p:cNvSpPr>
                <a:spLocks noGrp="1" noRot="1" noChangeAspect="1" noMove="1" noResize="1" noEditPoints="1" noAdjustHandles="1" noChangeArrowheads="1" noChangeShapeType="1" noTextEdit="1"/>
              </p:cNvSpPr>
              <p:nvPr>
                <p:ph idx="1"/>
              </p:nvPr>
            </p:nvSpPr>
            <p:spPr>
              <a:blipFill>
                <a:blip r:embed="rId2"/>
                <a:stretch>
                  <a:fillRect l="-1043" t="-3081" r="-696"/>
                </a:stretch>
              </a:blipFill>
            </p:spPr>
            <p:txBody>
              <a:bodyPr/>
              <a:lstStyle/>
              <a:p>
                <a:r>
                  <a:rPr lang="en-US">
                    <a:noFill/>
                  </a:rPr>
                  <a:t> </a:t>
                </a:r>
              </a:p>
            </p:txBody>
          </p:sp>
        </mc:Fallback>
      </mc:AlternateContent>
    </p:spTree>
    <p:extLst>
      <p:ext uri="{BB962C8B-B14F-4D97-AF65-F5344CB8AC3E}">
        <p14:creationId xmlns:p14="http://schemas.microsoft.com/office/powerpoint/2010/main" val="2323888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1B7C8D-5CC5-4006-92B8-1E9BAD4A2173}"/>
              </a:ext>
            </a:extLst>
          </p:cNvPr>
          <p:cNvSpPr>
            <a:spLocks noGrp="1"/>
          </p:cNvSpPr>
          <p:nvPr>
            <p:ph type="title"/>
          </p:nvPr>
        </p:nvSpPr>
        <p:spPr/>
        <p:txBody>
          <a:bodyPr/>
          <a:lstStyle/>
          <a:p>
            <a:r>
              <a:rPr lang="en-US" dirty="0"/>
              <a:t>Can we build a kind of root system whose Weyl group looks like an affine Weyl group?</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8A240FF5-064F-4360-887E-8F7EE99E96DC}"/>
                  </a:ext>
                </a:extLst>
              </p:cNvPr>
              <p:cNvSpPr>
                <a:spLocks noGrp="1"/>
              </p:cNvSpPr>
              <p:nvPr>
                <p:ph idx="1"/>
              </p:nvPr>
            </p:nvSpPr>
            <p:spPr>
              <a:xfrm>
                <a:off x="838200" y="1825625"/>
                <a:ext cx="10515600" cy="5303144"/>
              </a:xfrm>
            </p:spPr>
            <p:txBody>
              <a:bodyPr/>
              <a:lstStyle/>
              <a:p>
                <a:r>
                  <a:rPr lang="en-US" dirty="0"/>
                  <a:t>Let’s say we wanted to build from some </a:t>
                </a:r>
                <a14:m>
                  <m:oMath xmlns:m="http://schemas.openxmlformats.org/officeDocument/2006/math">
                    <m:r>
                      <m:rPr>
                        <m:sty m:val="p"/>
                      </m:rPr>
                      <a:rPr lang="en-US" b="0" i="0" smtClean="0">
                        <a:latin typeface="Cambria Math" panose="02040503050406030204" pitchFamily="18" charset="0"/>
                      </a:rPr>
                      <m:t>Φ</m:t>
                    </m:r>
                  </m:oMath>
                </a14:m>
                <a:r>
                  <a:rPr lang="en-US" dirty="0"/>
                  <a:t> with Weyl group W. We want to add some root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oMath>
                </a14:m>
                <a:r>
                  <a:rPr lang="en-US" dirty="0"/>
                  <a:t> such that something like:</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0</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𝛽</m:t>
                        </m:r>
                      </m:e>
                    </m:d>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𝜃</m:t>
                        </m:r>
                        <m:d>
                          <m:dPr>
                            <m:ctrlPr>
                              <a:rPr lang="en-US" b="0" i="1" smtClean="0">
                                <a:latin typeface="Cambria Math" panose="02040503050406030204" pitchFamily="18" charset="0"/>
                              </a:rPr>
                            </m:ctrlPr>
                          </m:dPr>
                          <m:e>
                            <m:r>
                              <a:rPr lang="en-US" b="0" i="1" smtClean="0">
                                <a:latin typeface="Cambria Math" panose="02040503050406030204" pitchFamily="18" charset="0"/>
                              </a:rPr>
                              <m:t>𝛽</m:t>
                            </m:r>
                          </m:e>
                        </m:d>
                        <m:r>
                          <a:rPr lang="en-US" b="0" i="1" smtClean="0">
                            <a:latin typeface="Cambria Math" panose="02040503050406030204" pitchFamily="18" charset="0"/>
                          </a:rPr>
                          <m:t>−1</m:t>
                        </m:r>
                      </m:e>
                    </m:d>
                    <m:sSup>
                      <m:sSupPr>
                        <m:ctrlPr>
                          <a:rPr lang="en-US" b="0" i="1" smtClean="0">
                            <a:latin typeface="Cambria Math" panose="02040503050406030204" pitchFamily="18" charset="0"/>
                          </a:rPr>
                        </m:ctrlPr>
                      </m:sSupPr>
                      <m:e>
                        <m:r>
                          <a:rPr lang="en-US" b="0" i="1" smtClean="0">
                            <a:latin typeface="Cambria Math" panose="02040503050406030204" pitchFamily="18" charset="0"/>
                          </a:rPr>
                          <m:t>𝜃</m:t>
                        </m:r>
                      </m:e>
                      <m:sup>
                        <m:r>
                          <a:rPr lang="en-US" b="0" i="1" smtClean="0">
                            <a:latin typeface="Cambria Math" panose="02040503050406030204" pitchFamily="18" charset="0"/>
                          </a:rPr>
                          <m:t>𝑣</m:t>
                        </m:r>
                      </m:sup>
                    </m:sSup>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𝜃</m:t>
                            </m:r>
                            <m:r>
                              <a:rPr lang="en-US" b="0" i="1" smtClean="0">
                                <a:latin typeface="Cambria Math" panose="02040503050406030204" pitchFamily="18" charset="0"/>
                              </a:rPr>
                              <m:t>,</m:t>
                            </m:r>
                            <m:r>
                              <a:rPr lang="en-US" b="0" i="1" smtClean="0">
                                <a:latin typeface="Cambria Math" panose="02040503050406030204" pitchFamily="18" charset="0"/>
                              </a:rPr>
                              <m:t>𝛽</m:t>
                            </m:r>
                          </m:e>
                        </m:d>
                        <m:r>
                          <a:rPr lang="en-US" b="0" i="1" smtClean="0">
                            <a:latin typeface="Cambria Math" panose="02040503050406030204" pitchFamily="18" charset="0"/>
                          </a:rPr>
                          <m:t>𝜃</m:t>
                        </m:r>
                      </m:num>
                      <m:den>
                        <m:r>
                          <a:rPr lang="en-US" b="0" i="1" smtClean="0">
                            <a:latin typeface="Cambria Math" panose="02040503050406030204" pitchFamily="18" charset="0"/>
                          </a:rPr>
                          <m:t>𝜃</m:t>
                        </m:r>
                        <m:r>
                          <a:rPr lang="en-US" b="0" i="1" smtClean="0">
                            <a:latin typeface="Cambria Math" panose="02040503050406030204" pitchFamily="18" charset="0"/>
                          </a:rPr>
                          <m:t>,</m:t>
                        </m:r>
                        <m:r>
                          <a:rPr lang="en-US" b="0" i="1" smtClean="0">
                            <a:latin typeface="Cambria Math" panose="02040503050406030204" pitchFamily="18" charset="0"/>
                          </a:rPr>
                          <m:t>𝜃</m:t>
                        </m:r>
                      </m:den>
                    </m:f>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𝜃</m:t>
                        </m:r>
                      </m:e>
                      <m:sup>
                        <m:r>
                          <a:rPr lang="en-US" b="0" i="1" smtClean="0">
                            <a:latin typeface="Cambria Math" panose="02040503050406030204" pitchFamily="18" charset="0"/>
                          </a:rPr>
                          <m:t>𝑣</m:t>
                        </m:r>
                      </m:sup>
                    </m:sSup>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𝛽</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𝜃</m:t>
                            </m:r>
                          </m:e>
                          <m:sup>
                            <m:r>
                              <a:rPr lang="en-US" b="0" i="1" smtClean="0">
                                <a:latin typeface="Cambria Math" panose="02040503050406030204" pitchFamily="18" charset="0"/>
                              </a:rPr>
                              <m:t>𝑣</m:t>
                            </m:r>
                          </m:sup>
                        </m:sSup>
                      </m:e>
                    </m:d>
                    <m:r>
                      <a:rPr lang="en-US" b="0" i="1" smtClean="0">
                        <a:latin typeface="Cambria Math" panose="02040503050406030204" pitchFamily="18" charset="0"/>
                      </a:rPr>
                      <m:t>𝜃</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𝜃</m:t>
                        </m:r>
                      </m:e>
                      <m:sup>
                        <m:r>
                          <a:rPr lang="en-US" b="0" i="1" smtClean="0">
                            <a:latin typeface="Cambria Math" panose="02040503050406030204" pitchFamily="18" charset="0"/>
                          </a:rPr>
                          <m:t>𝑣</m:t>
                        </m:r>
                      </m:sup>
                    </m:sSup>
                  </m:oMath>
                </a14:m>
                <a:endParaRPr lang="en-US" b="0" dirty="0"/>
              </a:p>
              <a:p>
                <a:pPr marL="0" indent="0">
                  <a:buNone/>
                </a:pPr>
                <a:r>
                  <a:rPr lang="en-US" dirty="0"/>
                  <a:t>happens, because then s_0, along with the </a:t>
                </a:r>
                <a:r>
                  <a:rPr lang="en-US" dirty="0" err="1"/>
                  <a:t>s_i</a:t>
                </a:r>
                <a:r>
                  <a:rPr lang="en-US" dirty="0"/>
                  <a:t> would generate the affine Weyl group. Well we should have:</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0</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𝛽</m:t>
                        </m:r>
                      </m:e>
                    </m:d>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𝛽</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0</m:t>
                            </m:r>
                          </m:sub>
                        </m:sSub>
                      </m:e>
                    </m:d>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oMath>
                </a14:m>
                <a:r>
                  <a:rPr lang="en-US" dirty="0"/>
                  <a:t>. Which doesn’t quite work. But what if instead of </a:t>
                </a:r>
                <a14:m>
                  <m:oMath xmlns:m="http://schemas.openxmlformats.org/officeDocument/2006/math">
                    <m:r>
                      <a:rPr lang="en-US" b="0" i="1" smtClean="0">
                        <a:latin typeface="Cambria Math" panose="02040503050406030204" pitchFamily="18" charset="0"/>
                      </a:rPr>
                      <m:t>𝛽</m:t>
                    </m:r>
                  </m:oMath>
                </a14:m>
                <a:r>
                  <a:rPr lang="en-US" dirty="0"/>
                  <a:t>, we had some </a:t>
                </a:r>
                <a14:m>
                  <m:oMath xmlns:m="http://schemas.openxmlformats.org/officeDocument/2006/math">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𝛾</m:t>
                    </m:r>
                  </m:oMath>
                </a14:m>
                <a:r>
                  <a:rPr lang="en-US" dirty="0"/>
                  <a:t>, where </a:t>
                </a:r>
                <a14:m>
                  <m:oMath xmlns:m="http://schemas.openxmlformats.org/officeDocument/2006/math">
                    <m:r>
                      <a:rPr lang="en-US" b="0" i="1" smtClean="0">
                        <a:latin typeface="Cambria Math" panose="02040503050406030204" pitchFamily="18" charset="0"/>
                      </a:rPr>
                      <m:t>𝛾</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0</m:t>
                            </m:r>
                          </m:sub>
                        </m:sSub>
                      </m:e>
                    </m:d>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num>
                      <m:den>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e>
                        </m:d>
                      </m:den>
                    </m:f>
                  </m:oMath>
                </a14:m>
                <a:r>
                  <a:rPr lang="en-US" dirty="0"/>
                  <a:t>, </a:t>
                </a:r>
                <a14:m>
                  <m:oMath xmlns:m="http://schemas.openxmlformats.org/officeDocument/2006/math">
                    <m:r>
                      <a:rPr lang="en-US" b="0" i="1" smtClean="0">
                        <a:latin typeface="Cambria Math" panose="02040503050406030204" pitchFamily="18" charset="0"/>
                      </a:rPr>
                      <m:t>𝛾</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𝑖</m:t>
                            </m:r>
                          </m:sub>
                        </m:sSub>
                      </m:e>
                    </m:d>
                    <m:r>
                      <a:rPr lang="en-US" b="0" i="1" smtClean="0">
                        <a:latin typeface="Cambria Math" panose="02040503050406030204" pitchFamily="18" charset="0"/>
                      </a:rPr>
                      <m:t>=0</m:t>
                    </m:r>
                  </m:oMath>
                </a14:m>
                <a:r>
                  <a:rPr lang="en-US" dirty="0"/>
                  <a:t>? Then we would have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𝑖</m:t>
                        </m:r>
                      </m:sub>
                    </m:sSub>
                    <m:r>
                      <a:rPr lang="en-US" b="0" i="1" smtClean="0">
                        <a:latin typeface="Cambria Math" panose="02040503050406030204" pitchFamily="18" charset="0"/>
                      </a:rPr>
                      <m:t> </m:t>
                    </m:r>
                    <m:d>
                      <m:dPr>
                        <m:ctrlPr>
                          <a:rPr lang="en-US" b="0" i="1" smtClean="0">
                            <a:latin typeface="Cambria Math" panose="02040503050406030204" pitchFamily="18" charset="0"/>
                          </a:rPr>
                        </m:ctrlPr>
                      </m:dPr>
                      <m:e>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𝛾</m:t>
                        </m:r>
                      </m:e>
                    </m:d>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𝛾</m:t>
                    </m:r>
                    <m:r>
                      <a:rPr lang="en-US" b="0" i="1" smtClean="0">
                        <a:latin typeface="Cambria Math" panose="02040503050406030204" pitchFamily="18" charset="0"/>
                      </a:rPr>
                      <m:t>−</m:t>
                    </m:r>
                    <m:r>
                      <a:rPr lang="en-US" b="0" i="1" smtClean="0">
                        <a:latin typeface="Cambria Math" panose="02040503050406030204" pitchFamily="18" charset="0"/>
                      </a:rPr>
                      <m:t>𝛽</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𝑖</m:t>
                            </m:r>
                          </m:sub>
                        </m:sSub>
                      </m:e>
                    </m:d>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𝑖</m:t>
                        </m:r>
                        <m:d>
                          <m:dPr>
                            <m:ctrlPr>
                              <a:rPr lang="en-US" b="0" i="1" smtClean="0">
                                <a:latin typeface="Cambria Math" panose="02040503050406030204" pitchFamily="18" charset="0"/>
                              </a:rPr>
                            </m:ctrlPr>
                          </m:dPr>
                          <m:e>
                            <m:r>
                              <a:rPr lang="en-US" b="0" i="1" smtClean="0">
                                <a:latin typeface="Cambria Math" panose="02040503050406030204" pitchFamily="18" charset="0"/>
                              </a:rPr>
                              <m:t>𝛽</m:t>
                            </m:r>
                          </m:e>
                        </m:d>
                      </m:sub>
                    </m:sSub>
                    <m:r>
                      <a:rPr lang="en-US" b="0" i="1" smtClean="0">
                        <a:latin typeface="Cambria Math" panose="02040503050406030204" pitchFamily="18" charset="0"/>
                      </a:rPr>
                      <m:t>+</m:t>
                    </m:r>
                    <m:r>
                      <a:rPr lang="en-US" b="0" i="1" smtClean="0">
                        <a:latin typeface="Cambria Math" panose="02040503050406030204" pitchFamily="18" charset="0"/>
                      </a:rPr>
                      <m:t>𝛾</m:t>
                    </m:r>
                  </m:oMath>
                </a14:m>
                <a:r>
                  <a:rPr lang="en-US" dirty="0"/>
                  <a:t> (so the structure isn’t disturbed here, but:</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0</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𝛾</m:t>
                        </m:r>
                      </m:e>
                    </m:d>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𝛾</m:t>
                    </m:r>
                    <m:r>
                      <a:rPr lang="en-US" b="0" i="1" smtClean="0">
                        <a:latin typeface="Cambria Math" panose="02040503050406030204" pitchFamily="18" charset="0"/>
                      </a:rPr>
                      <m:t>−</m:t>
                    </m:r>
                    <m:r>
                      <a:rPr lang="en-US" b="0" i="1" smtClean="0">
                        <a:latin typeface="Cambria Math" panose="02040503050406030204" pitchFamily="18" charset="0"/>
                      </a:rPr>
                      <m:t>𝛽</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0</m:t>
                            </m:r>
                          </m:sub>
                        </m:sSub>
                      </m:e>
                    </m:d>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r>
                      <a:rPr lang="en-US" b="0" i="1" smtClean="0">
                        <a:latin typeface="Cambria Math" panose="02040503050406030204" pitchFamily="18" charset="0"/>
                      </a:rPr>
                      <m:t>h</m:t>
                    </m:r>
                    <m:r>
                      <a:rPr lang="en-US" b="0" i="1" smtClean="0">
                        <a:latin typeface="Cambria Math" panose="02040503050406030204" pitchFamily="18" charset="0"/>
                      </a:rPr>
                      <m:t>_0</m:t>
                    </m:r>
                  </m:oMath>
                </a14:m>
                <a:r>
                  <a:rPr lang="en-US" dirty="0"/>
                  <a:t> which is promising!</a:t>
                </a:r>
              </a:p>
            </p:txBody>
          </p:sp>
        </mc:Choice>
        <mc:Fallback>
          <p:sp>
            <p:nvSpPr>
              <p:cNvPr id="3" name="Content Placeholder 2">
                <a:extLst>
                  <a:ext uri="{FF2B5EF4-FFF2-40B4-BE49-F238E27FC236}">
                    <a16:creationId xmlns:a16="http://schemas.microsoft.com/office/drawing/2014/main" id="{8A240FF5-064F-4360-887E-8F7EE99E96DC}"/>
                  </a:ext>
                </a:extLst>
              </p:cNvPr>
              <p:cNvSpPr>
                <a:spLocks noGrp="1" noRot="1" noChangeAspect="1" noMove="1" noResize="1" noEditPoints="1" noAdjustHandles="1" noChangeArrowheads="1" noChangeShapeType="1" noTextEdit="1"/>
              </p:cNvSpPr>
              <p:nvPr>
                <p:ph idx="1"/>
              </p:nvPr>
            </p:nvSpPr>
            <p:spPr>
              <a:xfrm>
                <a:off x="838200" y="1825625"/>
                <a:ext cx="10515600" cy="5303144"/>
              </a:xfrm>
              <a:blipFill>
                <a:blip r:embed="rId2"/>
                <a:stretch>
                  <a:fillRect l="-1217" t="-1839" r="-928"/>
                </a:stretch>
              </a:blipFill>
            </p:spPr>
            <p:txBody>
              <a:bodyPr/>
              <a:lstStyle/>
              <a:p>
                <a:r>
                  <a:rPr lang="en-US">
                    <a:noFill/>
                  </a:rPr>
                  <a:t> </a:t>
                </a:r>
              </a:p>
            </p:txBody>
          </p:sp>
        </mc:Fallback>
      </mc:AlternateContent>
    </p:spTree>
    <p:extLst>
      <p:ext uri="{BB962C8B-B14F-4D97-AF65-F5344CB8AC3E}">
        <p14:creationId xmlns:p14="http://schemas.microsoft.com/office/powerpoint/2010/main" val="42321037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C4829-A8E5-4D05-9A1C-920972F2B4C3}"/>
              </a:ext>
            </a:extLst>
          </p:cNvPr>
          <p:cNvSpPr>
            <a:spLocks noGrp="1"/>
          </p:cNvSpPr>
          <p:nvPr>
            <p:ph type="title"/>
          </p:nvPr>
        </p:nvSpPr>
        <p:spPr/>
        <p:txBody>
          <a:bodyPr/>
          <a:lstStyle/>
          <a:p>
            <a:r>
              <a:rPr lang="en-US" dirty="0"/>
              <a:t>Constructing the (untwisted) affine </a:t>
            </a:r>
            <a:r>
              <a:rPr lang="en-US" dirty="0" err="1"/>
              <a:t>Cartan</a:t>
            </a:r>
            <a:r>
              <a:rPr lang="en-US" dirty="0"/>
              <a:t> matrix </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8EAA04E6-64F5-41B4-9C11-492D4E404F64}"/>
                  </a:ext>
                </a:extLst>
              </p:cNvPr>
              <p:cNvSpPr>
                <a:spLocks noGrp="1"/>
              </p:cNvSpPr>
              <p:nvPr>
                <p:ph idx="1"/>
              </p:nvPr>
            </p:nvSpPr>
            <p:spPr/>
            <p:txBody>
              <a:bodyPr/>
              <a:lstStyle/>
              <a:p>
                <a:r>
                  <a:rPr lang="en-US" dirty="0"/>
                  <a:t>So based on that last equation, we want to add a root that looks like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𝜃</m:t>
                    </m:r>
                  </m:oMath>
                </a14:m>
                <a:r>
                  <a:rPr lang="en-US" dirty="0"/>
                  <a:t>. So we take our usual </a:t>
                </a:r>
                <a:r>
                  <a:rPr lang="en-US" dirty="0" err="1"/>
                  <a:t>cartan</a:t>
                </a:r>
                <a:r>
                  <a:rPr lang="en-US" dirty="0"/>
                  <a:t> matrix A, append a column and row to the beginning and in the first row, let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0,</m:t>
                            </m:r>
                            <m:r>
                              <a:rPr lang="en-US" b="0" i="1" smtClean="0">
                                <a:latin typeface="Cambria Math" panose="02040503050406030204" pitchFamily="18" charset="0"/>
                              </a:rPr>
                              <m:t>𝑗</m:t>
                            </m:r>
                          </m:e>
                        </m:d>
                      </m:sub>
                    </m:sSub>
                    <m:r>
                      <a:rPr lang="en-US" b="0" i="1" smtClean="0">
                        <a:latin typeface="Cambria Math" panose="02040503050406030204" pitchFamily="18" charset="0"/>
                      </a:rPr>
                      <m:t>=−</m:t>
                    </m:r>
                    <m:r>
                      <a:rPr lang="en-US" b="0" i="1" smtClean="0">
                        <a:latin typeface="Cambria Math" panose="02040503050406030204" pitchFamily="18" charset="0"/>
                      </a:rPr>
                      <m:t>𝛼</m:t>
                    </m:r>
                    <m:r>
                      <a:rPr lang="en-US" b="0" i="1" smtClean="0">
                        <a:latin typeface="Cambria Math" panose="02040503050406030204" pitchFamily="18" charset="0"/>
                      </a:rPr>
                      <m:t>_</m:t>
                    </m:r>
                    <m:r>
                      <a:rPr lang="en-US" b="0" i="1" smtClean="0">
                        <a:latin typeface="Cambria Math" panose="02040503050406030204" pitchFamily="18" charset="0"/>
                      </a:rPr>
                      <m:t>𝑗</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𝜃</m:t>
                            </m:r>
                          </m:sub>
                        </m:sSub>
                      </m:e>
                    </m:d>
                  </m:oMath>
                </a14:m>
                <a:r>
                  <a:rPr lang="en-US" dirty="0"/>
                  <a:t> and in the first column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𝑖</m:t>
                            </m:r>
                            <m:r>
                              <a:rPr lang="en-US" b="0" i="1" smtClean="0">
                                <a:latin typeface="Cambria Math" panose="02040503050406030204" pitchFamily="18" charset="0"/>
                              </a:rPr>
                              <m:t>,0</m:t>
                            </m:r>
                          </m:e>
                        </m:d>
                      </m:sub>
                    </m:sSub>
                    <m:r>
                      <a:rPr lang="en-US" b="0" i="1" smtClean="0">
                        <a:latin typeface="Cambria Math" panose="02040503050406030204" pitchFamily="18" charset="0"/>
                      </a:rPr>
                      <m:t>=−</m:t>
                    </m:r>
                    <m:r>
                      <a:rPr lang="en-US" b="0" i="1" smtClean="0">
                        <a:latin typeface="Cambria Math" panose="02040503050406030204" pitchFamily="18" charset="0"/>
                      </a:rPr>
                      <m:t>𝜃</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𝑖</m:t>
                        </m:r>
                      </m:sub>
                    </m:sSub>
                    <m:r>
                      <a:rPr lang="en-US" b="0" i="1" smtClean="0">
                        <a:latin typeface="Cambria Math" panose="02040503050406030204" pitchFamily="18" charset="0"/>
                      </a:rPr>
                      <m:t>)</m:t>
                    </m:r>
                  </m:oMath>
                </a14:m>
                <a:endParaRPr lang="en-US" dirty="0"/>
              </a:p>
              <a:p>
                <a:r>
                  <a:rPr lang="en-US" dirty="0"/>
                  <a:t>Note that we will still have 2s along the main diagonal and non-positive integers off the main diagonal.</a:t>
                </a:r>
              </a:p>
              <a:p>
                <a:r>
                  <a:rPr lang="en-US" dirty="0"/>
                  <a:t>But as we are “adding” a root that is a linear combination of the rest, we can expect this matrix to be non-invertible. It will be positive semi-definite though.</a:t>
                </a:r>
              </a:p>
            </p:txBody>
          </p:sp>
        </mc:Choice>
        <mc:Fallback>
          <p:sp>
            <p:nvSpPr>
              <p:cNvPr id="3" name="Content Placeholder 2">
                <a:extLst>
                  <a:ext uri="{FF2B5EF4-FFF2-40B4-BE49-F238E27FC236}">
                    <a16:creationId xmlns:a16="http://schemas.microsoft.com/office/drawing/2014/main" id="{8EAA04E6-64F5-41B4-9C11-492D4E404F64}"/>
                  </a:ext>
                </a:extLst>
              </p:cNvPr>
              <p:cNvSpPr>
                <a:spLocks noGrp="1" noRot="1" noChangeAspect="1" noMove="1" noResize="1" noEditPoints="1" noAdjustHandles="1" noChangeArrowheads="1" noChangeShapeType="1" noTextEdit="1"/>
              </p:cNvSpPr>
              <p:nvPr>
                <p:ph idx="1"/>
              </p:nvPr>
            </p:nvSpPr>
            <p:spPr>
              <a:blipFill>
                <a:blip r:embed="rId2"/>
                <a:stretch>
                  <a:fillRect l="-1043" t="-2241" r="-1101"/>
                </a:stretch>
              </a:blipFill>
            </p:spPr>
            <p:txBody>
              <a:bodyPr/>
              <a:lstStyle/>
              <a:p>
                <a:r>
                  <a:rPr lang="en-US">
                    <a:noFill/>
                  </a:rPr>
                  <a:t> </a:t>
                </a:r>
              </a:p>
            </p:txBody>
          </p:sp>
        </mc:Fallback>
      </mc:AlternateContent>
    </p:spTree>
    <p:extLst>
      <p:ext uri="{BB962C8B-B14F-4D97-AF65-F5344CB8AC3E}">
        <p14:creationId xmlns:p14="http://schemas.microsoft.com/office/powerpoint/2010/main" val="24289432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9E1E8-7C37-40DD-9171-5413495202B2}"/>
              </a:ext>
            </a:extLst>
          </p:cNvPr>
          <p:cNvSpPr>
            <a:spLocks noGrp="1"/>
          </p:cNvSpPr>
          <p:nvPr>
            <p:ph type="title"/>
          </p:nvPr>
        </p:nvSpPr>
        <p:spPr/>
        <p:txBody>
          <a:bodyPr>
            <a:normAutofit fontScale="90000"/>
          </a:bodyPr>
          <a:lstStyle/>
          <a:p>
            <a:r>
              <a:rPr lang="en-US" dirty="0"/>
              <a:t>We would like to construct a Lie algebra from this Affine </a:t>
            </a:r>
            <a:r>
              <a:rPr lang="en-US" dirty="0" err="1"/>
              <a:t>Cartan</a:t>
            </a:r>
            <a:r>
              <a:rPr lang="en-US" dirty="0"/>
              <a:t> matrix, but we must fix this non-invertibility issue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36725C9-2A66-494B-82EE-B3A920ABB6AE}"/>
                  </a:ext>
                </a:extLst>
              </p:cNvPr>
              <p:cNvSpPr>
                <a:spLocks noGrp="1"/>
              </p:cNvSpPr>
              <p:nvPr>
                <p:ph idx="1"/>
              </p:nvPr>
            </p:nvSpPr>
            <p:spPr/>
            <p:txBody>
              <a:bodyPr/>
              <a:lstStyle/>
              <a:p>
                <a:r>
                  <a:rPr lang="en-US" dirty="0"/>
                  <a:t>We can’t construct </a:t>
                </a:r>
                <a:r>
                  <a:rPr lang="en-US" dirty="0" err="1"/>
                  <a:t>H_a</a:t>
                </a:r>
                <a:r>
                  <a:rPr lang="en-US" dirty="0"/>
                  <a:t> as is. So what we do is let H have 1 dimension greater than the affine </a:t>
                </a:r>
                <a:r>
                  <a:rPr lang="en-US" dirty="0" err="1"/>
                  <a:t>Cartan</a:t>
                </a:r>
                <a:r>
                  <a:rPr lang="en-US" dirty="0"/>
                  <a:t> matrix. Let the basis of </a:t>
                </a:r>
                <a:r>
                  <a:rPr lang="en-US" dirty="0" err="1"/>
                  <a:t>H_a</a:t>
                </a:r>
                <a:r>
                  <a:rPr lang="en-US" dirty="0"/>
                  <a:t> be {h_0,h_1,h_2,…d} and let a basis of </a:t>
                </a:r>
                <a:r>
                  <a:rPr lang="en-US" dirty="0" err="1"/>
                  <a:t>H_a</a:t>
                </a:r>
                <a:r>
                  <a:rPr lang="en-US" dirty="0"/>
                  <a:t>* be </a:t>
                </a:r>
                <a14:m>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1</m:t>
                        </m:r>
                      </m:sub>
                    </m:sSub>
                    <m:r>
                      <a:rPr lang="en-US" b="0" i="1" smtClean="0">
                        <a:latin typeface="Cambria Math" panose="02040503050406030204" pitchFamily="18" charset="0"/>
                      </a:rPr>
                      <m:t>,…</m:t>
                    </m:r>
                    <m:r>
                      <a:rPr lang="en-US" b="0" i="1" smtClean="0">
                        <a:latin typeface="Cambria Math" panose="02040503050406030204" pitchFamily="18" charset="0"/>
                      </a:rPr>
                      <m:t>𝛾</m:t>
                    </m:r>
                    <m:r>
                      <a:rPr lang="en-US" b="0" i="1" smtClean="0">
                        <a:latin typeface="Cambria Math" panose="02040503050406030204" pitchFamily="18" charset="0"/>
                      </a:rPr>
                      <m:t>}</m:t>
                    </m:r>
                  </m:oMath>
                </a14:m>
                <a:r>
                  <a:rPr lang="en-US" dirty="0"/>
                  <a:t> such that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𝑑</m:t>
                        </m:r>
                      </m:e>
                    </m:d>
                    <m:r>
                      <a:rPr lang="en-US" b="0" i="1" smtClean="0">
                        <a:latin typeface="Cambria Math" panose="02040503050406030204" pitchFamily="18" charset="0"/>
                      </a:rPr>
                      <m:t>=0=</m:t>
                    </m:r>
                    <m:r>
                      <a:rPr lang="en-US" b="0" i="1" smtClean="0">
                        <a:latin typeface="Cambria Math" panose="02040503050406030204" pitchFamily="18" charset="0"/>
                      </a:rPr>
                      <m:t>𝛾</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𝑖</m:t>
                            </m:r>
                          </m:sub>
                        </m:sSub>
                      </m:e>
                    </m:d>
                  </m:oMath>
                </a14:m>
                <a:r>
                  <a:rPr lang="en-US" dirty="0"/>
                  <a:t> for </a:t>
                </a:r>
                <a:r>
                  <a:rPr lang="en-US" dirty="0" err="1"/>
                  <a:t>i</a:t>
                </a:r>
                <a:r>
                  <a:rPr lang="en-US" dirty="0"/>
                  <a:t>&gt;1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𝑑</m:t>
                        </m:r>
                      </m:e>
                    </m:d>
                    <m:r>
                      <a:rPr lang="en-US" b="0" i="1" smtClean="0">
                        <a:latin typeface="Cambria Math" panose="02040503050406030204" pitchFamily="18" charset="0"/>
                      </a:rPr>
                      <m:t>=</m:t>
                    </m:r>
                    <m:r>
                      <a:rPr lang="en-US" b="0" i="1" smtClean="0">
                        <a:latin typeface="Cambria Math" panose="02040503050406030204" pitchFamily="18" charset="0"/>
                      </a:rPr>
                      <m:t>𝛾</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0</m:t>
                            </m:r>
                          </m:sub>
                        </m:sSub>
                      </m:e>
                    </m:d>
                    <m:r>
                      <a:rPr lang="en-US" b="0" i="1" smtClean="0">
                        <a:latin typeface="Cambria Math" panose="02040503050406030204" pitchFamily="18" charset="0"/>
                      </a:rPr>
                      <m:t>=1</m:t>
                    </m:r>
                  </m:oMath>
                </a14:m>
                <a:r>
                  <a:rPr lang="en-US" dirty="0"/>
                  <a:t>. These will really be basis’, as one can check using some linear algebra tricks.</a:t>
                </a:r>
              </a:p>
              <a:p>
                <a:r>
                  <a:rPr lang="en-US" dirty="0"/>
                  <a:t>Now from here, expand to a Lie algebra </a:t>
                </a:r>
                <a:r>
                  <a:rPr lang="en-US" dirty="0" err="1"/>
                  <a:t>L_a</a:t>
                </a:r>
                <a:r>
                  <a:rPr lang="en-US" dirty="0"/>
                  <a:t> as before</a:t>
                </a:r>
              </a:p>
              <a:p>
                <a:r>
                  <a:rPr lang="en-US" dirty="0"/>
                  <a:t>What can we say about the structure of </a:t>
                </a:r>
                <a:r>
                  <a:rPr lang="en-US" dirty="0" err="1"/>
                  <a:t>L_a</a:t>
                </a:r>
                <a:r>
                  <a:rPr lang="en-US" dirty="0"/>
                  <a:t>?</a:t>
                </a:r>
              </a:p>
            </p:txBody>
          </p:sp>
        </mc:Choice>
        <mc:Fallback>
          <p:sp>
            <p:nvSpPr>
              <p:cNvPr id="3" name="Content Placeholder 2">
                <a:extLst>
                  <a:ext uri="{FF2B5EF4-FFF2-40B4-BE49-F238E27FC236}">
                    <a16:creationId xmlns:a16="http://schemas.microsoft.com/office/drawing/2014/main" id="{436725C9-2A66-494B-82EE-B3A920ABB6AE}"/>
                  </a:ext>
                </a:extLst>
              </p:cNvPr>
              <p:cNvSpPr>
                <a:spLocks noGrp="1" noRot="1" noChangeAspect="1" noMove="1" noResize="1" noEditPoints="1" noAdjustHandles="1" noChangeArrowheads="1" noChangeShapeType="1" noTextEdit="1"/>
              </p:cNvSpPr>
              <p:nvPr>
                <p:ph idx="1"/>
              </p:nvPr>
            </p:nvSpPr>
            <p:spPr>
              <a:blipFill>
                <a:blip r:embed="rId2"/>
                <a:stretch>
                  <a:fillRect l="-1043" t="-2241" r="-1217"/>
                </a:stretch>
              </a:blipFill>
            </p:spPr>
            <p:txBody>
              <a:bodyPr/>
              <a:lstStyle/>
              <a:p>
                <a:r>
                  <a:rPr lang="en-US">
                    <a:noFill/>
                  </a:rPr>
                  <a:t> </a:t>
                </a:r>
              </a:p>
            </p:txBody>
          </p:sp>
        </mc:Fallback>
      </mc:AlternateContent>
    </p:spTree>
    <p:extLst>
      <p:ext uri="{BB962C8B-B14F-4D97-AF65-F5344CB8AC3E}">
        <p14:creationId xmlns:p14="http://schemas.microsoft.com/office/powerpoint/2010/main" val="40919783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654AC-ECA1-481A-A32C-8459B90204AB}"/>
              </a:ext>
            </a:extLst>
          </p:cNvPr>
          <p:cNvSpPr>
            <a:spLocks noGrp="1"/>
          </p:cNvSpPr>
          <p:nvPr>
            <p:ph type="title"/>
          </p:nvPr>
        </p:nvSpPr>
        <p:spPr/>
        <p:txBody>
          <a:bodyPr/>
          <a:lstStyle/>
          <a:p>
            <a:r>
              <a:rPr lang="en-US" dirty="0"/>
              <a:t>Roots of </a:t>
            </a:r>
            <a:r>
              <a:rPr lang="en-US" dirty="0" err="1"/>
              <a:t>L_a</a:t>
            </a: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49ECB5F-0FBC-46A6-84CB-422702156453}"/>
                  </a:ext>
                </a:extLst>
              </p:cNvPr>
              <p:cNvSpPr>
                <a:spLocks noGrp="1"/>
              </p:cNvSpPr>
              <p:nvPr>
                <p:ph idx="1"/>
              </p:nvPr>
            </p:nvSpPr>
            <p:spPr>
              <a:xfrm>
                <a:off x="838200" y="1825625"/>
                <a:ext cx="10515600" cy="4912526"/>
              </a:xfrm>
            </p:spPr>
            <p:txBody>
              <a:bodyPr>
                <a:normAutofit lnSpcReduction="10000"/>
              </a:bodyPr>
              <a:lstStyle/>
              <a:p>
                <a:r>
                  <a:rPr lang="en-US" dirty="0"/>
                  <a:t>It turns out that we can show that a Lie algebra constructed from this will have some sort of decomposition:</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𝑎</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a:rPr lang="en-US" b="0" i="1" smtClean="0">
                            <a:latin typeface="Cambria Math" panose="02040503050406030204" pitchFamily="18" charset="0"/>
                          </a:rPr>
                          <m:t>𝑎</m:t>
                        </m:r>
                      </m:sub>
                    </m:sSub>
                    <m:nary>
                      <m:naryPr>
                        <m:chr m:val="⨁"/>
                        <m:supHide m:val="on"/>
                        <m:ctrlPr>
                          <a:rPr lang="en-US" b="0" i="1" smtClean="0">
                            <a:latin typeface="Cambria Math" panose="02040503050406030204" pitchFamily="18" charset="0"/>
                          </a:rPr>
                        </m:ctrlPr>
                      </m:naryPr>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Φ</m:t>
                                </m:r>
                              </m:e>
                              <m:sub>
                                <m:r>
                                  <a:rPr lang="en-US" b="0" i="1" smtClean="0">
                                    <a:latin typeface="Cambria Math" panose="02040503050406030204" pitchFamily="18" charset="0"/>
                                  </a:rPr>
                                  <m:t>𝑎</m:t>
                                </m:r>
                              </m:sub>
                            </m:sSub>
                          </m:e>
                        </m:d>
                      </m:sub>
                      <m:sup/>
                      <m:e>
                        <m:r>
                          <a:rPr lang="en-US" b="0" i="1" smtClean="0">
                            <a:latin typeface="Cambria Math" panose="02040503050406030204" pitchFamily="18" charset="0"/>
                          </a:rPr>
                          <m:t>𝑋</m:t>
                        </m:r>
                        <m:r>
                          <a:rPr lang="en-US" b="0" i="1" smtClean="0">
                            <a:latin typeface="Cambria Math" panose="02040503050406030204" pitchFamily="18" charset="0"/>
                          </a:rPr>
                          <m:t>_</m:t>
                        </m:r>
                        <m:r>
                          <a:rPr lang="en-US" b="0" i="1" smtClean="0">
                            <a:latin typeface="Cambria Math" panose="02040503050406030204" pitchFamily="18" charset="0"/>
                          </a:rPr>
                          <m:t>𝛼</m:t>
                        </m:r>
                      </m:e>
                    </m:nary>
                  </m:oMath>
                </a14:m>
                <a:r>
                  <a:rPr lang="en-US" dirty="0"/>
                  <a:t>, where </a:t>
                </a:r>
                <a14:m>
                  <m:oMath xmlns:m="http://schemas.openxmlformats.org/officeDocument/2006/math">
                    <m:r>
                      <m:rPr>
                        <m:sty m:val="p"/>
                      </m:rPr>
                      <a:rPr lang="en-US" b="0" i="0" smtClean="0">
                        <a:latin typeface="Cambria Math" panose="02040503050406030204" pitchFamily="18" charset="0"/>
                      </a:rPr>
                      <m:t>Φ</m:t>
                    </m:r>
                    <m:r>
                      <a:rPr lang="en-US" b="0" i="1" smtClean="0">
                        <a:latin typeface="Cambria Math" panose="02040503050406030204" pitchFamily="18" charset="0"/>
                      </a:rPr>
                      <m:t>_</m:t>
                    </m:r>
                    <m:r>
                      <a:rPr lang="en-US" b="0" i="1" smtClean="0">
                        <a:latin typeface="Cambria Math" panose="02040503050406030204" pitchFamily="18" charset="0"/>
                      </a:rPr>
                      <m:t>𝑎</m:t>
                    </m:r>
                  </m:oMath>
                </a14:m>
                <a:r>
                  <a:rPr lang="en-US" dirty="0"/>
                  <a:t> at this point is just a set of vectors in </a:t>
                </a:r>
                <a:r>
                  <a:rPr lang="en-US" dirty="0" err="1"/>
                  <a:t>H_a</a:t>
                </a:r>
                <a:r>
                  <a:rPr lang="en-US" dirty="0"/>
                  <a:t>* such that </a:t>
                </a:r>
                <a:r>
                  <a:rPr lang="en-US" dirty="0" err="1"/>
                  <a:t>X_alpha</a:t>
                </a:r>
                <a:r>
                  <a:rPr lang="en-US" dirty="0"/>
                  <a:t> is non-zero. We also don’t know that these are 1-dimensional anymore (and in fact they won’t all be). </a:t>
                </a:r>
              </a:p>
              <a:p>
                <a:pPr marL="0" indent="0">
                  <a:buNone/>
                </a:pPr>
                <a:r>
                  <a:rPr lang="en-US" dirty="0"/>
                  <a:t>So how can we figure out what these roots are? It turns out that the automorphisms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𝑖</m:t>
                        </m:r>
                      </m:sub>
                    </m:sSub>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𝑒</m:t>
                                </m:r>
                              </m:e>
                              <m:sub>
                                <m:r>
                                  <a:rPr lang="en-US" b="0" i="1" smtClean="0">
                                    <a:latin typeface="Cambria Math" panose="02040503050406030204" pitchFamily="18" charset="0"/>
                                  </a:rPr>
                                  <m:t>𝑖</m:t>
                                </m:r>
                              </m:sub>
                            </m:sSub>
                          </m:e>
                        </m:d>
                      </m:e>
                    </m:func>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𝑖</m:t>
                                </m:r>
                              </m:sub>
                            </m:sSub>
                          </m:e>
                        </m:d>
                      </m:e>
                    </m:func>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𝑒</m:t>
                                </m:r>
                              </m:e>
                              <m:sub>
                                <m:r>
                                  <a:rPr lang="en-US" b="0" i="1" smtClean="0">
                                    <a:latin typeface="Cambria Math" panose="02040503050406030204" pitchFamily="18" charset="0"/>
                                  </a:rPr>
                                  <m:t>𝑖</m:t>
                                </m:r>
                              </m:sub>
                            </m:sSub>
                          </m:e>
                        </m:d>
                      </m:e>
                    </m:func>
                    <m:r>
                      <a:rPr lang="en-US" b="0" i="0" smtClean="0">
                        <a:latin typeface="Cambria Math" panose="02040503050406030204" pitchFamily="18" charset="0"/>
                      </a:rPr>
                      <m:t> </m:t>
                    </m:r>
                  </m:oMath>
                </a14:m>
                <a:endParaRPr lang="en-US" b="0" i="0" dirty="0">
                  <a:latin typeface="Cambria Math" panose="02040503050406030204" pitchFamily="18" charset="0"/>
                </a:endParaRPr>
              </a:p>
              <a:p>
                <a:pPr marL="0" indent="0">
                  <a:buNone/>
                </a:pPr>
                <a14:m>
                  <m:oMath xmlns:m="http://schemas.openxmlformats.org/officeDocument/2006/math">
                    <m:r>
                      <m:rPr>
                        <m:sty m:val="p"/>
                      </m:rPr>
                      <a:rPr lang="en-US" b="0" i="0" smtClean="0">
                        <a:latin typeface="Cambria Math" panose="02040503050406030204" pitchFamily="18" charset="0"/>
                      </a:rPr>
                      <m:t>that</m:t>
                    </m:r>
                    <m:r>
                      <a:rPr lang="en-US" b="0" i="0" smtClean="0">
                        <a:latin typeface="Cambria Math" panose="02040503050406030204" pitchFamily="18" charset="0"/>
                      </a:rPr>
                      <m:t> </m:t>
                    </m:r>
                    <m:r>
                      <m:rPr>
                        <m:sty m:val="p"/>
                      </m:rPr>
                      <a:rPr lang="en-US" b="0" i="0" smtClean="0">
                        <a:latin typeface="Cambria Math" panose="02040503050406030204" pitchFamily="18" charset="0"/>
                      </a:rPr>
                      <m:t>gave</m:t>
                    </m:r>
                    <m:r>
                      <a:rPr lang="en-US" b="0" i="0"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h</m:t>
                        </m:r>
                      </m:e>
                    </m:d>
                    <m:r>
                      <a:rPr lang="en-US" b="0" i="1" smtClean="0">
                        <a:latin typeface="Cambria Math" panose="02040503050406030204" pitchFamily="18" charset="0"/>
                      </a:rPr>
                      <m:t>=</m:t>
                    </m:r>
                    <m:r>
                      <a:rPr lang="en-US" b="0" i="1" smtClean="0">
                        <a:latin typeface="Cambria Math" panose="02040503050406030204" pitchFamily="18" charset="0"/>
                      </a:rPr>
                      <m:t>h</m:t>
                    </m:r>
                    <m:r>
                      <a:rPr lang="en-US" b="0" i="1" smtClean="0">
                        <a:latin typeface="Cambria Math" panose="02040503050406030204" pitchFamily="18" charset="0"/>
                      </a:rPr>
                      <m:t>−</m:t>
                    </m:r>
                    <m:r>
                      <a:rPr lang="en-US" b="0" i="1" smtClean="0">
                        <a:latin typeface="Cambria Math" panose="02040503050406030204" pitchFamily="18" charset="0"/>
                      </a:rPr>
                      <m:t>𝛼</m:t>
                    </m:r>
                    <m:r>
                      <a:rPr lang="en-US" b="0" i="1" smtClean="0">
                        <a:latin typeface="Cambria Math" panose="02040503050406030204" pitchFamily="18" charset="0"/>
                      </a:rPr>
                      <m:t>_</m:t>
                    </m:r>
                    <m:r>
                      <a:rPr lang="en-US" b="0" i="1" smtClean="0">
                        <a:latin typeface="Cambria Math" panose="02040503050406030204" pitchFamily="18" charset="0"/>
                      </a:rPr>
                      <m:t>𝑖</m:t>
                    </m:r>
                    <m:d>
                      <m:dPr>
                        <m:ctrlPr>
                          <a:rPr lang="en-US" b="0" i="1" smtClean="0">
                            <a:latin typeface="Cambria Math" panose="02040503050406030204" pitchFamily="18" charset="0"/>
                          </a:rPr>
                        </m:ctrlPr>
                      </m:dPr>
                      <m:e>
                        <m:r>
                          <a:rPr lang="en-US" b="0" i="1" smtClean="0">
                            <a:latin typeface="Cambria Math" panose="02040503050406030204" pitchFamily="18" charset="0"/>
                          </a:rPr>
                          <m:t>h</m:t>
                        </m:r>
                      </m:e>
                    </m:d>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𝑖</m:t>
                        </m:r>
                      </m:sub>
                    </m:sSub>
                  </m:oMath>
                </a14:m>
                <a:r>
                  <a:rPr lang="en-US" dirty="0"/>
                  <a:t>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𝛼</m:t>
                            </m:r>
                          </m:sub>
                        </m:sSub>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𝑖</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e>
                            </m:d>
                          </m:sub>
                        </m:sSub>
                      </m:sub>
                    </m:sSub>
                  </m:oMath>
                </a14:m>
                <a:r>
                  <a:rPr lang="en-US" dirty="0"/>
                  <a:t>also work for Lie algebras constructed in this way!</a:t>
                </a:r>
              </a:p>
              <a:p>
                <a:r>
                  <a:rPr lang="en-US" dirty="0"/>
                  <a:t>This will help us find roots of </a:t>
                </a:r>
                <a:r>
                  <a:rPr lang="en-US" dirty="0" err="1"/>
                  <a:t>L_a</a:t>
                </a:r>
                <a:r>
                  <a:rPr lang="en-US" dirty="0"/>
                  <a:t>. Let </a:t>
                </a:r>
                <a:r>
                  <a:rPr lang="en-US" dirty="0" err="1"/>
                  <a:t>W_a</a:t>
                </a:r>
                <a:r>
                  <a:rPr lang="en-US" dirty="0"/>
                  <a:t> be the group generated by these reflections (either the </a:t>
                </a:r>
                <a:r>
                  <a:rPr lang="en-US" dirty="0" err="1"/>
                  <a:t>n_i</a:t>
                </a:r>
                <a:r>
                  <a:rPr lang="en-US" dirty="0"/>
                  <a:t> or </a:t>
                </a:r>
                <a:r>
                  <a:rPr lang="en-US" dirty="0" err="1"/>
                  <a:t>s_i</a:t>
                </a:r>
                <a:r>
                  <a:rPr lang="en-US" dirty="0"/>
                  <a:t>, depending on the context)</a:t>
                </a:r>
              </a:p>
              <a:p>
                <a:endParaRPr lang="en-US" dirty="0"/>
              </a:p>
            </p:txBody>
          </p:sp>
        </mc:Choice>
        <mc:Fallback>
          <p:sp>
            <p:nvSpPr>
              <p:cNvPr id="3" name="Content Placeholder 2">
                <a:extLst>
                  <a:ext uri="{FF2B5EF4-FFF2-40B4-BE49-F238E27FC236}">
                    <a16:creationId xmlns:a16="http://schemas.microsoft.com/office/drawing/2014/main" id="{949ECB5F-0FBC-46A6-84CB-422702156453}"/>
                  </a:ext>
                </a:extLst>
              </p:cNvPr>
              <p:cNvSpPr>
                <a:spLocks noGrp="1" noRot="1" noChangeAspect="1" noMove="1" noResize="1" noEditPoints="1" noAdjustHandles="1" noChangeArrowheads="1" noChangeShapeType="1" noTextEdit="1"/>
              </p:cNvSpPr>
              <p:nvPr>
                <p:ph idx="1"/>
              </p:nvPr>
            </p:nvSpPr>
            <p:spPr>
              <a:xfrm>
                <a:off x="838200" y="1825625"/>
                <a:ext cx="10515600" cy="4912526"/>
              </a:xfrm>
              <a:blipFill>
                <a:blip r:embed="rId2"/>
                <a:stretch>
                  <a:fillRect l="-1217" t="-2730" r="-986"/>
                </a:stretch>
              </a:blipFill>
            </p:spPr>
            <p:txBody>
              <a:bodyPr/>
              <a:lstStyle/>
              <a:p>
                <a:r>
                  <a:rPr lang="en-US">
                    <a:noFill/>
                  </a:rPr>
                  <a:t> </a:t>
                </a:r>
              </a:p>
            </p:txBody>
          </p:sp>
        </mc:Fallback>
      </mc:AlternateContent>
    </p:spTree>
    <p:extLst>
      <p:ext uri="{BB962C8B-B14F-4D97-AF65-F5344CB8AC3E}">
        <p14:creationId xmlns:p14="http://schemas.microsoft.com/office/powerpoint/2010/main" val="4069274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3217E-504C-433F-B466-4430C7280FD6}"/>
              </a:ext>
            </a:extLst>
          </p:cNvPr>
          <p:cNvSpPr>
            <a:spLocks noGrp="1"/>
          </p:cNvSpPr>
          <p:nvPr>
            <p:ph type="title"/>
          </p:nvPr>
        </p:nvSpPr>
        <p:spPr/>
        <p:txBody>
          <a:bodyPr/>
          <a:lstStyle/>
          <a:p>
            <a:r>
              <a:rPr lang="en-US" dirty="0"/>
              <a:t>Quick definition dump</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8C5C2BB-6D49-48CC-B1CD-99095AD66139}"/>
                  </a:ext>
                </a:extLst>
              </p:cNvPr>
              <p:cNvSpPr>
                <a:spLocks noGrp="1"/>
              </p:cNvSpPr>
              <p:nvPr>
                <p:ph idx="1"/>
              </p:nvPr>
            </p:nvSpPr>
            <p:spPr/>
            <p:txBody>
              <a:bodyPr>
                <a:normAutofit fontScale="92500" lnSpcReduction="10000"/>
              </a:bodyPr>
              <a:lstStyle/>
              <a:p>
                <a:r>
                  <a:rPr lang="en-US" dirty="0"/>
                  <a:t>A Lie algebra is a vector space with a non-associative </a:t>
                </a:r>
                <a:r>
                  <a:rPr lang="en-US" dirty="0" err="1"/>
                  <a:t>billinear</a:t>
                </a:r>
                <a:r>
                  <a:rPr lang="en-US" dirty="0"/>
                  <a:t> multiplication [,] such that [</a:t>
                </a:r>
                <a:r>
                  <a:rPr lang="en-US" dirty="0" err="1"/>
                  <a:t>x,x</a:t>
                </a:r>
                <a:r>
                  <a:rPr lang="en-US" dirty="0"/>
                  <a:t>]=0 for all x and [x,[</a:t>
                </a:r>
                <a:r>
                  <a:rPr lang="en-US" dirty="0" err="1"/>
                  <a:t>y,z</a:t>
                </a:r>
                <a:r>
                  <a:rPr lang="en-US" dirty="0"/>
                  <a:t>]]=[[</a:t>
                </a:r>
                <a:r>
                  <a:rPr lang="en-US" dirty="0" err="1"/>
                  <a:t>x,y</a:t>
                </a:r>
                <a:r>
                  <a:rPr lang="en-US" dirty="0"/>
                  <a:t>],z]+[y,[</a:t>
                </a:r>
                <a:r>
                  <a:rPr lang="en-US" dirty="0" err="1"/>
                  <a:t>x,z</a:t>
                </a:r>
                <a:r>
                  <a:rPr lang="en-US" dirty="0"/>
                  <a:t>]].</a:t>
                </a:r>
              </a:p>
              <a:p>
                <a:r>
                  <a:rPr lang="en-US" dirty="0"/>
                  <a:t>The function v(x)=[</a:t>
                </a:r>
                <a:r>
                  <a:rPr lang="en-US" dirty="0" err="1"/>
                  <a:t>v,x</a:t>
                </a:r>
                <a:r>
                  <a:rPr lang="en-US" dirty="0"/>
                  <a:t>] is sometimes denoted ad v.</a:t>
                </a:r>
              </a:p>
              <a:p>
                <a:r>
                  <a:rPr lang="en-US" dirty="0"/>
                  <a:t>Standard example: Space of </a:t>
                </a:r>
                <a14:m>
                  <m:oMath xmlns:m="http://schemas.openxmlformats.org/officeDocument/2006/math">
                    <m:r>
                      <a:rPr lang="en-US" b="0" i="1" smtClean="0">
                        <a:latin typeface="Cambria Math" panose="02040503050406030204" pitchFamily="18" charset="0"/>
                      </a:rPr>
                      <m:t>𝑛</m:t>
                    </m:r>
                    <m:r>
                      <a:rPr lang="en-US" b="0" i="1" smtClean="0">
                        <a:latin typeface="Cambria Math" panose="02040503050406030204" pitchFamily="18" charset="0"/>
                      </a:rPr>
                      <m:t>×</m:t>
                    </m:r>
                    <m:r>
                      <a:rPr lang="en-US" b="0" i="1" smtClean="0">
                        <a:latin typeface="Cambria Math" panose="02040503050406030204" pitchFamily="18" charset="0"/>
                      </a:rPr>
                      <m:t>𝑛</m:t>
                    </m:r>
                  </m:oMath>
                </a14:m>
                <a:r>
                  <a:rPr lang="en-US" dirty="0"/>
                  <a:t> matrices, where [A,B]=AB-BA</a:t>
                </a:r>
              </a:p>
              <a:p>
                <a:r>
                  <a:rPr lang="en-US" dirty="0"/>
                  <a:t>An ideal of a Lie algebra L is a subspace I such that </a:t>
                </a:r>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𝐼</m:t>
                        </m:r>
                        <m:r>
                          <a:rPr lang="en-US" b="0" i="1" smtClean="0">
                            <a:latin typeface="Cambria Math" panose="02040503050406030204" pitchFamily="18" charset="0"/>
                          </a:rPr>
                          <m:t>,</m:t>
                        </m:r>
                        <m:r>
                          <a:rPr lang="en-US" b="0" i="1" smtClean="0">
                            <a:latin typeface="Cambria Math" panose="02040503050406030204" pitchFamily="18" charset="0"/>
                          </a:rPr>
                          <m:t>𝐿</m:t>
                        </m:r>
                      </m:e>
                    </m:d>
                    <m:r>
                      <a:rPr lang="en-US" b="0" i="1" smtClean="0">
                        <a:latin typeface="Cambria Math" panose="02040503050406030204" pitchFamily="18" charset="0"/>
                      </a:rPr>
                      <m:t>⊆</m:t>
                    </m:r>
                    <m:r>
                      <a:rPr lang="en-US" b="0" i="1" smtClean="0">
                        <a:latin typeface="Cambria Math" panose="02040503050406030204" pitchFamily="18" charset="0"/>
                      </a:rPr>
                      <m:t>𝐼</m:t>
                    </m:r>
                  </m:oMath>
                </a14:m>
                <a:r>
                  <a:rPr lang="en-US" dirty="0"/>
                  <a:t>.</a:t>
                </a:r>
              </a:p>
              <a:p>
                <a:r>
                  <a:rPr lang="en-US" dirty="0"/>
                  <a:t>A Lie algebra is said to be simple if it has no proper ideals</a:t>
                </a:r>
              </a:p>
              <a:p>
                <a:r>
                  <a:rPr lang="en-US" dirty="0"/>
                  <a:t>We are only going to be discussing Lie algebras over the complex numbers for now.</a:t>
                </a:r>
              </a:p>
              <a:p>
                <a:r>
                  <a:rPr lang="en-US" dirty="0"/>
                  <a:t>A simple Lie algebra has a nice bilinear form known as the Killing form (we’ll just mention this once later).</a:t>
                </a:r>
              </a:p>
              <a:p>
                <a:endParaRPr lang="en-US" dirty="0"/>
              </a:p>
            </p:txBody>
          </p:sp>
        </mc:Choice>
        <mc:Fallback>
          <p:sp>
            <p:nvSpPr>
              <p:cNvPr id="3" name="Content Placeholder 2">
                <a:extLst>
                  <a:ext uri="{FF2B5EF4-FFF2-40B4-BE49-F238E27FC236}">
                    <a16:creationId xmlns:a16="http://schemas.microsoft.com/office/drawing/2014/main" id="{28C5C2BB-6D49-48CC-B1CD-99095AD66139}"/>
                  </a:ext>
                </a:extLst>
              </p:cNvPr>
              <p:cNvSpPr>
                <a:spLocks noGrp="1" noRot="1" noChangeAspect="1" noMove="1" noResize="1" noEditPoints="1" noAdjustHandles="1" noChangeArrowheads="1" noChangeShapeType="1" noTextEdit="1"/>
              </p:cNvSpPr>
              <p:nvPr>
                <p:ph idx="1"/>
              </p:nvPr>
            </p:nvSpPr>
            <p:spPr>
              <a:blipFill>
                <a:blip r:embed="rId2"/>
                <a:stretch>
                  <a:fillRect l="-928" t="-2801"/>
                </a:stretch>
              </a:blipFill>
            </p:spPr>
            <p:txBody>
              <a:bodyPr/>
              <a:lstStyle/>
              <a:p>
                <a:r>
                  <a:rPr lang="en-US">
                    <a:noFill/>
                  </a:rPr>
                  <a:t> </a:t>
                </a:r>
              </a:p>
            </p:txBody>
          </p:sp>
        </mc:Fallback>
      </mc:AlternateContent>
    </p:spTree>
    <p:extLst>
      <p:ext uri="{BB962C8B-B14F-4D97-AF65-F5344CB8AC3E}">
        <p14:creationId xmlns:p14="http://schemas.microsoft.com/office/powerpoint/2010/main" val="16302602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B21B0-5556-49E3-ACF1-E0DEEAC0E50D}"/>
              </a:ext>
            </a:extLst>
          </p:cNvPr>
          <p:cNvSpPr>
            <a:spLocks noGrp="1"/>
          </p:cNvSpPr>
          <p:nvPr>
            <p:ph type="title"/>
          </p:nvPr>
        </p:nvSpPr>
        <p:spPr/>
        <p:txBody>
          <a:bodyPr/>
          <a:lstStyle/>
          <a:p>
            <a:r>
              <a:rPr lang="en-US" dirty="0"/>
              <a:t>Starting it off…</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06B4E03-5271-4CDB-8A6B-AA267B9AC39F}"/>
                  </a:ext>
                </a:extLst>
              </p:cNvPr>
              <p:cNvSpPr>
                <a:spLocks noGrp="1"/>
              </p:cNvSpPr>
              <p:nvPr>
                <p:ph idx="1"/>
              </p:nvPr>
            </p:nvSpPr>
            <p:spPr/>
            <p:txBody>
              <a:bodyPr/>
              <a:lstStyle/>
              <a:p>
                <a:r>
                  <a:rPr lang="en-US" dirty="0"/>
                  <a:t>Since our Lie algebra is generated by {</a:t>
                </a:r>
                <a:r>
                  <a:rPr lang="en-US" dirty="0" err="1"/>
                  <a:t>e_i</a:t>
                </a:r>
                <a:r>
                  <a:rPr lang="en-US" dirty="0"/>
                  <a:t>} (and we can show that these survive the relations), we have </a:t>
                </a:r>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r>
                              <a:rPr lang="en-US" b="0" i="1" smtClean="0">
                                <a:latin typeface="Cambria Math" panose="02040503050406030204" pitchFamily="18" charset="0"/>
                              </a:rPr>
                              <m:t>𝛼</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𝑛</m:t>
                            </m:r>
                          </m:sub>
                        </m:sSub>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Φ</m:t>
                        </m:r>
                      </m:e>
                      <m:sub>
                        <m:r>
                          <a:rPr lang="en-US" b="0" i="1" smtClean="0">
                            <a:latin typeface="Cambria Math" panose="02040503050406030204" pitchFamily="18" charset="0"/>
                          </a:rPr>
                          <m:t>𝑎</m:t>
                        </m:r>
                      </m:sub>
                    </m:sSub>
                  </m:oMath>
                </a14:m>
                <a:r>
                  <a:rPr lang="en-US" dirty="0"/>
                  <a:t> and these root spaces have dimension 1. Furthermore, by looking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𝑖</m:t>
                        </m:r>
                      </m:sub>
                    </m:sSub>
                  </m:oMath>
                </a14:m>
                <a:r>
                  <a:rPr lang="en-US" dirty="0"/>
                  <a:t> (</a:t>
                </a:r>
                <a:r>
                  <a:rPr lang="en-US" dirty="0" err="1"/>
                  <a:t>i</a:t>
                </a:r>
                <a:r>
                  <a:rPr lang="en-US" dirty="0"/>
                  <a:t>&gt;1) on the </a:t>
                </a:r>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𝑛</m:t>
                            </m:r>
                          </m:sub>
                        </m:sSub>
                      </m:e>
                    </m:d>
                  </m:oMath>
                </a14:m>
                <a:r>
                  <a:rPr lang="en-US" dirty="0"/>
                  <a:t>, we see that we get </a:t>
                </a:r>
                <a14:m>
                  <m:oMath xmlns:m="http://schemas.openxmlformats.org/officeDocument/2006/math">
                    <m:r>
                      <m:rPr>
                        <m:sty m:val="p"/>
                      </m:rPr>
                      <a:rPr lang="en-US" b="0" i="0" smtClean="0">
                        <a:latin typeface="Cambria Math" panose="02040503050406030204" pitchFamily="18" charset="0"/>
                      </a:rPr>
                      <m:t>Φ</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Φ</m:t>
                        </m:r>
                      </m:e>
                      <m:sub>
                        <m:r>
                          <a:rPr lang="en-US" b="0" i="1" smtClean="0">
                            <a:latin typeface="Cambria Math" panose="02040503050406030204" pitchFamily="18" charset="0"/>
                          </a:rPr>
                          <m:t>𝑎</m:t>
                        </m:r>
                      </m:sub>
                    </m:sSub>
                  </m:oMath>
                </a14:m>
                <a:r>
                  <a:rPr lang="en-US" dirty="0"/>
                  <a:t> (and all of these spaces have dimension 1).</a:t>
                </a:r>
              </a:p>
              <a:p>
                <a:r>
                  <a:rPr lang="en-US" dirty="0"/>
                  <a:t>Also we know by the construction that all roots must be combinations of these and not, say </a:t>
                </a:r>
                <a14:m>
                  <m:oMath xmlns:m="http://schemas.openxmlformats.org/officeDocument/2006/math">
                    <m:r>
                      <a:rPr lang="en-US" b="0" i="1" smtClean="0">
                        <a:latin typeface="Cambria Math" panose="02040503050406030204" pitchFamily="18" charset="0"/>
                      </a:rPr>
                      <m:t>𝛾</m:t>
                    </m:r>
                  </m:oMath>
                </a14:m>
                <a:r>
                  <a:rPr lang="en-US" dirty="0"/>
                  <a:t>.</a:t>
                </a:r>
              </a:p>
              <a:p>
                <a:r>
                  <a:rPr lang="en-US" dirty="0"/>
                  <a:t>In general, let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Φ</m:t>
                        </m:r>
                      </m:e>
                      <m:sub>
                        <m:r>
                          <a:rPr lang="en-US" b="0" i="1" smtClean="0">
                            <a:latin typeface="Cambria Math" panose="02040503050406030204" pitchFamily="18" charset="0"/>
                          </a:rPr>
                          <m:t>𝑟</m:t>
                        </m:r>
                      </m:sub>
                    </m:sSub>
                    <m:r>
                      <a:rPr lang="en-US" b="0" i="1" smtClean="0">
                        <a:latin typeface="Cambria Math" panose="02040503050406030204" pitchFamily="18" charset="0"/>
                      </a:rPr>
                      <m:t>=</m:t>
                    </m:r>
                    <m:r>
                      <a:rPr lang="en-US" b="0" i="1" smtClean="0">
                        <a:latin typeface="Cambria Math" panose="02040503050406030204" pitchFamily="18" charset="0"/>
                      </a:rPr>
                      <m:t>𝑊</m:t>
                    </m:r>
                    <m:r>
                      <a:rPr lang="en-US" b="0" i="1" smtClean="0">
                        <a:latin typeface="Cambria Math" panose="02040503050406030204" pitchFamily="18" charset="0"/>
                      </a:rPr>
                      <m:t>(</m:t>
                    </m:r>
                    <m:r>
                      <m:rPr>
                        <m:lit/>
                      </m:rP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r>
                      <a:rPr lang="en-US" b="0" i="1" smtClean="0">
                        <a:latin typeface="Cambria Math" panose="02040503050406030204" pitchFamily="18" charset="0"/>
                      </a:rPr>
                      <m:t>})</m:t>
                    </m:r>
                    <m:r>
                      <a:rPr lang="en-US" b="0" i="0" smtClean="0">
                        <a:latin typeface="Cambria Math" panose="02040503050406030204" pitchFamily="18" charset="0"/>
                      </a:rPr>
                      <m:t>.</m:t>
                    </m:r>
                  </m:oMath>
                </a14:m>
                <a:r>
                  <a:rPr lang="en-US" dirty="0"/>
                  <a:t> These will all have dimension 1, and we can show that by the construction, these will be all the roots with positive norm.</a:t>
                </a:r>
              </a:p>
              <a:p>
                <a:endParaRPr lang="en-US" dirty="0"/>
              </a:p>
              <a:p>
                <a:pPr marL="0" indent="0">
                  <a:buNone/>
                </a:pPr>
                <a:endParaRPr lang="en-US" dirty="0"/>
              </a:p>
            </p:txBody>
          </p:sp>
        </mc:Choice>
        <mc:Fallback>
          <p:sp>
            <p:nvSpPr>
              <p:cNvPr id="3" name="Content Placeholder 2">
                <a:extLst>
                  <a:ext uri="{FF2B5EF4-FFF2-40B4-BE49-F238E27FC236}">
                    <a16:creationId xmlns:a16="http://schemas.microsoft.com/office/drawing/2014/main" id="{B06B4E03-5271-4CDB-8A6B-AA267B9AC39F}"/>
                  </a:ext>
                </a:extLst>
              </p:cNvPr>
              <p:cNvSpPr>
                <a:spLocks noGrp="1" noRot="1" noChangeAspect="1" noMove="1" noResize="1" noEditPoints="1" noAdjustHandles="1" noChangeArrowheads="1" noChangeShapeType="1" noTextEdit="1"/>
              </p:cNvSpPr>
              <p:nvPr>
                <p:ph idx="1"/>
              </p:nvPr>
            </p:nvSpPr>
            <p:spPr>
              <a:blipFill>
                <a:blip r:embed="rId2"/>
                <a:stretch>
                  <a:fillRect l="-1043" t="-2241" r="-1391" b="-140"/>
                </a:stretch>
              </a:blipFill>
            </p:spPr>
            <p:txBody>
              <a:bodyPr/>
              <a:lstStyle/>
              <a:p>
                <a:r>
                  <a:rPr lang="en-US">
                    <a:noFill/>
                  </a:rPr>
                  <a:t> </a:t>
                </a:r>
              </a:p>
            </p:txBody>
          </p:sp>
        </mc:Fallback>
      </mc:AlternateContent>
    </p:spTree>
    <p:extLst>
      <p:ext uri="{BB962C8B-B14F-4D97-AF65-F5344CB8AC3E}">
        <p14:creationId xmlns:p14="http://schemas.microsoft.com/office/powerpoint/2010/main" val="16399626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4F819-C27C-4222-BE3C-2AB4D0B5A1D7}"/>
              </a:ext>
            </a:extLst>
          </p:cNvPr>
          <p:cNvSpPr>
            <a:spLocks noGrp="1"/>
          </p:cNvSpPr>
          <p:nvPr>
            <p:ph type="title"/>
          </p:nvPr>
        </p:nvSpPr>
        <p:spPr/>
        <p:txBody>
          <a:bodyPr/>
          <a:lstStyle/>
          <a:p>
            <a:r>
              <a:rPr lang="en-US" dirty="0"/>
              <a:t>Imaginary roots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3B87D2E-FD4A-4DEA-9A33-D00BA9363DEE}"/>
                  </a:ext>
                </a:extLst>
              </p:cNvPr>
              <p:cNvSpPr>
                <a:spLocks noGrp="1"/>
              </p:cNvSpPr>
              <p:nvPr>
                <p:ph idx="1"/>
              </p:nvPr>
            </p:nvSpPr>
            <p:spPr/>
            <p:txBody>
              <a:bodyPr/>
              <a:lstStyle/>
              <a:p>
                <a:r>
                  <a:rPr lang="en-US" dirty="0"/>
                  <a:t>Remember how the matrix A was non-invertible? Well in particular,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r>
                      <a:rPr lang="en-US" b="0" i="1" smtClean="0">
                        <a:latin typeface="Cambria Math" panose="02040503050406030204" pitchFamily="18" charset="0"/>
                      </a:rPr>
                      <m:t>𝜃</m:t>
                    </m:r>
                    <m:r>
                      <a:rPr lang="en-US" b="0" i="1" smtClean="0">
                        <a:latin typeface="Cambria Math" panose="02040503050406030204" pitchFamily="18" charset="0"/>
                      </a:rPr>
                      <m:t>)</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𝑖</m:t>
                            </m:r>
                          </m:sub>
                        </m:sSub>
                      </m:e>
                    </m:d>
                    <m:r>
                      <a:rPr lang="en-US" b="0" i="1" smtClean="0">
                        <a:latin typeface="Cambria Math" panose="02040503050406030204" pitchFamily="18" charset="0"/>
                      </a:rPr>
                      <m:t>=0</m:t>
                    </m:r>
                  </m:oMath>
                </a14:m>
                <a:r>
                  <a:rPr lang="en-US" dirty="0"/>
                  <a:t> for sure by our construction and likewise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r>
                          <a:rPr lang="en-US" b="0" i="1" smtClean="0">
                            <a:latin typeface="Cambria Math" panose="02040503050406030204" pitchFamily="18" charset="0"/>
                          </a:rPr>
                          <m:t>  </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0</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𝜃</m:t>
                            </m:r>
                          </m:e>
                          <m:sup>
                            <m:r>
                              <a:rPr lang="en-US" b="0" i="1" smtClean="0">
                                <a:latin typeface="Cambria Math" panose="02040503050406030204" pitchFamily="18" charset="0"/>
                              </a:rPr>
                              <m:t>𝑣</m:t>
                            </m:r>
                          </m:sup>
                        </m:sSup>
                      </m:e>
                    </m:d>
                  </m:oMath>
                </a14:m>
                <a:r>
                  <a:rPr lang="en-US" dirty="0"/>
                  <a:t>.</a:t>
                </a:r>
              </a:p>
              <a:p>
                <a:r>
                  <a:rPr lang="en-US" dirty="0"/>
                  <a:t>Let </a:t>
                </a:r>
                <a14:m>
                  <m:oMath xmlns:m="http://schemas.openxmlformats.org/officeDocument/2006/math">
                    <m:r>
                      <a:rPr lang="en-US" b="0" i="1" smtClean="0">
                        <a:latin typeface="Cambria Math" panose="02040503050406030204" pitchFamily="18" charset="0"/>
                      </a:rPr>
                      <m:t>𝛿</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r>
                      <a:rPr lang="en-US" b="0" i="1" smtClean="0">
                        <a:latin typeface="Cambria Math" panose="02040503050406030204" pitchFamily="18" charset="0"/>
                      </a:rPr>
                      <m:t>𝜃</m:t>
                    </m:r>
                  </m:oMath>
                </a14:m>
                <a:r>
                  <a:rPr lang="en-US" dirty="0"/>
                  <a:t> and </a:t>
                </a:r>
                <a14:m>
                  <m:oMath xmlns:m="http://schemas.openxmlformats.org/officeDocument/2006/math">
                    <m:r>
                      <a:rPr lang="en-US" b="0" i="1" smtClean="0">
                        <a:latin typeface="Cambria Math" panose="02040503050406030204" pitchFamily="18" charset="0"/>
                      </a:rPr>
                      <m:t>𝑐</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0</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𝜃</m:t>
                        </m:r>
                      </m:e>
                      <m:sup>
                        <m:r>
                          <a:rPr lang="en-US" b="0" i="1" smtClean="0">
                            <a:latin typeface="Cambria Math" panose="02040503050406030204" pitchFamily="18" charset="0"/>
                          </a:rPr>
                          <m:t>𝑣</m:t>
                        </m:r>
                      </m:sup>
                    </m:sSup>
                  </m:oMath>
                </a14:m>
                <a:endParaRPr lang="en-US" dirty="0"/>
              </a:p>
              <a:p>
                <a:r>
                  <a:rPr lang="en-US" dirty="0"/>
                  <a:t>Note that </a:t>
                </a:r>
                <a14:m>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𝛿</m:t>
                        </m:r>
                        <m:r>
                          <a:rPr lang="en-US" b="0" i="1" smtClean="0">
                            <a:latin typeface="Cambria Math" panose="02040503050406030204" pitchFamily="18" charset="0"/>
                          </a:rPr>
                          <m:t>,</m:t>
                        </m:r>
                        <m:r>
                          <a:rPr lang="en-US" b="0" i="1" smtClean="0">
                            <a:latin typeface="Cambria Math" panose="02040503050406030204" pitchFamily="18" charset="0"/>
                          </a:rPr>
                          <m:t>𝛿</m:t>
                        </m:r>
                      </m:e>
                    </m:d>
                    <m:r>
                      <a:rPr lang="en-US" b="0" i="1" smtClean="0">
                        <a:latin typeface="Cambria Math" panose="02040503050406030204" pitchFamily="18" charset="0"/>
                      </a:rPr>
                      <m:t>=0</m:t>
                    </m:r>
                  </m:oMath>
                </a14:m>
                <a:r>
                  <a:rPr lang="en-US" dirty="0"/>
                  <a:t> and only multiples of </a:t>
                </a:r>
                <a14:m>
                  <m:oMath xmlns:m="http://schemas.openxmlformats.org/officeDocument/2006/math">
                    <m:r>
                      <a:rPr lang="en-US" b="0" i="1" smtClean="0">
                        <a:latin typeface="Cambria Math" panose="02040503050406030204" pitchFamily="18" charset="0"/>
                      </a:rPr>
                      <m:t>𝛿</m:t>
                    </m:r>
                  </m:oMath>
                </a14:m>
                <a:r>
                  <a:rPr lang="en-US" dirty="0"/>
                  <a:t> can have this by positive </a:t>
                </a:r>
                <a:r>
                  <a:rPr lang="en-US" dirty="0" err="1"/>
                  <a:t>semidefiniteness</a:t>
                </a:r>
                <a:r>
                  <a:rPr lang="en-US" dirty="0"/>
                  <a:t> (and the fact the </a:t>
                </a:r>
                <a:r>
                  <a:rPr lang="en-US" dirty="0" err="1"/>
                  <a:t>corank</a:t>
                </a:r>
                <a:r>
                  <a:rPr lang="en-US" dirty="0"/>
                  <a:t> is 1).</a:t>
                </a:r>
              </a:p>
              <a:p>
                <a:r>
                  <a:rPr lang="en-US" dirty="0"/>
                  <a:t>We will show that these are all, in fact, roots soon.</a:t>
                </a:r>
              </a:p>
            </p:txBody>
          </p:sp>
        </mc:Choice>
        <mc:Fallback>
          <p:sp>
            <p:nvSpPr>
              <p:cNvPr id="3" name="Content Placeholder 2">
                <a:extLst>
                  <a:ext uri="{FF2B5EF4-FFF2-40B4-BE49-F238E27FC236}">
                    <a16:creationId xmlns:a16="http://schemas.microsoft.com/office/drawing/2014/main" id="{23B87D2E-FD4A-4DEA-9A33-D00BA9363DEE}"/>
                  </a:ext>
                </a:extLst>
              </p:cNvPr>
              <p:cNvSpPr>
                <a:spLocks noGrp="1" noRot="1" noChangeAspect="1" noMove="1" noResize="1" noEditPoints="1" noAdjustHandles="1" noChangeArrowheads="1" noChangeShapeType="1" noTextEdit="1"/>
              </p:cNvSpPr>
              <p:nvPr>
                <p:ph idx="1"/>
              </p:nvPr>
            </p:nvSpPr>
            <p:spPr>
              <a:blipFill>
                <a:blip r:embed="rId2"/>
                <a:stretch>
                  <a:fillRect l="-1043" t="-2241" r="-580"/>
                </a:stretch>
              </a:blipFill>
            </p:spPr>
            <p:txBody>
              <a:bodyPr/>
              <a:lstStyle/>
              <a:p>
                <a:r>
                  <a:rPr lang="en-US">
                    <a:noFill/>
                  </a:rPr>
                  <a:t> </a:t>
                </a:r>
              </a:p>
            </p:txBody>
          </p:sp>
        </mc:Fallback>
      </mc:AlternateContent>
    </p:spTree>
    <p:extLst>
      <p:ext uri="{BB962C8B-B14F-4D97-AF65-F5344CB8AC3E}">
        <p14:creationId xmlns:p14="http://schemas.microsoft.com/office/powerpoint/2010/main" val="26434360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B9B25-F568-4FB3-AF68-A0E284A6D74A}"/>
              </a:ext>
            </a:extLst>
          </p:cNvPr>
          <p:cNvSpPr>
            <a:spLocks noGrp="1"/>
          </p:cNvSpPr>
          <p:nvPr>
            <p:ph type="title"/>
          </p:nvPr>
        </p:nvSpPr>
        <p:spPr/>
        <p:txBody>
          <a:bodyPr/>
          <a:lstStyle/>
          <a:p>
            <a:r>
              <a:rPr lang="en-US" dirty="0"/>
              <a:t>Continuing the root-finding process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7982541-B2DF-40CB-8709-A77D76D69CDD}"/>
                  </a:ext>
                </a:extLst>
              </p:cNvPr>
              <p:cNvSpPr>
                <a:spLocks noGrp="1"/>
              </p:cNvSpPr>
              <p:nvPr>
                <p:ph idx="1"/>
              </p:nvPr>
            </p:nvSpPr>
            <p:spPr/>
            <p:txBody>
              <a:bodyPr/>
              <a:lstStyle/>
              <a:p>
                <a:r>
                  <a:rPr lang="en-US" dirty="0"/>
                  <a:t>Note that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0</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𝛽</m:t>
                        </m:r>
                      </m:e>
                    </m:d>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𝛽</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0</m:t>
                            </m:r>
                          </m:sub>
                        </m:sSub>
                      </m:e>
                    </m:d>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𝛽</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𝜃</m:t>
                            </m:r>
                          </m:sub>
                        </m:sSub>
                      </m:e>
                    </m:d>
                    <m:d>
                      <m:dPr>
                        <m:ctrlPr>
                          <a:rPr lang="en-US" b="0" i="1" smtClean="0">
                            <a:latin typeface="Cambria Math" panose="02040503050406030204" pitchFamily="18" charset="0"/>
                          </a:rPr>
                        </m:ctrlPr>
                      </m:dPr>
                      <m:e>
                        <m:r>
                          <a:rPr lang="en-US" b="0" i="1" smtClean="0">
                            <a:latin typeface="Cambria Math" panose="02040503050406030204" pitchFamily="18" charset="0"/>
                          </a:rPr>
                          <m:t>𝛿</m:t>
                        </m:r>
                        <m:r>
                          <a:rPr lang="en-US" b="0" i="1" smtClean="0">
                            <a:latin typeface="Cambria Math" panose="02040503050406030204" pitchFamily="18" charset="0"/>
                          </a:rPr>
                          <m:t>−</m:t>
                        </m:r>
                        <m:r>
                          <a:rPr lang="en-US" b="0" i="1" smtClean="0">
                            <a:latin typeface="Cambria Math" panose="02040503050406030204" pitchFamily="18" charset="0"/>
                          </a:rPr>
                          <m:t>𝜃</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𝜃</m:t>
                        </m:r>
                        <m:d>
                          <m:dPr>
                            <m:ctrlPr>
                              <a:rPr lang="en-US" b="0" i="1" smtClean="0">
                                <a:latin typeface="Cambria Math" panose="02040503050406030204" pitchFamily="18" charset="0"/>
                              </a:rPr>
                            </m:ctrlPr>
                          </m:dPr>
                          <m:e>
                            <m:r>
                              <a:rPr lang="en-US" b="0" i="1" smtClean="0">
                                <a:latin typeface="Cambria Math" panose="02040503050406030204" pitchFamily="18" charset="0"/>
                              </a:rPr>
                              <m:t>𝛽</m:t>
                            </m:r>
                          </m:e>
                        </m:d>
                      </m:sub>
                    </m:sSub>
                    <m:r>
                      <a:rPr lang="en-US" b="0" i="1" smtClean="0">
                        <a:latin typeface="Cambria Math" panose="02040503050406030204" pitchFamily="18" charset="0"/>
                      </a:rPr>
                      <m:t>+</m:t>
                    </m:r>
                    <m:r>
                      <a:rPr lang="en-US" b="0" i="1" smtClean="0">
                        <a:latin typeface="Cambria Math" panose="02040503050406030204" pitchFamily="18" charset="0"/>
                      </a:rPr>
                      <m:t>𝛽</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𝜃</m:t>
                            </m:r>
                          </m:sub>
                        </m:sSub>
                      </m:e>
                    </m:d>
                    <m:r>
                      <a:rPr lang="en-US" b="0" i="1" smtClean="0">
                        <a:latin typeface="Cambria Math" panose="02040503050406030204" pitchFamily="18" charset="0"/>
                      </a:rPr>
                      <m:t>(</m:t>
                    </m:r>
                    <m:r>
                      <a:rPr lang="en-US" b="0" i="1" smtClean="0">
                        <a:latin typeface="Cambria Math" panose="02040503050406030204" pitchFamily="18" charset="0"/>
                      </a:rPr>
                      <m:t>𝜃</m:t>
                    </m:r>
                    <m:r>
                      <a:rPr lang="en-US" b="0" i="1" smtClean="0">
                        <a:latin typeface="Cambria Math" panose="02040503050406030204" pitchFamily="18" charset="0"/>
                      </a:rPr>
                      <m:t>)</m:t>
                    </m:r>
                  </m:oMath>
                </a14:m>
                <a:endParaRPr lang="en-US" dirty="0"/>
              </a:p>
              <a:p>
                <a:r>
                  <a:rPr lang="en-US" dirty="0"/>
                  <a:t>Furthermore,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𝛿</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𝛽</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𝛿</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𝛽</m:t>
                        </m:r>
                      </m:e>
                    </m:d>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𝛿</m:t>
                    </m:r>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𝛿</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𝑖</m:t>
                            </m:r>
                          </m:sub>
                        </m:sSub>
                      </m:e>
                    </m:d>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𝛽</m:t>
                        </m:r>
                      </m:e>
                    </m:d>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𝛿</m:t>
                    </m:r>
                    <m:r>
                      <a:rPr lang="en-US" b="0" i="1" smtClean="0">
                        <a:latin typeface="Cambria Math" panose="02040503050406030204" pitchFamily="18" charset="0"/>
                      </a:rPr>
                      <m:t>.</m:t>
                    </m:r>
                  </m:oMath>
                </a14:m>
                <a:endParaRPr lang="en-US" dirty="0"/>
              </a:p>
              <a:p>
                <a:r>
                  <a:rPr lang="en-US" dirty="0"/>
                  <a:t>So we can see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Φ</m:t>
                        </m:r>
                      </m:e>
                      <m:sub>
                        <m:r>
                          <a:rPr lang="en-US" b="0" i="1" smtClean="0">
                            <a:latin typeface="Cambria Math" panose="02040503050406030204" pitchFamily="18" charset="0"/>
                          </a:rPr>
                          <m:t>𝑟</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d>
                          <m:dPr>
                            <m:begChr m:val="{"/>
                            <m:endChr m:val="}"/>
                            <m:ctrlPr>
                              <a:rPr lang="en-US" b="0" i="0"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𝛿</m:t>
                            </m:r>
                          </m:e>
                        </m:d>
                      </m:e>
                      <m:sub>
                        <m:r>
                          <a:rPr lang="en-US" b="0" i="1" smtClean="0">
                            <a:latin typeface="Cambria Math" panose="02040503050406030204" pitchFamily="18" charset="0"/>
                          </a:rPr>
                          <m:t>𝛼</m:t>
                        </m:r>
                        <m:r>
                          <a:rPr lang="en-US" b="0" i="1" smtClean="0">
                            <a:latin typeface="Cambria Math" panose="02040503050406030204" pitchFamily="18" charset="0"/>
                          </a:rPr>
                          <m:t>∈</m:t>
                        </m:r>
                        <m:r>
                          <m:rPr>
                            <m:sty m:val="p"/>
                          </m:rPr>
                          <a:rPr lang="en-US" b="0" i="0" smtClean="0">
                            <a:latin typeface="Cambria Math" panose="02040503050406030204" pitchFamily="18" charset="0"/>
                          </a:rPr>
                          <m:t>Φ</m:t>
                        </m:r>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m:t>
                        </m:r>
                        <m:r>
                          <a:rPr lang="en-US" b="0" i="1" smtClean="0">
                            <a:latin typeface="Cambria Math" panose="02040503050406030204" pitchFamily="18" charset="0"/>
                          </a:rPr>
                          <m:t>𝑍</m:t>
                        </m:r>
                      </m:sub>
                    </m:sSub>
                  </m:oMath>
                </a14:m>
                <a:r>
                  <a:rPr lang="en-US" dirty="0"/>
                  <a:t> </a:t>
                </a:r>
              </a:p>
              <a:p>
                <a:r>
                  <a:rPr lang="en-US" dirty="0"/>
                  <a:t>For the reverse inclusion, can show it by playing around with the highest short and long root (can do this if there’s time to kill).</a:t>
                </a:r>
              </a:p>
              <a:p>
                <a:endParaRPr lang="en-US" dirty="0"/>
              </a:p>
            </p:txBody>
          </p:sp>
        </mc:Choice>
        <mc:Fallback>
          <p:sp>
            <p:nvSpPr>
              <p:cNvPr id="3" name="Content Placeholder 2">
                <a:extLst>
                  <a:ext uri="{FF2B5EF4-FFF2-40B4-BE49-F238E27FC236}">
                    <a16:creationId xmlns:a16="http://schemas.microsoft.com/office/drawing/2014/main" id="{07982541-B2DF-40CB-8709-A77D76D69CDD}"/>
                  </a:ext>
                </a:extLst>
              </p:cNvPr>
              <p:cNvSpPr>
                <a:spLocks noGrp="1" noRot="1" noChangeAspect="1" noMove="1" noResize="1" noEditPoints="1" noAdjustHandles="1" noChangeArrowheads="1" noChangeShapeType="1" noTextEdit="1"/>
              </p:cNvSpPr>
              <p:nvPr>
                <p:ph idx="1"/>
              </p:nvPr>
            </p:nvSpPr>
            <p:spPr>
              <a:blipFill>
                <a:blip r:embed="rId2"/>
                <a:stretch>
                  <a:fillRect l="-1043" t="-1961"/>
                </a:stretch>
              </a:blipFill>
            </p:spPr>
            <p:txBody>
              <a:bodyPr/>
              <a:lstStyle/>
              <a:p>
                <a:r>
                  <a:rPr lang="en-US">
                    <a:noFill/>
                  </a:rPr>
                  <a:t> </a:t>
                </a:r>
              </a:p>
            </p:txBody>
          </p:sp>
        </mc:Fallback>
      </mc:AlternateContent>
    </p:spTree>
    <p:extLst>
      <p:ext uri="{BB962C8B-B14F-4D97-AF65-F5344CB8AC3E}">
        <p14:creationId xmlns:p14="http://schemas.microsoft.com/office/powerpoint/2010/main" val="22904233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7EC3D-B729-416F-A244-F5CF2E5145C5}"/>
              </a:ext>
            </a:extLst>
          </p:cNvPr>
          <p:cNvSpPr>
            <a:spLocks noGrp="1"/>
          </p:cNvSpPr>
          <p:nvPr>
            <p:ph type="title"/>
          </p:nvPr>
        </p:nvSpPr>
        <p:spPr/>
        <p:txBody>
          <a:bodyPr/>
          <a:lstStyle/>
          <a:p>
            <a:r>
              <a:rPr lang="en-US" dirty="0"/>
              <a:t>Classifying the imaginary roots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2F921429-CEBD-4C6E-9A0D-887E27456D9B}"/>
                  </a:ext>
                </a:extLst>
              </p:cNvPr>
              <p:cNvSpPr>
                <a:spLocks noGrp="1"/>
              </p:cNvSpPr>
              <p:nvPr>
                <p:ph idx="1"/>
              </p:nvPr>
            </p:nvSpPr>
            <p:spPr/>
            <p:txBody>
              <a:bodyPr/>
              <a:lstStyle/>
              <a:p>
                <a:r>
                  <a:rPr lang="en-US" dirty="0"/>
                  <a:t>We know that all imaginary roots are of the form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𝛿</m:t>
                    </m:r>
                    <m:r>
                      <a:rPr lang="en-US" b="0" i="1" smtClean="0">
                        <a:latin typeface="Cambria Math" panose="02040503050406030204" pitchFamily="18" charset="0"/>
                      </a:rPr>
                      <m:t>,</m:t>
                    </m:r>
                  </m:oMath>
                </a14:m>
                <a:r>
                  <a:rPr lang="en-US" dirty="0"/>
                  <a:t> we just need to show that they are all roots.</a:t>
                </a:r>
              </a:p>
              <a:p>
                <a:r>
                  <a:rPr lang="en-US" dirty="0"/>
                  <a:t>Consider the real root </a:t>
                </a:r>
                <a14:m>
                  <m:oMath xmlns:m="http://schemas.openxmlformats.org/officeDocument/2006/math">
                    <m:r>
                      <a:rPr lang="en-US" b="0" i="1" smtClean="0">
                        <a:latin typeface="Cambria Math" panose="02040503050406030204" pitchFamily="18" charset="0"/>
                      </a:rPr>
                      <m:t>𝜃</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−1</m:t>
                        </m:r>
                      </m:e>
                    </m:d>
                    <m:r>
                      <a:rPr lang="en-US" b="0" i="1" smtClean="0">
                        <a:latin typeface="Cambria Math" panose="02040503050406030204" pitchFamily="18" charset="0"/>
                      </a:rPr>
                      <m:t>𝛿</m:t>
                    </m:r>
                  </m:oMath>
                </a14:m>
                <a:endParaRPr lang="en-US" dirty="0"/>
              </a:p>
              <a:p>
                <a:r>
                  <a:rPr lang="en-US" dirty="0"/>
                  <a:t>Can compute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0</m:t>
                        </m:r>
                        <m:d>
                          <m:dPr>
                            <m:ctrlPr>
                              <a:rPr lang="en-US" b="0" i="1" smtClean="0">
                                <a:latin typeface="Cambria Math" panose="02040503050406030204" pitchFamily="18" charset="0"/>
                              </a:rPr>
                            </m:ctrlPr>
                          </m:dPr>
                          <m:e>
                            <m:r>
                              <a:rPr lang="en-US" b="0" i="1" smtClean="0">
                                <a:latin typeface="Cambria Math" panose="02040503050406030204" pitchFamily="18" charset="0"/>
                              </a:rPr>
                              <m:t>𝜃</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−1</m:t>
                                </m:r>
                              </m:e>
                            </m:d>
                            <m:r>
                              <a:rPr lang="en-US" b="0" i="1" smtClean="0">
                                <a:latin typeface="Cambria Math" panose="02040503050406030204" pitchFamily="18" charset="0"/>
                              </a:rPr>
                              <m:t>𝛿</m:t>
                            </m:r>
                          </m:e>
                        </m:d>
                      </m:sub>
                    </m:sSub>
                    <m:r>
                      <a:rPr lang="en-US" b="0" i="1" smtClean="0">
                        <a:latin typeface="Cambria Math" panose="02040503050406030204" pitchFamily="18" charset="0"/>
                      </a:rPr>
                      <m:t>=−</m:t>
                    </m:r>
                    <m:r>
                      <a:rPr lang="en-US" b="0" i="1" smtClean="0">
                        <a:latin typeface="Cambria Math" panose="02040503050406030204" pitchFamily="18" charset="0"/>
                      </a:rPr>
                      <m:t>𝜃</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+1</m:t>
                        </m:r>
                      </m:e>
                    </m:d>
                    <m:r>
                      <a:rPr lang="en-US" b="0" i="1" smtClean="0">
                        <a:latin typeface="Cambria Math" panose="02040503050406030204" pitchFamily="18" charset="0"/>
                      </a:rPr>
                      <m:t>𝛿</m:t>
                    </m:r>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r>
                      <a:rPr lang="en-US" b="0" i="1" smtClean="0">
                        <a:latin typeface="Cambria Math" panose="02040503050406030204" pitchFamily="18" charset="0"/>
                      </a:rPr>
                      <m:t>𝜃</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−1</m:t>
                        </m:r>
                      </m:e>
                    </m:d>
                    <m:r>
                      <a:rPr lang="en-US" b="0" i="1" smtClean="0">
                        <a:latin typeface="Cambria Math" panose="02040503050406030204" pitchFamily="18" charset="0"/>
                      </a:rPr>
                      <m:t>𝛿</m:t>
                    </m:r>
                  </m:oMath>
                </a14:m>
                <a:r>
                  <a:rPr lang="en-US" dirty="0"/>
                  <a:t>.</a:t>
                </a:r>
              </a:p>
              <a:p>
                <a:r>
                  <a:rPr lang="en-US" dirty="0"/>
                  <a:t>In between these two roots is </a:t>
                </a:r>
                <a14:m>
                  <m:oMath xmlns:m="http://schemas.openxmlformats.org/officeDocument/2006/math">
                    <m:r>
                      <a:rPr lang="en-US" b="0" i="1" smtClean="0">
                        <a:latin typeface="Cambria Math" panose="02040503050406030204" pitchFamily="18" charset="0"/>
                      </a:rPr>
                      <m:t>𝜃</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−1</m:t>
                        </m:r>
                      </m:e>
                    </m:d>
                    <m:r>
                      <a:rPr lang="en-US" b="0" i="1" smtClean="0">
                        <a:latin typeface="Cambria Math" panose="02040503050406030204" pitchFamily="18" charset="0"/>
                      </a:rPr>
                      <m:t>𝛿</m:t>
                    </m:r>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𝛿</m:t>
                    </m:r>
                  </m:oMath>
                </a14:m>
                <a:r>
                  <a:rPr lang="en-US" dirty="0"/>
                  <a:t>. Our game plan is to show this must really be a root.</a:t>
                </a:r>
              </a:p>
              <a:p>
                <a:r>
                  <a:rPr lang="en-US" dirty="0"/>
                  <a:t>Consider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0</m:t>
                        </m:r>
                      </m:sub>
                    </m:sSub>
                  </m:oMath>
                </a14:m>
                <a:r>
                  <a:rPr lang="en-US" dirty="0"/>
                  <a:t> on a non-zero element x of the 1-dimensional root space </a:t>
                </a:r>
                <a14:m>
                  <m:oMath xmlns:m="http://schemas.openxmlformats.org/officeDocument/2006/math">
                    <m:r>
                      <a:rPr lang="en-US" b="0" i="1" smtClean="0">
                        <a:latin typeface="Cambria Math" panose="02040503050406030204" pitchFamily="18" charset="0"/>
                      </a:rPr>
                      <m:t>𝑋</m:t>
                    </m:r>
                    <m:r>
                      <a:rPr lang="en-US" b="0" i="1" smtClean="0">
                        <a:latin typeface="Cambria Math" panose="02040503050406030204" pitchFamily="18" charset="0"/>
                      </a:rPr>
                      <m:t>_{</m:t>
                    </m:r>
                    <m:r>
                      <a:rPr lang="en-US" b="0" i="1" smtClean="0">
                        <a:latin typeface="Cambria Math" panose="02040503050406030204" pitchFamily="18" charset="0"/>
                      </a:rPr>
                      <m:t>𝜃</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−1</m:t>
                        </m:r>
                      </m:e>
                    </m:d>
                    <m:r>
                      <a:rPr lang="en-US" b="0" i="1" smtClean="0">
                        <a:latin typeface="Cambria Math" panose="02040503050406030204" pitchFamily="18" charset="0"/>
                      </a:rPr>
                      <m:t>𝛿</m:t>
                    </m:r>
                  </m:oMath>
                </a14:m>
                <a:r>
                  <a:rPr lang="en-US" dirty="0"/>
                  <a:t>}.</a:t>
                </a:r>
              </a:p>
              <a:p>
                <a:endParaRPr lang="en-US" dirty="0"/>
              </a:p>
              <a:p>
                <a:endParaRPr lang="en-US" dirty="0"/>
              </a:p>
            </p:txBody>
          </p:sp>
        </mc:Choice>
        <mc:Fallback>
          <p:sp>
            <p:nvSpPr>
              <p:cNvPr id="3" name="Content Placeholder 2">
                <a:extLst>
                  <a:ext uri="{FF2B5EF4-FFF2-40B4-BE49-F238E27FC236}">
                    <a16:creationId xmlns:a16="http://schemas.microsoft.com/office/drawing/2014/main" id="{2F921429-CEBD-4C6E-9A0D-887E27456D9B}"/>
                  </a:ext>
                </a:extLst>
              </p:cNvPr>
              <p:cNvSpPr>
                <a:spLocks noGrp="1" noRot="1" noChangeAspect="1" noMove="1" noResize="1" noEditPoints="1" noAdjustHandles="1" noChangeArrowheads="1" noChangeShapeType="1" noTextEdit="1"/>
              </p:cNvSpPr>
              <p:nvPr>
                <p:ph idx="1"/>
              </p:nvPr>
            </p:nvSpPr>
            <p:spPr>
              <a:blipFill>
                <a:blip r:embed="rId2"/>
                <a:stretch>
                  <a:fillRect l="-1043" t="-2241" r="-812"/>
                </a:stretch>
              </a:blipFill>
            </p:spPr>
            <p:txBody>
              <a:bodyPr/>
              <a:lstStyle/>
              <a:p>
                <a:r>
                  <a:rPr lang="en-US">
                    <a:noFill/>
                  </a:rPr>
                  <a:t> </a:t>
                </a:r>
              </a:p>
            </p:txBody>
          </p:sp>
        </mc:Fallback>
      </mc:AlternateContent>
    </p:spTree>
    <p:extLst>
      <p:ext uri="{BB962C8B-B14F-4D97-AF65-F5344CB8AC3E}">
        <p14:creationId xmlns:p14="http://schemas.microsoft.com/office/powerpoint/2010/main" val="12640449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6115A-7C81-4541-85BF-B4B0E41FCD2A}"/>
              </a:ext>
            </a:extLst>
          </p:cNvPr>
          <p:cNvSpPr>
            <a:spLocks noGrp="1"/>
          </p:cNvSpPr>
          <p:nvPr>
            <p:ph type="title"/>
          </p:nvPr>
        </p:nvSpPr>
        <p:spPr/>
        <p:txBody>
          <a:bodyPr/>
          <a:lstStyle/>
          <a:p>
            <a:r>
              <a:rPr lang="en-US" dirty="0"/>
              <a:t>Classifying the imaginary roots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5770F2F-D124-4058-8E1B-6AE61CABC139}"/>
                  </a:ext>
                </a:extLst>
              </p:cNvPr>
              <p:cNvSpPr>
                <a:spLocks noGrp="1"/>
              </p:cNvSpPr>
              <p:nvPr>
                <p:ph idx="1"/>
              </p:nvPr>
            </p:nvSpPr>
            <p:spPr/>
            <p:txBody>
              <a:bodyPr>
                <a:normAutofit fontScale="85000" lnSpcReduction="20000"/>
              </a:bodyPr>
              <a:lstStyle/>
              <a:p>
                <a:r>
                  <a:rPr lang="en-US" dirty="0"/>
                  <a:t>We have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0</m:t>
                        </m:r>
                      </m:sub>
                    </m:sSub>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𝑒</m:t>
                                </m:r>
                              </m:e>
                              <m:sub>
                                <m:r>
                                  <a:rPr lang="en-US" b="0" i="1" smtClean="0">
                                    <a:latin typeface="Cambria Math" panose="02040503050406030204" pitchFamily="18" charset="0"/>
                                  </a:rPr>
                                  <m:t>0</m:t>
                                </m:r>
                              </m:sub>
                            </m:sSub>
                          </m:e>
                        </m:d>
                      </m:e>
                    </m:func>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0</m:t>
                                </m:r>
                              </m:sub>
                            </m:sSub>
                          </m:e>
                        </m:d>
                      </m:e>
                    </m:func>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𝑒</m:t>
                                </m:r>
                              </m:e>
                              <m:sub>
                                <m:r>
                                  <a:rPr lang="en-US" b="0" i="1" smtClean="0">
                                    <a:latin typeface="Cambria Math" panose="02040503050406030204" pitchFamily="18" charset="0"/>
                                  </a:rPr>
                                  <m:t>0</m:t>
                                </m:r>
                              </m:sub>
                            </m:sSub>
                          </m:e>
                        </m:d>
                      </m:e>
                    </m:func>
                    <m:r>
                      <a:rPr lang="en-US" b="0" i="0" smtClean="0">
                        <a:latin typeface="Cambria Math" panose="02040503050406030204" pitchFamily="18" charset="0"/>
                      </a:rPr>
                      <m:t>. </m:t>
                    </m:r>
                    <m:r>
                      <m:rPr>
                        <m:sty m:val="p"/>
                      </m:rPr>
                      <a:rPr lang="en-US" b="0" i="0" smtClean="0">
                        <a:latin typeface="Cambria Math" panose="02040503050406030204" pitchFamily="18" charset="0"/>
                      </a:rPr>
                      <m:t>And</m:t>
                    </m:r>
                    <m:r>
                      <a:rPr lang="en-US" b="0" i="0" smtClean="0">
                        <a:latin typeface="Cambria Math" panose="02040503050406030204" pitchFamily="18" charset="0"/>
                      </a:rPr>
                      <m:t> </m:t>
                    </m:r>
                  </m:oMath>
                </a14:m>
                <a:endParaRPr lang="en-US" b="0" dirty="0"/>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0</m:t>
                        </m:r>
                      </m:sub>
                    </m:sSub>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x</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r>
                              <a:rPr lang="en-US" b="0" i="1" smtClean="0">
                                <a:latin typeface="Cambria Math" panose="02040503050406030204" pitchFamily="18" charset="0"/>
                              </a:rPr>
                              <m:t>𝜃</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−1</m:t>
                                </m:r>
                              </m:e>
                            </m:d>
                            <m:r>
                              <a:rPr lang="en-US" b="0" i="1" smtClean="0">
                                <a:latin typeface="Cambria Math" panose="02040503050406030204" pitchFamily="18" charset="0"/>
                              </a:rPr>
                              <m:t>𝛿</m:t>
                            </m:r>
                          </m:e>
                        </m:d>
                      </m:sub>
                    </m:sSub>
                  </m:oMath>
                </a14:m>
                <a:endParaRPr lang="en-US" dirty="0"/>
              </a:p>
              <a:p>
                <a:r>
                  <a:rPr lang="en-US" dirty="0"/>
                  <a:t>Note </a:t>
                </a:r>
                <a14:m>
                  <m:oMath xmlns:m="http://schemas.openxmlformats.org/officeDocument/2006/math">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𝑒</m:t>
                        </m:r>
                      </m:e>
                      <m:sub>
                        <m:r>
                          <a:rPr lang="en-US" b="0" i="1" smtClean="0">
                            <a:latin typeface="Cambria Math" panose="02040503050406030204" pitchFamily="18" charset="0"/>
                          </a:rPr>
                          <m:t>0</m:t>
                        </m:r>
                      </m:sub>
                    </m:sSub>
                    <m:r>
                      <a:rPr lang="en-US" b="0" i="1" smtClean="0">
                        <a:latin typeface="Cambria Math" panose="02040503050406030204" pitchFamily="18" charset="0"/>
                      </a:rPr>
                      <m:t> </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𝛿</m:t>
                            </m:r>
                          </m:e>
                        </m:d>
                      </m:sub>
                    </m:sSub>
                  </m:oMath>
                </a14:m>
                <a:r>
                  <a:rPr lang="en-US" dirty="0"/>
                  <a:t> (or 0 if that does not exist). So if such a root space did not exist, then:</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0</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oMath>
                </a14:m>
                <a:r>
                  <a:rPr lang="en-US" b="0" dirty="0"/>
                  <a:t> </a:t>
                </a:r>
                <a14:m>
                  <m:oMath xmlns:m="http://schemas.openxmlformats.org/officeDocument/2006/math">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𝑒</m:t>
                                </m:r>
                              </m:e>
                              <m:sub>
                                <m:r>
                                  <a:rPr lang="en-US" b="0" i="1" smtClean="0">
                                    <a:latin typeface="Cambria Math" panose="02040503050406030204" pitchFamily="18" charset="0"/>
                                  </a:rPr>
                                  <m:t>0</m:t>
                                </m:r>
                              </m:sub>
                            </m:sSub>
                          </m:e>
                        </m:d>
                      </m:e>
                    </m:func>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0</m:t>
                                </m:r>
                              </m:sub>
                            </m:sSub>
                          </m:e>
                        </m:d>
                      </m:e>
                    </m:func>
                    <m:r>
                      <a:rPr lang="en-US" b="0" i="0" smtClean="0">
                        <a:latin typeface="Cambria Math" panose="02040503050406030204" pitchFamily="18" charset="0"/>
                      </a:rPr>
                      <m:t>(</m:t>
                    </m:r>
                    <m:r>
                      <m:rPr>
                        <m:sty m:val="p"/>
                      </m:rPr>
                      <a:rPr lang="en-US" b="0" i="0" smtClean="0">
                        <a:latin typeface="Cambria Math" panose="02040503050406030204" pitchFamily="18" charset="0"/>
                      </a:rPr>
                      <m:t>x</m:t>
                    </m:r>
                    <m:r>
                      <a:rPr lang="en-US" b="0" i="0" smtClean="0">
                        <a:latin typeface="Cambria Math" panose="02040503050406030204" pitchFamily="18" charset="0"/>
                      </a:rPr>
                      <m:t>)</m:t>
                    </m:r>
                  </m:oMath>
                </a14:m>
                <a:r>
                  <a:rPr lang="en-US" dirty="0"/>
                  <a:t>.</a:t>
                </a:r>
              </a:p>
              <a:p>
                <a:r>
                  <a:rPr lang="en-US" dirty="0"/>
                  <a:t>But </a:t>
                </a:r>
                <a14:m>
                  <m:oMath xmlns:m="http://schemas.openxmlformats.org/officeDocument/2006/math">
                    <m:r>
                      <a:rPr lang="en-US" b="0" i="1" smtClean="0">
                        <a:latin typeface="Cambria Math" panose="02040503050406030204" pitchFamily="18" charset="0"/>
                      </a:rPr>
                      <m:t>𝜃</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−1</m:t>
                        </m:r>
                      </m:e>
                    </m:d>
                    <m:r>
                      <a:rPr lang="en-US" b="0" i="1" smtClean="0">
                        <a:latin typeface="Cambria Math" panose="02040503050406030204" pitchFamily="18" charset="0"/>
                      </a:rPr>
                      <m:t>𝛿</m:t>
                    </m:r>
                    <m:r>
                      <a:rPr lang="en-US" b="0" i="1" smtClean="0">
                        <a:latin typeface="Cambria Math" panose="02040503050406030204" pitchFamily="18" charset="0"/>
                      </a:rPr>
                      <m:t>=2</m:t>
                    </m:r>
                    <m:r>
                      <a:rPr lang="en-US" b="0" i="1" smtClean="0">
                        <a:latin typeface="Cambria Math" panose="02040503050406030204" pitchFamily="18" charset="0"/>
                      </a:rPr>
                      <m:t>𝜃</m:t>
                    </m:r>
                    <m:r>
                      <a:rPr lang="en-US" b="0" i="1" smtClean="0">
                        <a:latin typeface="Cambria Math" panose="02040503050406030204" pitchFamily="18" charset="0"/>
                      </a:rPr>
                      <m:t>+</m:t>
                    </m:r>
                    <m:d>
                      <m:dPr>
                        <m:ctrlPr>
                          <a:rPr lang="en-US" b="0" i="1" smtClean="0">
                            <a:latin typeface="Cambria Math" panose="02040503050406030204" pitchFamily="18" charset="0"/>
                          </a:rPr>
                        </m:ctrlPr>
                      </m:dPr>
                      <m:e>
                        <m:r>
                          <a:rPr lang="en-US" b="0" i="1" smtClean="0">
                            <a:latin typeface="Cambria Math" panose="02040503050406030204" pitchFamily="18" charset="0"/>
                          </a:rPr>
                          <m:t>𝑘</m:t>
                        </m:r>
                        <m:r>
                          <a:rPr lang="en-US" b="0" i="1" smtClean="0">
                            <a:latin typeface="Cambria Math" panose="02040503050406030204" pitchFamily="18" charset="0"/>
                          </a:rPr>
                          <m:t>−2</m:t>
                        </m:r>
                      </m:e>
                    </m:d>
                    <m:r>
                      <a:rPr lang="en-US" b="0" i="1" smtClean="0">
                        <a:latin typeface="Cambria Math" panose="02040503050406030204" pitchFamily="18" charset="0"/>
                      </a:rPr>
                      <m:t>𝛿</m:t>
                    </m:r>
                  </m:oMath>
                </a14:m>
                <a:r>
                  <a:rPr lang="en-US" dirty="0"/>
                  <a:t> is not a root either. So</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0</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oMath>
                </a14:m>
                <a:r>
                  <a:rPr lang="en-US" b="0" dirty="0"/>
                  <a:t> </a:t>
                </a:r>
                <a14:m>
                  <m:oMath xmlns:m="http://schemas.openxmlformats.org/officeDocument/2006/math">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𝑒</m:t>
                                </m:r>
                              </m:e>
                              <m:sub>
                                <m:r>
                                  <a:rPr lang="en-US" b="0" i="1" smtClean="0">
                                    <a:latin typeface="Cambria Math" panose="02040503050406030204" pitchFamily="18" charset="0"/>
                                  </a:rPr>
                                  <m:t>0</m:t>
                                </m:r>
                              </m:sub>
                            </m:sSub>
                          </m:e>
                        </m:d>
                      </m:e>
                    </m:func>
                    <m:d>
                      <m:dPr>
                        <m:ctrlPr>
                          <a:rPr lang="en-US" b="0" i="0" smtClean="0">
                            <a:latin typeface="Cambria Math" panose="02040503050406030204" pitchFamily="18" charset="0"/>
                          </a:rPr>
                        </m:ctrlPr>
                      </m:dPr>
                      <m:e>
                        <m:r>
                          <m:rPr>
                            <m:sty m:val="p"/>
                          </m:rPr>
                          <a:rPr lang="en-US" b="0" i="0" smtClean="0">
                            <a:latin typeface="Cambria Math" panose="02040503050406030204" pitchFamily="18" charset="0"/>
                          </a:rPr>
                          <m:t>x</m:t>
                        </m:r>
                      </m:e>
                    </m:d>
                    <m:r>
                      <a:rPr lang="en-US" b="0" i="0" smtClean="0">
                        <a:latin typeface="Cambria Math" panose="02040503050406030204" pitchFamily="18" charset="0"/>
                      </a:rPr>
                      <m:t>=</m:t>
                    </m:r>
                    <m:r>
                      <m:rPr>
                        <m:sty m:val="p"/>
                      </m:rPr>
                      <a:rPr lang="en-US" b="0" i="0" smtClean="0">
                        <a:latin typeface="Cambria Math" panose="02040503050406030204" pitchFamily="18" charset="0"/>
                      </a:rPr>
                      <m:t>x</m:t>
                    </m:r>
                  </m:oMath>
                </a14:m>
                <a:r>
                  <a:rPr lang="en-US" dirty="0"/>
                  <a:t> by the reasoning from above. Which is nonsense because the root space is supposed to change.</a:t>
                </a:r>
              </a:p>
              <a:p>
                <a:r>
                  <a:rPr lang="en-US" dirty="0"/>
                  <a:t>Thus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𝛿</m:t>
                    </m:r>
                  </m:oMath>
                </a14:m>
                <a:r>
                  <a:rPr lang="en-US" dirty="0"/>
                  <a:t> is a root for all k. This fully classifies the roots </a:t>
                </a:r>
                <a14:m>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Φ</m:t>
                        </m:r>
                      </m:e>
                      <m:sub>
                        <m:r>
                          <a:rPr lang="en-US" b="0" i="1" smtClean="0">
                            <a:latin typeface="Cambria Math" panose="02040503050406030204" pitchFamily="18" charset="0"/>
                          </a:rPr>
                          <m:t>𝑎</m:t>
                        </m:r>
                      </m:sub>
                    </m:sSub>
                  </m:oMath>
                </a14:m>
                <a:endParaRPr lang="en-US" dirty="0"/>
              </a:p>
              <a:p>
                <a:r>
                  <a:rPr lang="en-US" dirty="0"/>
                  <a:t>These imaginary root spaces need not have dimension 1 – in fact they will have dimension equal to the dimension of the original </a:t>
                </a:r>
                <a:r>
                  <a:rPr lang="en-US" dirty="0" err="1"/>
                  <a:t>Cartan</a:t>
                </a:r>
                <a:r>
                  <a:rPr lang="en-US" dirty="0"/>
                  <a:t> matrix. I haven’t been able to find a way to show this organically.</a:t>
                </a:r>
              </a:p>
            </p:txBody>
          </p:sp>
        </mc:Choice>
        <mc:Fallback>
          <p:sp>
            <p:nvSpPr>
              <p:cNvPr id="3" name="Content Placeholder 2">
                <a:extLst>
                  <a:ext uri="{FF2B5EF4-FFF2-40B4-BE49-F238E27FC236}">
                    <a16:creationId xmlns:a16="http://schemas.microsoft.com/office/drawing/2014/main" id="{05770F2F-D124-4058-8E1B-6AE61CABC139}"/>
                  </a:ext>
                </a:extLst>
              </p:cNvPr>
              <p:cNvSpPr>
                <a:spLocks noGrp="1" noRot="1" noChangeAspect="1" noMove="1" noResize="1" noEditPoints="1" noAdjustHandles="1" noChangeArrowheads="1" noChangeShapeType="1" noTextEdit="1"/>
              </p:cNvSpPr>
              <p:nvPr>
                <p:ph idx="1"/>
              </p:nvPr>
            </p:nvSpPr>
            <p:spPr>
              <a:blipFill>
                <a:blip r:embed="rId2"/>
                <a:stretch>
                  <a:fillRect l="-812" t="-3221" r="-1159"/>
                </a:stretch>
              </a:blipFill>
            </p:spPr>
            <p:txBody>
              <a:bodyPr/>
              <a:lstStyle/>
              <a:p>
                <a:r>
                  <a:rPr lang="en-US">
                    <a:noFill/>
                  </a:rPr>
                  <a:t> </a:t>
                </a:r>
              </a:p>
            </p:txBody>
          </p:sp>
        </mc:Fallback>
      </mc:AlternateContent>
    </p:spTree>
    <p:extLst>
      <p:ext uri="{BB962C8B-B14F-4D97-AF65-F5344CB8AC3E}">
        <p14:creationId xmlns:p14="http://schemas.microsoft.com/office/powerpoint/2010/main" val="2800492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89719-E5E7-4EA6-A9E7-D1368328BBD5}"/>
              </a:ext>
            </a:extLst>
          </p:cNvPr>
          <p:cNvSpPr>
            <a:spLocks noGrp="1"/>
          </p:cNvSpPr>
          <p:nvPr>
            <p:ph type="title"/>
          </p:nvPr>
        </p:nvSpPr>
        <p:spPr/>
        <p:txBody>
          <a:bodyPr/>
          <a:lstStyle/>
          <a:p>
            <a:r>
              <a:rPr lang="en-US" dirty="0"/>
              <a:t>Back to the reason we were doing this in the first place</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BD65D509-644D-41FE-B6E6-93B3986D713E}"/>
                  </a:ext>
                </a:extLst>
              </p:cNvPr>
              <p:cNvSpPr>
                <a:spLocks noGrp="1"/>
              </p:cNvSpPr>
              <p:nvPr>
                <p:ph idx="1"/>
              </p:nvPr>
            </p:nvSpPr>
            <p:spPr/>
            <p:txBody>
              <a:bodyPr/>
              <a:lstStyle/>
              <a:p>
                <a:r>
                  <a:rPr lang="en-US" dirty="0"/>
                  <a:t>Consider the action of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𝑛</m:t>
                        </m:r>
                      </m:sub>
                    </m:sSub>
                  </m:oMath>
                </a14:m>
                <a:r>
                  <a:rPr lang="en-US" dirty="0"/>
                  <a:t>on </a:t>
                </a:r>
                <a14:m>
                  <m:oMath xmlns:m="http://schemas.openxmlformats.org/officeDocument/2006/math">
                    <m:r>
                      <m:rPr>
                        <m:sty m:val="p"/>
                      </m:rPr>
                      <a:rPr lang="en-US" b="0" i="0" smtClean="0">
                        <a:latin typeface="Cambria Math" panose="02040503050406030204" pitchFamily="18" charset="0"/>
                      </a:rPr>
                      <m:t>Φ</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rPr>
                          <m:t>𝛾</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den>
                    </m:f>
                  </m:oMath>
                </a14:m>
                <a:r>
                  <a:rPr lang="en-US" dirty="0"/>
                  <a:t> mod </a:t>
                </a:r>
                <a14:m>
                  <m:oMath xmlns:m="http://schemas.openxmlformats.org/officeDocument/2006/math">
                    <m:r>
                      <a:rPr lang="en-US" b="0" i="1" smtClean="0">
                        <a:latin typeface="Cambria Math" panose="02040503050406030204" pitchFamily="18" charset="0"/>
                      </a:rPr>
                      <m:t>𝛿</m:t>
                    </m:r>
                  </m:oMath>
                </a14:m>
                <a:r>
                  <a:rPr lang="en-US" dirty="0"/>
                  <a:t>.</a:t>
                </a:r>
              </a:p>
              <a:p>
                <a:r>
                  <a:rPr lang="en-US" dirty="0"/>
                  <a:t>Can show (via how we motivated all this in the first place) that s_0 acts as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𝜃</m:t>
                            </m:r>
                            <m:r>
                              <a:rPr lang="en-US" b="0" i="1" smtClean="0">
                                <a:latin typeface="Cambria Math" panose="02040503050406030204" pitchFamily="18" charset="0"/>
                              </a:rPr>
                              <m:t>,1</m:t>
                            </m:r>
                          </m:e>
                        </m:d>
                      </m:sub>
                    </m:sSub>
                  </m:oMath>
                </a14:m>
                <a:r>
                  <a:rPr lang="en-US" dirty="0"/>
                  <a:t> here (and the rest acts as it does on </a:t>
                </a:r>
                <a14:m>
                  <m:oMath xmlns:m="http://schemas.openxmlformats.org/officeDocument/2006/math">
                    <m:r>
                      <m:rPr>
                        <m:sty m:val="p"/>
                      </m:rPr>
                      <a:rPr lang="en-US" b="0" i="0" smtClean="0">
                        <a:latin typeface="Cambria Math" panose="02040503050406030204" pitchFamily="18" charset="0"/>
                      </a:rPr>
                      <m:t>Φ</m:t>
                    </m:r>
                    <m:r>
                      <a:rPr lang="en-US" b="0" i="1" smtClean="0">
                        <a:latin typeface="Cambria Math" panose="02040503050406030204" pitchFamily="18" charset="0"/>
                      </a:rPr>
                      <m:t>)</m:t>
                    </m:r>
                  </m:oMath>
                </a14:m>
                <a:endParaRPr lang="en-US" dirty="0"/>
              </a:p>
              <a:p>
                <a:r>
                  <a:rPr lang="en-US" dirty="0"/>
                  <a:t>Comes up a lot in the representation theory, many important modules involve some multiple of </a:t>
                </a:r>
                <a14:m>
                  <m:oMath xmlns:m="http://schemas.openxmlformats.org/officeDocument/2006/math">
                    <m:r>
                      <a:rPr lang="en-US" b="0" i="1" smtClean="0">
                        <a:latin typeface="Cambria Math" panose="02040503050406030204" pitchFamily="18" charset="0"/>
                      </a:rPr>
                      <m:t>𝛾</m:t>
                    </m:r>
                  </m:oMath>
                </a14:m>
                <a:r>
                  <a:rPr lang="en-US" dirty="0"/>
                  <a:t> in the highest weight, and the </a:t>
                </a:r>
                <a:r>
                  <a:rPr lang="en-US" dirty="0" err="1"/>
                  <a:t>weyl</a:t>
                </a:r>
                <a:r>
                  <a:rPr lang="en-US" dirty="0"/>
                  <a:t> group acts on elements involving this as well in the Character/Denominator formulas.</a:t>
                </a:r>
              </a:p>
              <a:p>
                <a:endParaRPr lang="en-US" dirty="0"/>
              </a:p>
            </p:txBody>
          </p:sp>
        </mc:Choice>
        <mc:Fallback>
          <p:sp>
            <p:nvSpPr>
              <p:cNvPr id="3" name="Content Placeholder 2">
                <a:extLst>
                  <a:ext uri="{FF2B5EF4-FFF2-40B4-BE49-F238E27FC236}">
                    <a16:creationId xmlns:a16="http://schemas.microsoft.com/office/drawing/2014/main" id="{BD65D509-644D-41FE-B6E6-93B3986D713E}"/>
                  </a:ext>
                </a:extLst>
              </p:cNvPr>
              <p:cNvSpPr>
                <a:spLocks noGrp="1" noRot="1" noChangeAspect="1" noMove="1" noResize="1" noEditPoints="1" noAdjustHandles="1" noChangeArrowheads="1" noChangeShapeType="1" noTextEdit="1"/>
              </p:cNvSpPr>
              <p:nvPr>
                <p:ph idx="1"/>
              </p:nvPr>
            </p:nvSpPr>
            <p:spPr>
              <a:blipFill>
                <a:blip r:embed="rId2"/>
                <a:stretch>
                  <a:fillRect l="-1043" t="-280"/>
                </a:stretch>
              </a:blipFill>
            </p:spPr>
            <p:txBody>
              <a:bodyPr/>
              <a:lstStyle/>
              <a:p>
                <a:r>
                  <a:rPr lang="en-US">
                    <a:noFill/>
                  </a:rPr>
                  <a:t> </a:t>
                </a:r>
              </a:p>
            </p:txBody>
          </p:sp>
        </mc:Fallback>
      </mc:AlternateContent>
    </p:spTree>
    <p:extLst>
      <p:ext uri="{BB962C8B-B14F-4D97-AF65-F5344CB8AC3E}">
        <p14:creationId xmlns:p14="http://schemas.microsoft.com/office/powerpoint/2010/main" val="2316649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702D1-BED4-46F2-87BA-F1840BF12953}"/>
              </a:ext>
            </a:extLst>
          </p:cNvPr>
          <p:cNvSpPr>
            <a:spLocks noGrp="1"/>
          </p:cNvSpPr>
          <p:nvPr>
            <p:ph type="title"/>
          </p:nvPr>
        </p:nvSpPr>
        <p:spPr/>
        <p:txBody>
          <a:bodyPr/>
          <a:lstStyle/>
          <a:p>
            <a:r>
              <a:rPr lang="en-US" dirty="0"/>
              <a:t>Realization of untwisted affine Lie algebras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9CD8C9D-097A-4352-A4E2-5ADB93C03B5A}"/>
                  </a:ext>
                </a:extLst>
              </p:cNvPr>
              <p:cNvSpPr>
                <a:spLocks noGrp="1"/>
              </p:cNvSpPr>
              <p:nvPr>
                <p:ph idx="1"/>
              </p:nvPr>
            </p:nvSpPr>
            <p:spPr/>
            <p:txBody>
              <a:bodyPr/>
              <a:lstStyle/>
              <a:p>
                <a:r>
                  <a:rPr lang="en-US" dirty="0"/>
                  <a:t>So let’s recap what we know about the structure of </a:t>
                </a:r>
                <a:r>
                  <a:rPr lang="en-US" dirty="0" err="1"/>
                  <a:t>L_a</a:t>
                </a:r>
                <a:r>
                  <a:rPr lang="en-US" dirty="0"/>
                  <a:t> so far:</a:t>
                </a:r>
              </a:p>
              <a:p>
                <a:r>
                  <a:rPr lang="en-US" dirty="0"/>
                  <a:t>Its </a:t>
                </a:r>
                <a:r>
                  <a:rPr lang="en-US" dirty="0" err="1"/>
                  <a:t>cartan</a:t>
                </a:r>
                <a:r>
                  <a:rPr lang="en-US" dirty="0"/>
                  <a:t> subalgebra </a:t>
                </a:r>
                <a:r>
                  <a:rPr lang="en-US" dirty="0" err="1"/>
                  <a:t>H_a</a:t>
                </a:r>
                <a:r>
                  <a:rPr lang="en-US" dirty="0"/>
                  <a:t> is comprised of H, d, c=</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𝜃</m:t>
                        </m:r>
                      </m:sub>
                    </m:sSub>
                  </m:oMath>
                </a14:m>
                <a:endParaRPr lang="en-US" dirty="0"/>
              </a:p>
              <a:p>
                <a:r>
                  <a:rPr lang="en-US" dirty="0"/>
                  <a:t>Its roots are everything of the form </a:t>
                </a:r>
                <a14:m>
                  <m:oMath xmlns:m="http://schemas.openxmlformats.org/officeDocument/2006/math">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𝛿</m:t>
                    </m:r>
                    <m:r>
                      <a:rPr lang="en-US" b="0" i="1" smtClean="0">
                        <a:latin typeface="Cambria Math" panose="02040503050406030204" pitchFamily="18" charset="0"/>
                      </a:rPr>
                      <m:t> </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m:rPr>
                            <m:sty m:val="p"/>
                          </m:rPr>
                          <a:rPr lang="en-US" b="0" i="0" smtClean="0">
                            <a:latin typeface="Cambria Math" panose="02040503050406030204" pitchFamily="18" charset="0"/>
                          </a:rPr>
                          <m:t>Φ</m:t>
                        </m:r>
                      </m:e>
                    </m:d>
                    <m:r>
                      <a:rPr lang="en-US" b="0" i="1" smtClean="0">
                        <a:latin typeface="Cambria Math" panose="02040503050406030204" pitchFamily="18" charset="0"/>
                      </a:rPr>
                      <m:t>, </m:t>
                    </m:r>
                    <m:r>
                      <a:rPr lang="en-US" b="0" i="1" smtClean="0">
                        <a:latin typeface="Cambria Math" panose="02040503050406030204" pitchFamily="18" charset="0"/>
                      </a:rPr>
                      <m:t>𝑘</m:t>
                    </m:r>
                    <m:r>
                      <a:rPr lang="en-US" b="0" i="1" smtClean="0">
                        <a:latin typeface="Cambria Math" panose="02040503050406030204" pitchFamily="18" charset="0"/>
                      </a:rPr>
                      <m:t>𝛿</m:t>
                    </m:r>
                    <m:r>
                      <a:rPr lang="en-US" b="0" i="1" smtClean="0">
                        <a:latin typeface="Cambria Math" panose="02040503050406030204" pitchFamily="18" charset="0"/>
                      </a:rPr>
                      <m:t> (</m:t>
                    </m:r>
                    <m:r>
                      <a:rPr lang="en-US" b="0" i="1" smtClean="0">
                        <a:latin typeface="Cambria Math" panose="02040503050406030204" pitchFamily="18" charset="0"/>
                      </a:rPr>
                      <m:t>𝑘</m:t>
                    </m:r>
                    <m:r>
                      <a:rPr lang="en-US" b="0" i="1" smtClean="0">
                        <a:latin typeface="Cambria Math" panose="02040503050406030204" pitchFamily="18" charset="0"/>
                      </a:rPr>
                      <m:t>≠0)</m:t>
                    </m:r>
                  </m:oMath>
                </a14:m>
                <a:endParaRPr lang="en-US" dirty="0"/>
              </a:p>
              <a:p>
                <a:r>
                  <a:rPr lang="en-US" dirty="0"/>
                  <a:t>We have </a:t>
                </a:r>
                <a14:m>
                  <m:oMath xmlns:m="http://schemas.openxmlformats.org/officeDocument/2006/math">
                    <m:r>
                      <a:rPr lang="en-US" b="0" i="1" smtClean="0">
                        <a:latin typeface="Cambria Math" panose="02040503050406030204" pitchFamily="18" charset="0"/>
                      </a:rPr>
                      <m:t>𝛿</m:t>
                    </m:r>
                    <m:d>
                      <m:dPr>
                        <m:ctrlPr>
                          <a:rPr lang="en-US" b="0" i="1" smtClean="0">
                            <a:latin typeface="Cambria Math" panose="02040503050406030204" pitchFamily="18" charset="0"/>
                          </a:rPr>
                        </m:ctrlPr>
                      </m:dPr>
                      <m:e>
                        <m:sSub>
                          <m:sSubPr>
                            <m:ctrlPr>
                              <a:rPr lang="en-US" b="0" i="0" smtClean="0">
                                <a:latin typeface="Cambria Math" panose="02040503050406030204" pitchFamily="18" charset="0"/>
                              </a:rPr>
                            </m:ctrlPr>
                          </m:sSubPr>
                          <m:e>
                            <m:r>
                              <m:rPr>
                                <m:sty m:val="p"/>
                              </m:rPr>
                              <a:rPr lang="en-US" b="0" i="0" smtClean="0">
                                <a:latin typeface="Cambria Math" panose="02040503050406030204" pitchFamily="18" charset="0"/>
                              </a:rPr>
                              <m:t>h</m:t>
                            </m:r>
                          </m:e>
                          <m:sub>
                            <m:r>
                              <m:rPr>
                                <m:sty m:val="p"/>
                              </m:rPr>
                              <a:rPr lang="en-US" b="0" i="0" smtClean="0">
                                <a:latin typeface="Cambria Math" panose="02040503050406030204" pitchFamily="18" charset="0"/>
                              </a:rPr>
                              <m:t>i</m:t>
                            </m:r>
                          </m:sub>
                        </m:sSub>
                      </m:e>
                    </m:d>
                    <m:r>
                      <a:rPr lang="en-US" b="0" i="0" smtClean="0">
                        <a:latin typeface="Cambria Math" panose="02040503050406030204" pitchFamily="18" charset="0"/>
                      </a:rPr>
                      <m:t>=</m:t>
                    </m:r>
                    <m:r>
                      <a:rPr lang="en-US" b="0" i="1" smtClean="0">
                        <a:latin typeface="Cambria Math" panose="02040503050406030204" pitchFamily="18" charset="0"/>
                      </a:rPr>
                      <m:t>𝛿</m:t>
                    </m:r>
                    <m:d>
                      <m:dPr>
                        <m:ctrlPr>
                          <a:rPr lang="en-US" b="0" i="1" smtClean="0">
                            <a:latin typeface="Cambria Math" panose="02040503050406030204" pitchFamily="18" charset="0"/>
                          </a:rPr>
                        </m:ctrlPr>
                      </m:dPr>
                      <m:e>
                        <m:r>
                          <a:rPr lang="en-US" b="0" i="1" smtClean="0">
                            <a:latin typeface="Cambria Math" panose="02040503050406030204" pitchFamily="18" charset="0"/>
                          </a:rPr>
                          <m:t>𝑐</m:t>
                        </m:r>
                      </m:e>
                    </m:d>
                    <m:r>
                      <a:rPr lang="en-US" b="0" i="1" smtClean="0">
                        <a:latin typeface="Cambria Math" panose="02040503050406030204" pitchFamily="18" charset="0"/>
                      </a:rPr>
                      <m:t>=0</m:t>
                    </m:r>
                  </m:oMath>
                </a14:m>
                <a:r>
                  <a:rPr lang="en-US" dirty="0"/>
                  <a:t>, </a:t>
                </a:r>
                <a14:m>
                  <m:oMath xmlns:m="http://schemas.openxmlformats.org/officeDocument/2006/math">
                    <m:r>
                      <a:rPr lang="en-US" b="0" i="1" smtClean="0">
                        <a:latin typeface="Cambria Math" panose="02040503050406030204" pitchFamily="18" charset="0"/>
                      </a:rPr>
                      <m:t>𝛿</m:t>
                    </m:r>
                    <m:d>
                      <m:dPr>
                        <m:ctrlPr>
                          <a:rPr lang="en-US" b="0" i="1" smtClean="0">
                            <a:latin typeface="Cambria Math" panose="02040503050406030204" pitchFamily="18" charset="0"/>
                          </a:rPr>
                        </m:ctrlPr>
                      </m:dPr>
                      <m:e>
                        <m:r>
                          <a:rPr lang="en-US" b="0" i="1" smtClean="0">
                            <a:latin typeface="Cambria Math" panose="02040503050406030204" pitchFamily="18" charset="0"/>
                          </a:rPr>
                          <m:t>𝑑</m:t>
                        </m:r>
                      </m:e>
                    </m:d>
                    <m:r>
                      <a:rPr lang="en-US" b="0" i="1" smtClean="0">
                        <a:latin typeface="Cambria Math" panose="02040503050406030204" pitchFamily="18" charset="0"/>
                      </a:rPr>
                      <m:t>=1</m:t>
                    </m:r>
                  </m:oMath>
                </a14:m>
                <a:r>
                  <a:rPr lang="en-US" dirty="0"/>
                  <a:t> (remember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𝑑</m:t>
                        </m:r>
                      </m:e>
                    </m:d>
                    <m:r>
                      <a:rPr lang="en-US" b="0" i="1" smtClean="0">
                        <a:latin typeface="Cambria Math" panose="02040503050406030204" pitchFamily="18" charset="0"/>
                      </a:rPr>
                      <m:t>=1,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𝑑</m:t>
                        </m:r>
                      </m:e>
                    </m:d>
                    <m:r>
                      <a:rPr lang="en-US" b="0" i="1" smtClean="0">
                        <a:latin typeface="Cambria Math" panose="02040503050406030204" pitchFamily="18" charset="0"/>
                      </a:rPr>
                      <m:t>=1</m:t>
                    </m:r>
                  </m:oMath>
                </a14:m>
                <a:r>
                  <a:rPr lang="en-US" dirty="0"/>
                  <a:t> for </a:t>
                </a:r>
                <a:r>
                  <a:rPr lang="en-US" dirty="0" err="1"/>
                  <a:t>i</a:t>
                </a:r>
                <a:r>
                  <a:rPr lang="en-US" dirty="0"/>
                  <a:t>&gt;1). And </a:t>
                </a:r>
                <a14:m>
                  <m:oMath xmlns:m="http://schemas.openxmlformats.org/officeDocument/2006/math">
                    <m:r>
                      <a:rPr lang="en-US" b="0" i="1" smtClean="0">
                        <a:latin typeface="Cambria Math" panose="02040503050406030204" pitchFamily="18" charset="0"/>
                      </a:rPr>
                      <m:t>𝛼</m:t>
                    </m:r>
                    <m:d>
                      <m:dPr>
                        <m:ctrlPr>
                          <a:rPr lang="en-US" b="0" i="1" smtClean="0">
                            <a:latin typeface="Cambria Math" panose="02040503050406030204" pitchFamily="18" charset="0"/>
                          </a:rPr>
                        </m:ctrlPr>
                      </m:dPr>
                      <m:e>
                        <m:r>
                          <a:rPr lang="en-US" b="0" i="1" smtClean="0">
                            <a:latin typeface="Cambria Math" panose="02040503050406030204" pitchFamily="18" charset="0"/>
                          </a:rPr>
                          <m:t>𝑐</m:t>
                        </m:r>
                      </m:e>
                    </m:d>
                    <m:r>
                      <a:rPr lang="en-US" b="0" i="1" smtClean="0">
                        <a:latin typeface="Cambria Math" panose="02040503050406030204" pitchFamily="18" charset="0"/>
                      </a:rPr>
                      <m:t>=0</m:t>
                    </m:r>
                  </m:oMath>
                </a14:m>
                <a:r>
                  <a:rPr lang="en-US" dirty="0"/>
                  <a:t> for all roots.</a:t>
                </a:r>
              </a:p>
              <a:p>
                <a:r>
                  <a:rPr lang="en-US" dirty="0"/>
                  <a:t>So </a:t>
                </a:r>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𝑐</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𝑎</m:t>
                            </m:r>
                          </m:sub>
                        </m:sSub>
                      </m:e>
                    </m:d>
                    <m:r>
                      <a:rPr lang="en-US" b="0" i="1" smtClean="0">
                        <a:latin typeface="Cambria Math" panose="02040503050406030204" pitchFamily="18" charset="0"/>
                      </a:rPr>
                      <m:t>=0</m:t>
                    </m:r>
                  </m:oMath>
                </a14:m>
                <a:r>
                  <a:rPr lang="en-US" dirty="0"/>
                  <a:t> All root spaces have dimension 1, except possibly the imaginary root spaces. This gives some motivation to the following realization:</a:t>
                </a:r>
              </a:p>
            </p:txBody>
          </p:sp>
        </mc:Choice>
        <mc:Fallback>
          <p:sp>
            <p:nvSpPr>
              <p:cNvPr id="3" name="Content Placeholder 2">
                <a:extLst>
                  <a:ext uri="{FF2B5EF4-FFF2-40B4-BE49-F238E27FC236}">
                    <a16:creationId xmlns:a16="http://schemas.microsoft.com/office/drawing/2014/main" id="{E9CD8C9D-097A-4352-A4E2-5ADB93C03B5A}"/>
                  </a:ext>
                </a:extLst>
              </p:cNvPr>
              <p:cNvSpPr>
                <a:spLocks noGrp="1" noRot="1" noChangeAspect="1" noMove="1" noResize="1" noEditPoints="1" noAdjustHandles="1" noChangeArrowheads="1" noChangeShapeType="1" noTextEdit="1"/>
              </p:cNvSpPr>
              <p:nvPr>
                <p:ph idx="1"/>
              </p:nvPr>
            </p:nvSpPr>
            <p:spPr>
              <a:blipFill>
                <a:blip r:embed="rId2"/>
                <a:stretch>
                  <a:fillRect l="-1043" t="-2241"/>
                </a:stretch>
              </a:blipFill>
            </p:spPr>
            <p:txBody>
              <a:bodyPr/>
              <a:lstStyle/>
              <a:p>
                <a:r>
                  <a:rPr lang="en-US">
                    <a:noFill/>
                  </a:rPr>
                  <a:t> </a:t>
                </a:r>
              </a:p>
            </p:txBody>
          </p:sp>
        </mc:Fallback>
      </mc:AlternateContent>
    </p:spTree>
    <p:extLst>
      <p:ext uri="{BB962C8B-B14F-4D97-AF65-F5344CB8AC3E}">
        <p14:creationId xmlns:p14="http://schemas.microsoft.com/office/powerpoint/2010/main" val="27480196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D9106-869B-4DED-A633-2AD17E14012B}"/>
              </a:ext>
            </a:extLst>
          </p:cNvPr>
          <p:cNvSpPr>
            <a:spLocks noGrp="1"/>
          </p:cNvSpPr>
          <p:nvPr>
            <p:ph type="title"/>
          </p:nvPr>
        </p:nvSpPr>
        <p:spPr/>
        <p:txBody>
          <a:bodyPr/>
          <a:lstStyle/>
          <a:p>
            <a:r>
              <a:rPr lang="en-US" dirty="0"/>
              <a:t>Realization of untwisted affine Lie algebras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E7FB29C-30E0-41EB-BBC2-9CA42390EE2E}"/>
                  </a:ext>
                </a:extLst>
              </p:cNvPr>
              <p:cNvSpPr>
                <a:spLocks noGrp="1"/>
              </p:cNvSpPr>
              <p:nvPr>
                <p:ph idx="1"/>
              </p:nvPr>
            </p:nvSpPr>
            <p:spPr/>
            <p:txBody>
              <a:bodyPr>
                <a:normAutofit lnSpcReduction="10000"/>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𝑎</m:t>
                        </m:r>
                      </m:sub>
                    </m:sSub>
                    <m:r>
                      <a:rPr lang="en-US" b="0" i="1" smtClean="0">
                        <a:latin typeface="Cambria Math" panose="02040503050406030204" pitchFamily="18" charset="0"/>
                      </a:rPr>
                      <m:t>=</m:t>
                    </m:r>
                    <m:r>
                      <a:rPr lang="en-US" b="0" i="1" smtClean="0">
                        <a:latin typeface="Cambria Math" panose="02040503050406030204" pitchFamily="18" charset="0"/>
                      </a:rPr>
                      <m:t>𝐿</m:t>
                    </m:r>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ℂ</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𝑡</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𝑡</m:t>
                            </m:r>
                          </m:e>
                          <m:sup>
                            <m:r>
                              <a:rPr lang="en-US" b="0" i="1" smtClean="0">
                                <a:latin typeface="Cambria Math" panose="02040503050406030204" pitchFamily="18" charset="0"/>
                                <a:ea typeface="Cambria Math" panose="02040503050406030204" pitchFamily="18" charset="0"/>
                              </a:rPr>
                              <m:t>−1</m:t>
                            </m:r>
                          </m:sup>
                        </m:sSup>
                      </m:e>
                    </m:d>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ℂ</m:t>
                    </m:r>
                    <m:r>
                      <a:rPr lang="en-US" b="0" i="1" smtClean="0">
                        <a:latin typeface="Cambria Math" panose="02040503050406030204" pitchFamily="18" charset="0"/>
                        <a:ea typeface="Cambria Math" panose="02040503050406030204" pitchFamily="18" charset="0"/>
                      </a:rPr>
                      <m:t>𝑐</m:t>
                    </m:r>
                    <m:r>
                      <a:rPr lang="en-US" b="0" i="1" smtClean="0">
                        <a:latin typeface="Cambria Math" panose="02040503050406030204" pitchFamily="18" charset="0"/>
                        <a:ea typeface="Cambria Math" panose="02040503050406030204" pitchFamily="18" charset="0"/>
                      </a:rPr>
                      <m:t>⊕</m:t>
                    </m:r>
                  </m:oMath>
                </a14:m>
                <a:r>
                  <a:rPr lang="en-US" b="0" dirty="0">
                    <a:ea typeface="Cambria Math" panose="02040503050406030204" pitchFamily="18" charset="0"/>
                  </a:rPr>
                  <a:t> </a:t>
                </a:r>
                <a14:m>
                  <m:oMath xmlns:m="http://schemas.openxmlformats.org/officeDocument/2006/math">
                    <m:r>
                      <a:rPr lang="en-US" b="0" i="1" smtClean="0">
                        <a:latin typeface="Cambria Math" panose="02040503050406030204" pitchFamily="18" charset="0"/>
                        <a:ea typeface="Cambria Math" panose="02040503050406030204" pitchFamily="18" charset="0"/>
                      </a:rPr>
                      <m:t>ℂ</m:t>
                    </m:r>
                    <m:r>
                      <a:rPr lang="en-US" b="0" i="1" smtClean="0">
                        <a:latin typeface="Cambria Math" panose="02040503050406030204" pitchFamily="18" charset="0"/>
                        <a:ea typeface="Cambria Math" panose="02040503050406030204" pitchFamily="18" charset="0"/>
                      </a:rPr>
                      <m:t>𝑑</m:t>
                    </m:r>
                  </m:oMath>
                </a14:m>
                <a:endParaRPr lang="en-US" dirty="0"/>
              </a:p>
              <a:p>
                <a:r>
                  <a:rPr lang="en-US" dirty="0"/>
                  <a:t>Basically,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𝛼</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𝑚</m:t>
                        </m:r>
                      </m:sup>
                    </m:sSup>
                  </m:oMath>
                </a14:m>
                <a:r>
                  <a:rPr lang="en-US" dirty="0"/>
                  <a:t> will correspond to the root space </a:t>
                </a:r>
                <a14:m>
                  <m:oMath xmlns:m="http://schemas.openxmlformats.org/officeDocument/2006/math">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𝑚</m:t>
                    </m:r>
                    <m:r>
                      <a:rPr lang="en-US" b="0" i="1" smtClean="0">
                        <a:latin typeface="Cambria Math" panose="02040503050406030204" pitchFamily="18" charset="0"/>
                      </a:rPr>
                      <m:t>𝛿</m:t>
                    </m:r>
                  </m:oMath>
                </a14:m>
                <a:r>
                  <a:rPr lang="en-US" dirty="0"/>
                  <a:t>, and </a:t>
                </a:r>
              </a:p>
              <a:p>
                <a14:m>
                  <m:oMath xmlns:m="http://schemas.openxmlformats.org/officeDocument/2006/math">
                    <m:r>
                      <a:rPr lang="en-US" b="0" i="1" smtClean="0">
                        <a:latin typeface="Cambria Math" panose="02040503050406030204" pitchFamily="18" charset="0"/>
                      </a:rPr>
                      <m:t>𝐻</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𝑚</m:t>
                        </m:r>
                      </m:sup>
                    </m:sSup>
                  </m:oMath>
                </a14:m>
                <a:r>
                  <a:rPr lang="en-US" dirty="0"/>
                  <a:t> will correspond to the root space </a:t>
                </a:r>
                <a14:m>
                  <m:oMath xmlns:m="http://schemas.openxmlformats.org/officeDocument/2006/math">
                    <m:r>
                      <a:rPr lang="en-US" b="0" i="1" smtClean="0">
                        <a:latin typeface="Cambria Math" panose="02040503050406030204" pitchFamily="18" charset="0"/>
                      </a:rPr>
                      <m:t>𝑚</m:t>
                    </m:r>
                    <m:r>
                      <a:rPr lang="en-US" b="0" i="1" smtClean="0">
                        <a:latin typeface="Cambria Math" panose="02040503050406030204" pitchFamily="18" charset="0"/>
                      </a:rPr>
                      <m:t>𝛿</m:t>
                    </m:r>
                  </m:oMath>
                </a14:m>
                <a:endParaRPr lang="en-US" dirty="0"/>
              </a:p>
              <a:p>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𝑔</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𝑛</m:t>
                            </m:r>
                          </m:sup>
                        </m:sSup>
                        <m:r>
                          <a:rPr lang="en-US" b="0" i="1" smtClean="0">
                            <a:latin typeface="Cambria Math" panose="02040503050406030204" pitchFamily="18" charset="0"/>
                          </a:rPr>
                          <m:t>,</m:t>
                        </m:r>
                        <m:r>
                          <a:rPr lang="en-US" b="0" i="1" smtClean="0">
                            <a:latin typeface="Cambria Math" panose="02040503050406030204" pitchFamily="18" charset="0"/>
                          </a:rPr>
                          <m:t>h</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𝑚</m:t>
                            </m:r>
                          </m:sup>
                        </m:sSup>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𝑔</m:t>
                        </m:r>
                        <m:r>
                          <a:rPr lang="en-US" b="0" i="1" smtClean="0">
                            <a:latin typeface="Cambria Math" panose="02040503050406030204" pitchFamily="18" charset="0"/>
                          </a:rPr>
                          <m:t>,</m:t>
                        </m:r>
                        <m:r>
                          <a:rPr lang="en-US" b="0" i="1" smtClean="0">
                            <a:latin typeface="Cambria Math" panose="02040503050406030204" pitchFamily="18" charset="0"/>
                          </a:rPr>
                          <m:t>h</m:t>
                        </m:r>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𝑛</m:t>
                            </m:r>
                          </m:e>
                        </m:d>
                      </m:sup>
                    </m:sSup>
                    <m:r>
                      <a:rPr lang="en-US" b="0" i="1" smtClean="0">
                        <a:latin typeface="Cambria Math" panose="02040503050406030204" pitchFamily="18" charset="0"/>
                      </a:rPr>
                      <m:t> </m:t>
                    </m:r>
                  </m:oMath>
                </a14:m>
                <a:endParaRPr lang="en-US" dirty="0"/>
              </a:p>
              <a:p>
                <a:r>
                  <a:rPr lang="en-US" dirty="0"/>
                  <a:t>Except for when </a:t>
                </a:r>
                <a14:m>
                  <m:oMath xmlns:m="http://schemas.openxmlformats.org/officeDocument/2006/math">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𝑛</m:t>
                    </m:r>
                  </m:oMath>
                </a14:m>
                <a:r>
                  <a:rPr lang="en-US" dirty="0"/>
                  <a:t>, (so we’re bracketing two root spaces that may sum to 0, in which case we should get an according element of </a:t>
                </a:r>
                <a:r>
                  <a:rPr lang="en-US" dirty="0" err="1"/>
                  <a:t>H_a</a:t>
                </a:r>
                <a:r>
                  <a:rPr lang="en-US" dirty="0"/>
                  <a:t>). The </a:t>
                </a:r>
                <a:r>
                  <a:rPr lang="en-US" dirty="0" err="1"/>
                  <a:t>coroot</a:t>
                </a:r>
                <a:r>
                  <a:rPr lang="en-US" dirty="0"/>
                  <a:t> of </a:t>
                </a:r>
                <a14:m>
                  <m:oMath xmlns:m="http://schemas.openxmlformats.org/officeDocument/2006/math">
                    <m:r>
                      <a:rPr lang="en-US" b="0" i="1" smtClean="0">
                        <a:latin typeface="Cambria Math" panose="02040503050406030204" pitchFamily="18" charset="0"/>
                      </a:rPr>
                      <m:t>𝑘</m:t>
                    </m:r>
                    <m:r>
                      <a:rPr lang="en-US" b="0" i="1" smtClean="0">
                        <a:latin typeface="Cambria Math" panose="02040503050406030204" pitchFamily="18" charset="0"/>
                      </a:rPr>
                      <m:t>𝛿</m:t>
                    </m:r>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r>
                      <a:rPr lang="en-US" b="0" i="1" smtClean="0">
                        <a:latin typeface="Cambria Math" panose="02040503050406030204" pitchFamily="18" charset="0"/>
                      </a:rPr>
                      <m:t>𝜃</m:t>
                    </m:r>
                    <m:r>
                      <a:rPr lang="en-US" b="0" i="1" smtClean="0">
                        <a:latin typeface="Cambria Math" panose="02040503050406030204" pitchFamily="18" charset="0"/>
                      </a:rPr>
                      <m:t>)</m:t>
                    </m:r>
                  </m:oMath>
                </a14:m>
                <a:r>
                  <a:rPr lang="en-US" dirty="0"/>
                  <a:t> is </a:t>
                </a:r>
                <a14:m>
                  <m:oMath xmlns:m="http://schemas.openxmlformats.org/officeDocument/2006/math">
                    <m:r>
                      <a:rPr lang="en-US" b="0" i="1" smtClean="0">
                        <a:latin typeface="Cambria Math" panose="02040503050406030204" pitchFamily="18" charset="0"/>
                      </a:rPr>
                      <m:t>𝑘</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0</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𝜃</m:t>
                            </m:r>
                          </m:e>
                          <m:sup>
                            <m:r>
                              <a:rPr lang="en-US" b="0" i="1" smtClean="0">
                                <a:latin typeface="Cambria Math" panose="02040503050406030204" pitchFamily="18" charset="0"/>
                              </a:rPr>
                              <m:t>𝑣</m:t>
                            </m:r>
                          </m:sup>
                        </m:sSup>
                      </m:e>
                    </m:d>
                    <m:r>
                      <a:rPr lang="en-US" b="0" i="1" smtClean="0">
                        <a:latin typeface="Cambria Math" panose="02040503050406030204" pitchFamily="18" charset="0"/>
                      </a:rPr>
                      <m:t>=</m:t>
                    </m:r>
                    <m:r>
                      <a:rPr lang="en-US" b="0" i="1" smtClean="0">
                        <a:latin typeface="Cambria Math" panose="02040503050406030204" pitchFamily="18" charset="0"/>
                      </a:rPr>
                      <m:t>𝑘𝑐</m:t>
                    </m:r>
                  </m:oMath>
                </a14:m>
                <a:r>
                  <a:rPr lang="en-US" dirty="0"/>
                  <a:t> and the </a:t>
                </a:r>
                <a:r>
                  <a:rPr lang="en-US" dirty="0" err="1"/>
                  <a:t>coroot</a:t>
                </a:r>
                <a:r>
                  <a:rPr lang="en-US" dirty="0"/>
                  <a:t> of </a:t>
                </a:r>
                <a14:m>
                  <m:oMath xmlns:m="http://schemas.openxmlformats.org/officeDocument/2006/math">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𝑘</m:t>
                    </m:r>
                    <m:r>
                      <a:rPr lang="en-US" b="0" i="1" smtClean="0">
                        <a:latin typeface="Cambria Math" panose="02040503050406030204" pitchFamily="18" charset="0"/>
                      </a:rPr>
                      <m:t>𝛿</m:t>
                    </m:r>
                    <m:r>
                      <a:rPr lang="en-US" b="0" i="1" smtClean="0">
                        <a:latin typeface="Cambria Math" panose="02040503050406030204" pitchFamily="18" charset="0"/>
                      </a:rPr>
                      <m:t>=</m:t>
                    </m:r>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𝑘</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0</m:t>
                            </m:r>
                          </m:sub>
                        </m:sSub>
                        <m:r>
                          <a:rPr lang="en-US" b="0" i="1" smtClean="0">
                            <a:latin typeface="Cambria Math" panose="02040503050406030204" pitchFamily="18" charset="0"/>
                          </a:rPr>
                          <m:t>+</m:t>
                        </m:r>
                        <m:r>
                          <a:rPr lang="en-US" b="0" i="1" smtClean="0">
                            <a:latin typeface="Cambria Math" panose="02040503050406030204" pitchFamily="18" charset="0"/>
                          </a:rPr>
                          <m:t>𝜃</m:t>
                        </m:r>
                      </m:e>
                    </m:d>
                  </m:oMath>
                </a14:m>
                <a:r>
                  <a:rPr lang="en-US" dirty="0"/>
                  <a:t> is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r>
                      <a:rPr lang="en-US" b="0" i="1" smtClean="0">
                        <a:latin typeface="Cambria Math" panose="02040503050406030204" pitchFamily="18" charset="0"/>
                      </a:rPr>
                      <m:t>+</m:t>
                    </m:r>
                    <m:r>
                      <a:rPr lang="en-US" b="0" i="1" smtClean="0">
                        <a:latin typeface="Cambria Math" panose="02040503050406030204" pitchFamily="18" charset="0"/>
                      </a:rPr>
                      <m:t>𝑘𝑐</m:t>
                    </m:r>
                  </m:oMath>
                </a14:m>
                <a:r>
                  <a:rPr lang="en-US" dirty="0"/>
                  <a:t>. This motivates:</a:t>
                </a:r>
              </a:p>
              <a:p>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𝑔</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𝑛</m:t>
                            </m:r>
                          </m:sup>
                        </m:sSup>
                        <m:r>
                          <a:rPr lang="en-US" b="0" i="1" smtClean="0">
                            <a:latin typeface="Cambria Math" panose="02040503050406030204" pitchFamily="18" charset="0"/>
                          </a:rPr>
                          <m:t>,</m:t>
                        </m:r>
                        <m:r>
                          <a:rPr lang="en-US" b="0" i="1" smtClean="0">
                            <a:latin typeface="Cambria Math" panose="02040503050406030204" pitchFamily="18" charset="0"/>
                          </a:rPr>
                          <m:t>h</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m:t>
                            </m:r>
                            <m:r>
                              <a:rPr lang="en-US" b="0" i="1" smtClean="0">
                                <a:latin typeface="Cambria Math" panose="02040503050406030204" pitchFamily="18" charset="0"/>
                              </a:rPr>
                              <m:t>𝑛</m:t>
                            </m:r>
                          </m:sup>
                        </m:sSup>
                      </m:e>
                    </m:d>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𝑔</m:t>
                        </m:r>
                        <m:r>
                          <a:rPr lang="en-US" b="0" i="1" smtClean="0">
                            <a:latin typeface="Cambria Math" panose="02040503050406030204" pitchFamily="18" charset="0"/>
                          </a:rPr>
                          <m:t>,</m:t>
                        </m:r>
                        <m:r>
                          <a:rPr lang="en-US" b="0" i="1" smtClean="0">
                            <a:latin typeface="Cambria Math" panose="02040503050406030204" pitchFamily="18" charset="0"/>
                          </a:rPr>
                          <m:t>h</m:t>
                        </m:r>
                      </m:e>
                    </m:d>
                    <m:r>
                      <a:rPr lang="en-US" b="0" i="1" smtClean="0">
                        <a:latin typeface="Cambria Math" panose="02040503050406030204" pitchFamily="18" charset="0"/>
                      </a:rPr>
                      <m:t>⊗</m:t>
                    </m:r>
                    <m:r>
                      <a:rPr lang="en-US" b="0" i="1" smtClean="0">
                        <a:latin typeface="Cambria Math" panose="02040503050406030204" pitchFamily="18" charset="0"/>
                      </a:rPr>
                      <m:t>1+</m:t>
                    </m:r>
                    <m:d>
                      <m:dPr>
                        <m:ctrlPr>
                          <a:rPr lang="en-US" b="0" i="1" smtClean="0">
                            <a:latin typeface="Cambria Math" panose="02040503050406030204" pitchFamily="18" charset="0"/>
                          </a:rPr>
                        </m:ctrlPr>
                      </m:dPr>
                      <m:e>
                        <m:r>
                          <a:rPr lang="en-US" b="0" i="1" smtClean="0">
                            <a:latin typeface="Cambria Math" panose="02040503050406030204" pitchFamily="18" charset="0"/>
                          </a:rPr>
                          <m:t>𝑔</m:t>
                        </m:r>
                        <m:r>
                          <a:rPr lang="en-US" b="0" i="1" smtClean="0">
                            <a:latin typeface="Cambria Math" panose="02040503050406030204" pitchFamily="18" charset="0"/>
                          </a:rPr>
                          <m:t>,</m:t>
                        </m:r>
                        <m:r>
                          <a:rPr lang="en-US" b="0" i="1" smtClean="0">
                            <a:latin typeface="Cambria Math" panose="02040503050406030204" pitchFamily="18" charset="0"/>
                          </a:rPr>
                          <m:t>h</m:t>
                        </m:r>
                      </m:e>
                    </m:d>
                    <m:r>
                      <a:rPr lang="en-US" b="0" i="1" smtClean="0">
                        <a:latin typeface="Cambria Math" panose="02040503050406030204" pitchFamily="18" charset="0"/>
                      </a:rPr>
                      <m:t>𝑛𝑐</m:t>
                    </m:r>
                  </m:oMath>
                </a14:m>
                <a:r>
                  <a:rPr lang="en-US" dirty="0"/>
                  <a:t>, where this form is the killing form on the original Lie algebra.</a:t>
                </a:r>
              </a:p>
            </p:txBody>
          </p:sp>
        </mc:Choice>
        <mc:Fallback>
          <p:sp>
            <p:nvSpPr>
              <p:cNvPr id="3" name="Content Placeholder 2">
                <a:extLst>
                  <a:ext uri="{FF2B5EF4-FFF2-40B4-BE49-F238E27FC236}">
                    <a16:creationId xmlns:a16="http://schemas.microsoft.com/office/drawing/2014/main" id="{0E7FB29C-30E0-41EB-BBC2-9CA42390EE2E}"/>
                  </a:ext>
                </a:extLst>
              </p:cNvPr>
              <p:cNvSpPr>
                <a:spLocks noGrp="1" noRot="1" noChangeAspect="1" noMove="1" noResize="1" noEditPoints="1" noAdjustHandles="1" noChangeArrowheads="1" noChangeShapeType="1" noTextEdit="1"/>
              </p:cNvSpPr>
              <p:nvPr>
                <p:ph idx="1"/>
              </p:nvPr>
            </p:nvSpPr>
            <p:spPr>
              <a:blipFill>
                <a:blip r:embed="rId2"/>
                <a:stretch>
                  <a:fillRect l="-1043" b="-980"/>
                </a:stretch>
              </a:blipFill>
            </p:spPr>
            <p:txBody>
              <a:bodyPr/>
              <a:lstStyle/>
              <a:p>
                <a:r>
                  <a:rPr lang="en-US">
                    <a:noFill/>
                  </a:rPr>
                  <a:t> </a:t>
                </a:r>
              </a:p>
            </p:txBody>
          </p:sp>
        </mc:Fallback>
      </mc:AlternateContent>
    </p:spTree>
    <p:extLst>
      <p:ext uri="{BB962C8B-B14F-4D97-AF65-F5344CB8AC3E}">
        <p14:creationId xmlns:p14="http://schemas.microsoft.com/office/powerpoint/2010/main" val="42015356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9C3F1-CD89-4C84-BE3D-C1C096052A41}"/>
              </a:ext>
            </a:extLst>
          </p:cNvPr>
          <p:cNvSpPr>
            <a:spLocks noGrp="1"/>
          </p:cNvSpPr>
          <p:nvPr>
            <p:ph type="title"/>
          </p:nvPr>
        </p:nvSpPr>
        <p:spPr/>
        <p:txBody>
          <a:bodyPr/>
          <a:lstStyle/>
          <a:p>
            <a:r>
              <a:rPr lang="en-US" dirty="0"/>
              <a:t>Realization of untwisted affine Lie algebras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101C692-4EAC-447F-AFBD-7A5FAF2AF151}"/>
                  </a:ext>
                </a:extLst>
              </p:cNvPr>
              <p:cNvSpPr>
                <a:spLocks noGrp="1"/>
              </p:cNvSpPr>
              <p:nvPr>
                <p:ph idx="1"/>
              </p:nvPr>
            </p:nvSpPr>
            <p:spPr/>
            <p:txBody>
              <a:bodyPr/>
              <a:lstStyle/>
              <a:p>
                <a:r>
                  <a:rPr lang="en-US" dirty="0"/>
                  <a:t>Finally, reflecting </a:t>
                </a:r>
                <a14:m>
                  <m:oMath xmlns:m="http://schemas.openxmlformats.org/officeDocument/2006/math">
                    <m:r>
                      <a:rPr lang="en-US" b="0" i="1" smtClean="0">
                        <a:latin typeface="Cambria Math" panose="02040503050406030204" pitchFamily="18" charset="0"/>
                      </a:rPr>
                      <m:t>𝛿</m:t>
                    </m:r>
                    <m:d>
                      <m:dPr>
                        <m:ctrlPr>
                          <a:rPr lang="en-US" b="0" i="1" smtClean="0">
                            <a:latin typeface="Cambria Math" panose="02040503050406030204" pitchFamily="18" charset="0"/>
                          </a:rPr>
                        </m:ctrlPr>
                      </m:dPr>
                      <m:e>
                        <m:r>
                          <a:rPr lang="en-US" b="0" i="1" smtClean="0">
                            <a:latin typeface="Cambria Math" panose="02040503050406030204" pitchFamily="18" charset="0"/>
                          </a:rPr>
                          <m:t>𝑑</m:t>
                        </m:r>
                      </m:e>
                    </m:d>
                    <m:r>
                      <a:rPr lang="en-US" b="0" i="1" smtClean="0">
                        <a:latin typeface="Cambria Math" panose="02040503050406030204" pitchFamily="18" charset="0"/>
                      </a:rPr>
                      <m:t>=1</m:t>
                    </m:r>
                  </m:oMath>
                </a14:m>
                <a:r>
                  <a:rPr lang="en-US" dirty="0"/>
                  <a:t>, we have</a:t>
                </a:r>
              </a:p>
              <a:p>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𝑑</m:t>
                        </m:r>
                        <m:r>
                          <a:rPr lang="en-US" b="0" i="1" smtClean="0">
                            <a:latin typeface="Cambria Math" panose="02040503050406030204" pitchFamily="18" charset="0"/>
                          </a:rPr>
                          <m:t>,</m:t>
                        </m:r>
                        <m:r>
                          <a:rPr lang="en-US" b="0" i="1" smtClean="0">
                            <a:latin typeface="Cambria Math" panose="02040503050406030204" pitchFamily="18" charset="0"/>
                          </a:rPr>
                          <m:t>𝑔</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𝑛</m:t>
                            </m:r>
                          </m:sup>
                        </m:sSup>
                      </m:e>
                    </m:d>
                    <m:r>
                      <a:rPr lang="en-US" b="0" i="1" smtClean="0">
                        <a:latin typeface="Cambria Math" panose="02040503050406030204" pitchFamily="18" charset="0"/>
                      </a:rPr>
                      <m:t>=</m:t>
                    </m:r>
                    <m:r>
                      <a:rPr lang="en-US" b="0" i="1" smtClean="0">
                        <a:latin typeface="Cambria Math" panose="02040503050406030204" pitchFamily="18" charset="0"/>
                      </a:rPr>
                      <m:t>𝑛𝑔</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𝑛</m:t>
                        </m:r>
                      </m:sup>
                    </m:sSup>
                  </m:oMath>
                </a14:m>
                <a:endParaRPr lang="en-US" dirty="0"/>
              </a:p>
              <a:p>
                <a:r>
                  <a:rPr lang="en-US" dirty="0"/>
                  <a:t>And c is central.</a:t>
                </a:r>
              </a:p>
            </p:txBody>
          </p:sp>
        </mc:Choice>
        <mc:Fallback>
          <p:sp>
            <p:nvSpPr>
              <p:cNvPr id="3" name="Content Placeholder 2">
                <a:extLst>
                  <a:ext uri="{FF2B5EF4-FFF2-40B4-BE49-F238E27FC236}">
                    <a16:creationId xmlns:a16="http://schemas.microsoft.com/office/drawing/2014/main" id="{E101C692-4EAC-447F-AFBD-7A5FAF2AF151}"/>
                  </a:ext>
                </a:extLst>
              </p:cNvPr>
              <p:cNvSpPr>
                <a:spLocks noGrp="1" noRot="1" noChangeAspect="1" noMove="1" noResize="1" noEditPoints="1" noAdjustHandles="1" noChangeArrowheads="1" noChangeShapeType="1" noTextEdit="1"/>
              </p:cNvSpPr>
              <p:nvPr>
                <p:ph idx="1"/>
              </p:nvPr>
            </p:nvSpPr>
            <p:spPr>
              <a:blipFill>
                <a:blip r:embed="rId2"/>
                <a:stretch>
                  <a:fillRect l="-1043" t="-2241"/>
                </a:stretch>
              </a:blipFill>
            </p:spPr>
            <p:txBody>
              <a:bodyPr/>
              <a:lstStyle/>
              <a:p>
                <a:r>
                  <a:rPr lang="en-US">
                    <a:noFill/>
                  </a:rPr>
                  <a:t> </a:t>
                </a:r>
              </a:p>
            </p:txBody>
          </p:sp>
        </mc:Fallback>
      </mc:AlternateContent>
    </p:spTree>
    <p:extLst>
      <p:ext uri="{BB962C8B-B14F-4D97-AF65-F5344CB8AC3E}">
        <p14:creationId xmlns:p14="http://schemas.microsoft.com/office/powerpoint/2010/main" val="446966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3F04C-D8DD-42C3-AF34-8A84D4ECF696}"/>
              </a:ext>
            </a:extLst>
          </p:cNvPr>
          <p:cNvSpPr>
            <a:spLocks noGrp="1"/>
          </p:cNvSpPr>
          <p:nvPr>
            <p:ph type="title"/>
          </p:nvPr>
        </p:nvSpPr>
        <p:spPr/>
        <p:txBody>
          <a:bodyPr/>
          <a:lstStyle/>
          <a:p>
            <a:r>
              <a:rPr lang="en-US" dirty="0"/>
              <a:t>Root System quick review</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788D6ABF-7AEC-446A-ABC5-26E500DDAC96}"/>
                  </a:ext>
                </a:extLst>
              </p:cNvPr>
              <p:cNvSpPr>
                <a:spLocks noGrp="1"/>
              </p:cNvSpPr>
              <p:nvPr>
                <p:ph idx="1"/>
              </p:nvPr>
            </p:nvSpPr>
            <p:spPr/>
            <p:txBody>
              <a:bodyPr/>
              <a:lstStyle/>
              <a:p>
                <a:r>
                  <a:rPr lang="en-US" dirty="0"/>
                  <a:t>A root system </a:t>
                </a:r>
                <a14:m>
                  <m:oMath xmlns:m="http://schemas.openxmlformats.org/officeDocument/2006/math">
                    <m:r>
                      <m:rPr>
                        <m:sty m:val="p"/>
                      </m:rPr>
                      <a:rPr lang="en-US" b="0" i="0" smtClean="0">
                        <a:latin typeface="Cambria Math" panose="02040503050406030204" pitchFamily="18" charset="0"/>
                      </a:rPr>
                      <m:t>Φ</m:t>
                    </m:r>
                  </m:oMath>
                </a14:m>
                <a:r>
                  <a:rPr lang="en-US" dirty="0"/>
                  <a:t> is a finite set of vectors that span some Euclidean space </a:t>
                </a:r>
                <a:r>
                  <a:rPr lang="en-US" dirty="0" err="1"/>
                  <a:t>R^n</a:t>
                </a:r>
                <a:r>
                  <a:rPr lang="en-US" dirty="0"/>
                  <a:t> with the following properties:</a:t>
                </a:r>
              </a:p>
              <a:p>
                <a:pPr marL="914400" lvl="1" indent="-457200">
                  <a:buFont typeface="+mj-lt"/>
                  <a:buAutoNum type="arabicPeriod"/>
                </a:pPr>
                <a:r>
                  <a:rPr lang="en-US" dirty="0"/>
                  <a:t>For all </a:t>
                </a:r>
                <a14:m>
                  <m:oMath xmlns:m="http://schemas.openxmlformats.org/officeDocument/2006/math">
                    <m:r>
                      <a:rPr lang="en-US" b="0" i="1" smtClean="0">
                        <a:latin typeface="Cambria Math" panose="02040503050406030204" pitchFamily="18" charset="0"/>
                      </a:rPr>
                      <m:t>𝛼</m:t>
                    </m:r>
                    <m:r>
                      <a:rPr lang="en-US" b="0" i="1" smtClean="0">
                        <a:latin typeface="Cambria Math" panose="02040503050406030204" pitchFamily="18" charset="0"/>
                      </a:rPr>
                      <m:t>∈</m:t>
                    </m:r>
                    <m:r>
                      <m:rPr>
                        <m:sty m:val="p"/>
                      </m:rPr>
                      <a:rPr lang="en-US" b="0" i="0" smtClean="0">
                        <a:latin typeface="Cambria Math" panose="02040503050406030204" pitchFamily="18" charset="0"/>
                      </a:rPr>
                      <m:t>Φ</m:t>
                    </m:r>
                    <m:r>
                      <a:rPr lang="en-US" b="0" i="0" smtClean="0">
                        <a:latin typeface="Cambria Math" panose="02040503050406030204" pitchFamily="18" charset="0"/>
                      </a:rPr>
                      <m:t>, </m:t>
                    </m:r>
                    <m:r>
                      <m:rPr>
                        <m:lit/>
                      </m:rPr>
                      <a:rPr lang="en-US" b="0" i="0" smtClean="0">
                        <a:latin typeface="Cambria Math" panose="02040503050406030204" pitchFamily="18" charset="0"/>
                      </a:rPr>
                      <m:t>−</m:t>
                    </m:r>
                    <m:r>
                      <a:rPr lang="en-US" b="0" i="1" smtClean="0">
                        <a:latin typeface="Cambria Math" panose="02040503050406030204" pitchFamily="18" charset="0"/>
                      </a:rPr>
                      <m:t>𝛼</m:t>
                    </m:r>
                    <m:r>
                      <a:rPr lang="en-US" b="0" i="1" smtClean="0">
                        <a:latin typeface="Cambria Math" panose="02040503050406030204" pitchFamily="18" charset="0"/>
                      </a:rPr>
                      <m:t>∈</m:t>
                    </m:r>
                    <m:r>
                      <m:rPr>
                        <m:sty m:val="p"/>
                      </m:rPr>
                      <a:rPr lang="en-US" b="0" i="0" smtClean="0">
                        <a:latin typeface="Cambria Math" panose="02040503050406030204" pitchFamily="18" charset="0"/>
                      </a:rPr>
                      <m:t>Φ</m:t>
                    </m:r>
                  </m:oMath>
                </a14:m>
                <a:r>
                  <a:rPr lang="en-US" dirty="0"/>
                  <a:t> and no other multiples are allowed.</a:t>
                </a:r>
              </a:p>
              <a:p>
                <a:pPr marL="914400" lvl="1" indent="-457200">
                  <a:buFont typeface="+mj-lt"/>
                  <a:buAutoNum type="arabicPeriod"/>
                </a:pPr>
                <a:r>
                  <a:rPr lang="en-US" dirty="0"/>
                  <a:t>Define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𝛼</m:t>
                        </m:r>
                      </m:sub>
                    </m:sSub>
                  </m:oMath>
                </a14:m>
                <a:r>
                  <a:rPr lang="en-US" dirty="0"/>
                  <a:t> to be the reflection in </a:t>
                </a:r>
                <a:r>
                  <a:rPr lang="en-US" dirty="0" err="1"/>
                  <a:t>R^n</a:t>
                </a:r>
                <a:r>
                  <a:rPr lang="en-US" dirty="0"/>
                  <a:t> that sends </a:t>
                </a:r>
                <a14:m>
                  <m:oMath xmlns:m="http://schemas.openxmlformats.org/officeDocument/2006/math">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𝛼</m:t>
                    </m:r>
                  </m:oMath>
                </a14:m>
                <a:r>
                  <a:rPr lang="en-US" dirty="0"/>
                  <a:t> and fixes all points orthogonal to </a:t>
                </a:r>
                <a14:m>
                  <m:oMath xmlns:m="http://schemas.openxmlformats.org/officeDocument/2006/math">
                    <m:r>
                      <a:rPr lang="en-US" b="0" i="1" smtClean="0">
                        <a:latin typeface="Cambria Math" panose="02040503050406030204" pitchFamily="18" charset="0"/>
                      </a:rPr>
                      <m:t>𝛼</m:t>
                    </m:r>
                  </m:oMath>
                </a14:m>
                <a:r>
                  <a:rPr lang="en-US" dirty="0"/>
                  <a:t>. More precisely,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𝛼</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𝛼</m:t>
                            </m:r>
                          </m:e>
                        </m:d>
                      </m:num>
                      <m:den>
                        <m:r>
                          <a:rPr lang="en-US" b="0" i="1" smtClean="0">
                            <a:latin typeface="Cambria Math" panose="02040503050406030204" pitchFamily="18" charset="0"/>
                          </a:rPr>
                          <m:t>(</m:t>
                        </m:r>
                        <m:r>
                          <a:rPr lang="en-US" b="0" i="1" smtClean="0">
                            <a:latin typeface="Cambria Math" panose="02040503050406030204" pitchFamily="18" charset="0"/>
                          </a:rPr>
                          <m:t>𝛼</m:t>
                        </m:r>
                        <m:r>
                          <a:rPr lang="en-US" b="0" i="1" smtClean="0">
                            <a:latin typeface="Cambria Math" panose="02040503050406030204" pitchFamily="18" charset="0"/>
                          </a:rPr>
                          <m:t>, </m:t>
                        </m:r>
                        <m:r>
                          <a:rPr lang="en-US" b="0" i="1" smtClean="0">
                            <a:latin typeface="Cambria Math" panose="02040503050406030204" pitchFamily="18" charset="0"/>
                          </a:rPr>
                          <m:t>𝛼</m:t>
                        </m:r>
                        <m:r>
                          <a:rPr lang="en-US" b="0" i="1" smtClean="0">
                            <a:latin typeface="Cambria Math" panose="02040503050406030204" pitchFamily="18" charset="0"/>
                          </a:rPr>
                          <m:t>)</m:t>
                        </m:r>
                      </m:den>
                    </m:f>
                    <m:r>
                      <a:rPr lang="en-US" b="0" i="1" smtClean="0">
                        <a:latin typeface="Cambria Math" panose="02040503050406030204" pitchFamily="18" charset="0"/>
                      </a:rPr>
                      <m:t>𝛼</m:t>
                    </m:r>
                  </m:oMath>
                </a14:m>
                <a:r>
                  <a:rPr lang="en-US" dirty="0"/>
                  <a:t>. We must have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𝛼</m:t>
                        </m:r>
                      </m:sub>
                    </m:sSub>
                    <m:d>
                      <m:dPr>
                        <m:ctrlPr>
                          <a:rPr lang="en-US" b="0" i="1" smtClean="0">
                            <a:latin typeface="Cambria Math" panose="02040503050406030204" pitchFamily="18" charset="0"/>
                          </a:rPr>
                        </m:ctrlPr>
                      </m:dPr>
                      <m:e>
                        <m:r>
                          <m:rPr>
                            <m:sty m:val="p"/>
                          </m:rPr>
                          <a:rPr lang="en-US" b="0" i="0" smtClean="0">
                            <a:latin typeface="Cambria Math" panose="02040503050406030204" pitchFamily="18" charset="0"/>
                          </a:rPr>
                          <m:t>Φ</m:t>
                        </m:r>
                      </m:e>
                    </m:d>
                    <m:r>
                      <a:rPr lang="en-US" b="0" i="1" smtClean="0">
                        <a:latin typeface="Cambria Math" panose="02040503050406030204" pitchFamily="18" charset="0"/>
                      </a:rPr>
                      <m:t>=</m:t>
                    </m:r>
                    <m:r>
                      <m:rPr>
                        <m:sty m:val="p"/>
                      </m:rPr>
                      <a:rPr lang="en-US" b="0" i="0" smtClean="0">
                        <a:latin typeface="Cambria Math" panose="02040503050406030204" pitchFamily="18" charset="0"/>
                      </a:rPr>
                      <m:t>Φ</m:t>
                    </m:r>
                  </m:oMath>
                </a14:m>
                <a:r>
                  <a:rPr lang="en-US" dirty="0"/>
                  <a:t> for all </a:t>
                </a:r>
                <a14:m>
                  <m:oMath xmlns:m="http://schemas.openxmlformats.org/officeDocument/2006/math">
                    <m:r>
                      <a:rPr lang="en-US" b="0" i="1" smtClean="0">
                        <a:latin typeface="Cambria Math" panose="02040503050406030204" pitchFamily="18" charset="0"/>
                      </a:rPr>
                      <m:t>𝛼</m:t>
                    </m:r>
                    <m:r>
                      <a:rPr lang="en-US" b="0" i="1" smtClean="0">
                        <a:latin typeface="Cambria Math" panose="02040503050406030204" pitchFamily="18" charset="0"/>
                      </a:rPr>
                      <m:t>∈</m:t>
                    </m:r>
                    <m:r>
                      <m:rPr>
                        <m:sty m:val="p"/>
                      </m:rPr>
                      <a:rPr lang="en-US" b="0" i="0" smtClean="0">
                        <a:latin typeface="Cambria Math" panose="02040503050406030204" pitchFamily="18" charset="0"/>
                      </a:rPr>
                      <m:t>Φ</m:t>
                    </m:r>
                  </m:oMath>
                </a14:m>
                <a:endParaRPr lang="en-US" dirty="0"/>
              </a:p>
              <a:p>
                <a:pPr marL="914400" lvl="1" indent="-457200">
                  <a:buFont typeface="+mj-lt"/>
                  <a:buAutoNum type="arabicPeriod"/>
                </a:pPr>
                <a:r>
                  <a:rPr lang="en-US" dirty="0"/>
                  <a:t> </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𝛼</m:t>
                            </m:r>
                          </m:e>
                        </m:d>
                      </m:num>
                      <m:den>
                        <m:r>
                          <a:rPr lang="en-US" b="0" i="1" smtClean="0">
                            <a:latin typeface="Cambria Math" panose="02040503050406030204" pitchFamily="18" charset="0"/>
                          </a:rPr>
                          <m:t>(</m:t>
                        </m:r>
                        <m:r>
                          <a:rPr lang="en-US" b="0" i="1" smtClean="0">
                            <a:latin typeface="Cambria Math" panose="02040503050406030204" pitchFamily="18" charset="0"/>
                          </a:rPr>
                          <m:t>𝛼</m:t>
                        </m:r>
                        <m:r>
                          <a:rPr lang="en-US" b="0" i="1" smtClean="0">
                            <a:latin typeface="Cambria Math" panose="02040503050406030204" pitchFamily="18" charset="0"/>
                          </a:rPr>
                          <m:t>, </m:t>
                        </m:r>
                        <m:r>
                          <a:rPr lang="en-US" b="0" i="1" smtClean="0">
                            <a:latin typeface="Cambria Math" panose="02040503050406030204" pitchFamily="18" charset="0"/>
                          </a:rPr>
                          <m:t>𝛼</m:t>
                        </m:r>
                        <m:r>
                          <a:rPr lang="en-US" b="0" i="1" smtClean="0">
                            <a:latin typeface="Cambria Math" panose="02040503050406030204" pitchFamily="18" charset="0"/>
                          </a:rPr>
                          <m:t>)</m:t>
                        </m:r>
                      </m:den>
                    </m:f>
                    <m:r>
                      <a:rPr lang="en-US" b="0" i="1" smtClean="0">
                        <a:latin typeface="Cambria Math" panose="02040503050406030204" pitchFamily="18" charset="0"/>
                      </a:rPr>
                      <m:t>=</m:t>
                    </m:r>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𝛼</m:t>
                    </m:r>
                    <m:r>
                      <a:rPr lang="en-US" b="0" i="1" smtClean="0">
                        <a:latin typeface="Cambria Math" panose="02040503050406030204" pitchFamily="18" charset="0"/>
                      </a:rPr>
                      <m:t>⟩</m:t>
                    </m:r>
                  </m:oMath>
                </a14:m>
                <a:r>
                  <a:rPr lang="en-US" dirty="0"/>
                  <a:t> is an integer for all </a:t>
                </a:r>
                <a14:m>
                  <m:oMath xmlns:m="http://schemas.openxmlformats.org/officeDocument/2006/math">
                    <m:r>
                      <a:rPr lang="en-US" b="0" i="1" smtClean="0">
                        <a:latin typeface="Cambria Math" panose="02040503050406030204" pitchFamily="18" charset="0"/>
                      </a:rPr>
                      <m:t>𝛼</m:t>
                    </m:r>
                    <m:r>
                      <a:rPr lang="en-US" b="0" i="1" smtClean="0">
                        <a:latin typeface="Cambria Math" panose="02040503050406030204" pitchFamily="18" charset="0"/>
                      </a:rPr>
                      <m:t>, </m:t>
                    </m:r>
                    <m:r>
                      <a:rPr lang="en-US" b="0" i="1" smtClean="0">
                        <a:latin typeface="Cambria Math" panose="02040503050406030204" pitchFamily="18" charset="0"/>
                      </a:rPr>
                      <m:t>𝛽</m:t>
                    </m:r>
                    <m:r>
                      <a:rPr lang="en-US" b="0" i="1" smtClean="0">
                        <a:latin typeface="Cambria Math" panose="02040503050406030204" pitchFamily="18" charset="0"/>
                      </a:rPr>
                      <m:t>∈</m:t>
                    </m:r>
                    <m:r>
                      <m:rPr>
                        <m:sty m:val="p"/>
                      </m:rPr>
                      <a:rPr lang="en-US" b="0" i="0" smtClean="0">
                        <a:latin typeface="Cambria Math" panose="02040503050406030204" pitchFamily="18" charset="0"/>
                      </a:rPr>
                      <m:t>Φ</m:t>
                    </m:r>
                  </m:oMath>
                </a14:m>
                <a:endParaRPr lang="en-US" dirty="0"/>
              </a:p>
              <a:p>
                <a:r>
                  <a:rPr lang="en-US" dirty="0"/>
                  <a:t>The </a:t>
                </a:r>
                <a:r>
                  <a:rPr lang="en-US" i="1" dirty="0"/>
                  <a:t>Weyl group </a:t>
                </a:r>
                <a:r>
                  <a:rPr lang="en-US" dirty="0"/>
                  <a:t>of </a:t>
                </a:r>
                <a14:m>
                  <m:oMath xmlns:m="http://schemas.openxmlformats.org/officeDocument/2006/math">
                    <m:r>
                      <m:rPr>
                        <m:sty m:val="p"/>
                      </m:rPr>
                      <a:rPr lang="en-US" b="0" i="0" smtClean="0">
                        <a:latin typeface="Cambria Math" panose="02040503050406030204" pitchFamily="18" charset="0"/>
                      </a:rPr>
                      <m:t>Φ</m:t>
                    </m:r>
                  </m:oMath>
                </a14:m>
                <a:r>
                  <a:rPr lang="en-US" dirty="0"/>
                  <a:t> is the group generated by these reflections.</a:t>
                </a:r>
              </a:p>
              <a:p>
                <a:r>
                  <a:rPr lang="en-US" dirty="0"/>
                  <a:t>All but a few classes of finite reflection groups are Weyl Groups.</a:t>
                </a:r>
              </a:p>
            </p:txBody>
          </p:sp>
        </mc:Choice>
        <mc:Fallback>
          <p:sp>
            <p:nvSpPr>
              <p:cNvPr id="3" name="Content Placeholder 2">
                <a:extLst>
                  <a:ext uri="{FF2B5EF4-FFF2-40B4-BE49-F238E27FC236}">
                    <a16:creationId xmlns:a16="http://schemas.microsoft.com/office/drawing/2014/main" id="{788D6ABF-7AEC-446A-ABC5-26E500DDAC96}"/>
                  </a:ext>
                </a:extLst>
              </p:cNvPr>
              <p:cNvSpPr>
                <a:spLocks noGrp="1" noRot="1" noChangeAspect="1" noMove="1" noResize="1" noEditPoints="1" noAdjustHandles="1" noChangeArrowheads="1" noChangeShapeType="1" noTextEdit="1"/>
              </p:cNvSpPr>
              <p:nvPr>
                <p:ph idx="1"/>
              </p:nvPr>
            </p:nvSpPr>
            <p:spPr>
              <a:blipFill>
                <a:blip r:embed="rId2"/>
                <a:stretch>
                  <a:fillRect l="-1043" t="-2241" r="-174"/>
                </a:stretch>
              </a:blipFill>
            </p:spPr>
            <p:txBody>
              <a:bodyPr/>
              <a:lstStyle/>
              <a:p>
                <a:r>
                  <a:rPr lang="en-US">
                    <a:noFill/>
                  </a:rPr>
                  <a:t> </a:t>
                </a:r>
              </a:p>
            </p:txBody>
          </p:sp>
        </mc:Fallback>
      </mc:AlternateContent>
    </p:spTree>
    <p:extLst>
      <p:ext uri="{BB962C8B-B14F-4D97-AF65-F5344CB8AC3E}">
        <p14:creationId xmlns:p14="http://schemas.microsoft.com/office/powerpoint/2010/main" val="1877354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EB18F-D617-4979-8C1D-C3A950099C79}"/>
              </a:ext>
            </a:extLst>
          </p:cNvPr>
          <p:cNvSpPr>
            <a:spLocks noGrp="1"/>
          </p:cNvSpPr>
          <p:nvPr>
            <p:ph type="title"/>
          </p:nvPr>
        </p:nvSpPr>
        <p:spPr/>
        <p:txBody>
          <a:bodyPr/>
          <a:lstStyle/>
          <a:p>
            <a:r>
              <a:rPr lang="en-US" dirty="0"/>
              <a:t>Root System properties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787B125-05F4-44FE-9F04-6004B28AB916}"/>
                  </a:ext>
                </a:extLst>
              </p:cNvPr>
              <p:cNvSpPr>
                <a:spLocks noGrp="1"/>
              </p:cNvSpPr>
              <p:nvPr>
                <p:ph idx="1"/>
              </p:nvPr>
            </p:nvSpPr>
            <p:spPr/>
            <p:txBody>
              <a:bodyPr>
                <a:normAutofit fontScale="92500"/>
              </a:bodyPr>
              <a:lstStyle/>
              <a:p>
                <a:r>
                  <a:rPr lang="en-US" dirty="0"/>
                  <a:t>There exists a base </a:t>
                </a:r>
                <a14:m>
                  <m:oMath xmlns:m="http://schemas.openxmlformats.org/officeDocument/2006/math">
                    <m:r>
                      <m:rPr>
                        <m:sty m:val="p"/>
                      </m:rPr>
                      <a:rPr lang="en-US" b="0" i="0" smtClean="0">
                        <a:latin typeface="Cambria Math" panose="02040503050406030204" pitchFamily="18" charset="0"/>
                      </a:rPr>
                      <m:t>Δ</m:t>
                    </m:r>
                    <m:r>
                      <a:rPr lang="en-US" b="0" i="0" smtClean="0">
                        <a:latin typeface="Cambria Math" panose="02040503050406030204" pitchFamily="18" charset="0"/>
                      </a:rPr>
                      <m:t>=</m:t>
                    </m:r>
                    <m:d>
                      <m:dPr>
                        <m:begChr m:val="{"/>
                        <m:endChr m:val="}"/>
                        <m:ctrlPr>
                          <a:rPr lang="en-US" b="0" i="0"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𝑛</m:t>
                            </m:r>
                          </m:sub>
                        </m:sSub>
                      </m:e>
                    </m:d>
                    <m:r>
                      <a:rPr lang="en-US" b="0" i="1" smtClean="0">
                        <a:latin typeface="Cambria Math" panose="02040503050406030204" pitchFamily="18" charset="0"/>
                      </a:rPr>
                      <m:t>⊂</m:t>
                    </m:r>
                    <m:r>
                      <m:rPr>
                        <m:sty m:val="p"/>
                      </m:rPr>
                      <a:rPr lang="en-US" b="0" i="0" smtClean="0">
                        <a:latin typeface="Cambria Math" panose="02040503050406030204" pitchFamily="18" charset="0"/>
                      </a:rPr>
                      <m:t>Φ</m:t>
                    </m:r>
                  </m:oMath>
                </a14:m>
                <a:r>
                  <a:rPr lang="en-US" dirty="0"/>
                  <a:t> which is a basis for </a:t>
                </a:r>
                <a:r>
                  <a:rPr lang="en-US" dirty="0" err="1"/>
                  <a:t>R^n</a:t>
                </a:r>
                <a:r>
                  <a:rPr lang="en-US" dirty="0"/>
                  <a:t> and such that (remarkably) every  </a:t>
                </a:r>
                <a14:m>
                  <m:oMath xmlns:m="http://schemas.openxmlformats.org/officeDocument/2006/math">
                    <m:r>
                      <a:rPr lang="en-US" b="0" i="1" smtClean="0">
                        <a:latin typeface="Cambria Math" panose="02040503050406030204" pitchFamily="18" charset="0"/>
                      </a:rPr>
                      <m:t>𝛽</m:t>
                    </m:r>
                    <m:r>
                      <a:rPr lang="en-US" b="0" i="1" smtClean="0">
                        <a:latin typeface="Cambria Math" panose="02040503050406030204" pitchFamily="18" charset="0"/>
                      </a:rPr>
                      <m:t>∈</m:t>
                    </m:r>
                    <m:r>
                      <m:rPr>
                        <m:sty m:val="p"/>
                      </m:rPr>
                      <a:rPr lang="en-US" b="0" i="0" smtClean="0">
                        <a:latin typeface="Cambria Math" panose="02040503050406030204" pitchFamily="18" charset="0"/>
                      </a:rPr>
                      <m:t>Φ</m:t>
                    </m:r>
                  </m:oMath>
                </a14:m>
                <a:r>
                  <a:rPr lang="en-US" dirty="0"/>
                  <a:t> can be written as a strictly non-negative or non-positive integer combination of this basis. This gives us a notion of positive and negative roots (with respect to this base, which is not unique; you can reflect it by any root and get a new base).</a:t>
                </a:r>
              </a:p>
              <a:p>
                <a:r>
                  <a:rPr lang="en-US" dirty="0"/>
                  <a:t>If </a:t>
                </a:r>
                <a14:m>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𝛼</m:t>
                        </m:r>
                      </m:e>
                    </m:d>
                    <m:r>
                      <a:rPr lang="en-US" b="0" i="1" smtClean="0">
                        <a:latin typeface="Cambria Math" panose="02040503050406030204" pitchFamily="18" charset="0"/>
                      </a:rPr>
                      <m:t>&lt;0</m:t>
                    </m:r>
                  </m:oMath>
                </a14:m>
                <a:r>
                  <a:rPr lang="en-US" dirty="0"/>
                  <a:t> then </a:t>
                </a:r>
                <a14:m>
                  <m:oMath xmlns:m="http://schemas.openxmlformats.org/officeDocument/2006/math">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𝛼</m:t>
                    </m:r>
                  </m:oMath>
                </a14:m>
                <a:r>
                  <a:rPr lang="en-US" dirty="0"/>
                  <a:t> is a root. </a:t>
                </a:r>
              </a:p>
              <a:p>
                <a:r>
                  <a:rPr lang="en-US" dirty="0"/>
                  <a:t>There is a root </a:t>
                </a:r>
                <a14:m>
                  <m:oMath xmlns:m="http://schemas.openxmlformats.org/officeDocument/2006/math">
                    <m:r>
                      <a:rPr lang="en-US" b="0" i="1" smtClean="0">
                        <a:latin typeface="Cambria Math" panose="02040503050406030204" pitchFamily="18" charset="0"/>
                      </a:rPr>
                      <m:t>𝜃</m:t>
                    </m:r>
                    <m:r>
                      <a:rPr lang="en-US" b="0" i="1" smtClean="0">
                        <a:latin typeface="Cambria Math" panose="02040503050406030204" pitchFamily="18" charset="0"/>
                      </a:rPr>
                      <m:t>∈</m:t>
                    </m:r>
                    <m:r>
                      <m:rPr>
                        <m:sty m:val="p"/>
                      </m:rPr>
                      <a:rPr lang="en-US" b="0" i="0" smtClean="0">
                        <a:latin typeface="Cambria Math" panose="02040503050406030204" pitchFamily="18" charset="0"/>
                      </a:rPr>
                      <m:t>Φ</m:t>
                    </m:r>
                  </m:oMath>
                </a14:m>
                <a:r>
                  <a:rPr lang="en-US" dirty="0"/>
                  <a:t> that is </a:t>
                </a:r>
                <a:r>
                  <a:rPr lang="en-US" i="1" dirty="0"/>
                  <a:t>maximal</a:t>
                </a:r>
                <a:r>
                  <a:rPr lang="en-US" dirty="0"/>
                  <a:t> in the sense that the sum of its coefficients in the base is as high as possible. It turns out that all these coefficients will be positive and each coefficient will be &gt;= that of any other positive root. And by the previous bullet point, we must have </a:t>
                </a:r>
                <a14:m>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𝜃</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e>
                    </m:d>
                    <m:r>
                      <a:rPr lang="en-US" b="0" i="1" smtClean="0">
                        <a:latin typeface="Cambria Math" panose="02040503050406030204" pitchFamily="18" charset="0"/>
                      </a:rPr>
                      <m:t>≥0</m:t>
                    </m:r>
                  </m:oMath>
                </a14:m>
                <a:r>
                  <a:rPr lang="en-US" dirty="0"/>
                  <a:t> for all </a:t>
                </a:r>
                <a:r>
                  <a:rPr lang="en-US" dirty="0" err="1"/>
                  <a:t>i</a:t>
                </a:r>
                <a:r>
                  <a:rPr lang="en-US" dirty="0"/>
                  <a:t>. </a:t>
                </a:r>
              </a:p>
            </p:txBody>
          </p:sp>
        </mc:Choice>
        <mc:Fallback>
          <p:sp>
            <p:nvSpPr>
              <p:cNvPr id="3" name="Content Placeholder 2">
                <a:extLst>
                  <a:ext uri="{FF2B5EF4-FFF2-40B4-BE49-F238E27FC236}">
                    <a16:creationId xmlns:a16="http://schemas.microsoft.com/office/drawing/2014/main" id="{4787B125-05F4-44FE-9F04-6004B28AB916}"/>
                  </a:ext>
                </a:extLst>
              </p:cNvPr>
              <p:cNvSpPr>
                <a:spLocks noGrp="1" noRot="1" noChangeAspect="1" noMove="1" noResize="1" noEditPoints="1" noAdjustHandles="1" noChangeArrowheads="1" noChangeShapeType="1" noTextEdit="1"/>
              </p:cNvSpPr>
              <p:nvPr>
                <p:ph idx="1"/>
              </p:nvPr>
            </p:nvSpPr>
            <p:spPr>
              <a:blipFill>
                <a:blip r:embed="rId2"/>
                <a:stretch>
                  <a:fillRect l="-928" t="-2101" r="-1391" b="-1821"/>
                </a:stretch>
              </a:blipFill>
            </p:spPr>
            <p:txBody>
              <a:bodyPr/>
              <a:lstStyle/>
              <a:p>
                <a:r>
                  <a:rPr lang="en-US">
                    <a:noFill/>
                  </a:rPr>
                  <a:t> </a:t>
                </a:r>
              </a:p>
            </p:txBody>
          </p:sp>
        </mc:Fallback>
      </mc:AlternateContent>
    </p:spTree>
    <p:extLst>
      <p:ext uri="{BB962C8B-B14F-4D97-AF65-F5344CB8AC3E}">
        <p14:creationId xmlns:p14="http://schemas.microsoft.com/office/powerpoint/2010/main" val="3162841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692D6-D6F4-4A6B-96C9-7DE19FCD951B}"/>
              </a:ext>
            </a:extLst>
          </p:cNvPr>
          <p:cNvSpPr>
            <a:spLocks noGrp="1"/>
          </p:cNvSpPr>
          <p:nvPr>
            <p:ph type="title"/>
          </p:nvPr>
        </p:nvSpPr>
        <p:spPr/>
        <p:txBody>
          <a:bodyPr/>
          <a:lstStyle/>
          <a:p>
            <a:r>
              <a:rPr lang="en-US" dirty="0" err="1"/>
              <a:t>Cartan</a:t>
            </a:r>
            <a:r>
              <a:rPr lang="en-US" dirty="0"/>
              <a:t> Matrices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831501FC-BBF6-4449-9538-A869B279BAEB}"/>
                  </a:ext>
                </a:extLst>
              </p:cNvPr>
              <p:cNvSpPr>
                <a:spLocks noGrp="1"/>
              </p:cNvSpPr>
              <p:nvPr>
                <p:ph idx="1"/>
              </p:nvPr>
            </p:nvSpPr>
            <p:spPr>
              <a:xfrm>
                <a:off x="838200" y="1825625"/>
                <a:ext cx="10515600" cy="4868138"/>
              </a:xfrm>
            </p:spPr>
            <p:txBody>
              <a:bodyPr>
                <a:normAutofit lnSpcReduction="10000"/>
              </a:bodyPr>
              <a:lstStyle/>
              <a:p>
                <a:r>
                  <a:rPr lang="en-US" dirty="0"/>
                  <a:t>Given a root system </a:t>
                </a:r>
                <a14:m>
                  <m:oMath xmlns:m="http://schemas.openxmlformats.org/officeDocument/2006/math">
                    <m:r>
                      <m:rPr>
                        <m:sty m:val="p"/>
                      </m:rPr>
                      <a:rPr lang="en-US" b="0" i="0" smtClean="0">
                        <a:latin typeface="Cambria Math" panose="02040503050406030204" pitchFamily="18" charset="0"/>
                      </a:rPr>
                      <m:t>Φ</m:t>
                    </m:r>
                    <m:r>
                      <a:rPr lang="en-US" b="0" i="1" smtClean="0">
                        <a:latin typeface="Cambria Math" panose="02040503050406030204" pitchFamily="18" charset="0"/>
                      </a:rPr>
                      <m:t> </m:t>
                    </m:r>
                  </m:oMath>
                </a14:m>
                <a:r>
                  <a:rPr lang="en-US" dirty="0"/>
                  <a:t>and base </a:t>
                </a:r>
                <a14:m>
                  <m:oMath xmlns:m="http://schemas.openxmlformats.org/officeDocument/2006/math">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𝑛</m:t>
                        </m:r>
                      </m:sub>
                    </m:sSub>
                    <m:r>
                      <a:rPr lang="en-US" b="0" i="1" smtClean="0">
                        <a:latin typeface="Cambria Math" panose="02040503050406030204" pitchFamily="18" charset="0"/>
                      </a:rPr>
                      <m:t>} </m:t>
                    </m:r>
                  </m:oMath>
                </a14:m>
                <a:r>
                  <a:rPr lang="en-US" dirty="0"/>
                  <a:t>, we can form a </a:t>
                </a:r>
                <a:r>
                  <a:rPr lang="en-US" dirty="0" err="1"/>
                  <a:t>cartan</a:t>
                </a:r>
                <a:r>
                  <a:rPr lang="en-US" dirty="0"/>
                  <a:t> matrix A 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𝑗</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e>
                    </m:d>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2(</m:t>
                            </m:r>
                            <m:r>
                              <a:rPr lang="en-US" b="0" i="1" smtClean="0">
                                <a:latin typeface="Cambria Math" panose="02040503050406030204" pitchFamily="18" charset="0"/>
                              </a:rPr>
                              <m:t>𝛼</m:t>
                            </m:r>
                          </m:e>
                          <m:sub>
                            <m:r>
                              <a:rPr lang="en-US" b="0" i="1" smtClean="0">
                                <a:latin typeface="Cambria Math" panose="02040503050406030204" pitchFamily="18" charset="0"/>
                              </a:rPr>
                              <m:t>𝑗</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r>
                          <a:rPr lang="en-US" b="0" i="1" smtClean="0">
                            <a:latin typeface="Cambria Math" panose="02040503050406030204" pitchFamily="18" charset="0"/>
                          </a:rPr>
                          <m:t>)</m:t>
                        </m:r>
                      </m:num>
                      <m:den>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r>
                          <a:rPr lang="en-US" b="0" i="1" smtClean="0">
                            <a:latin typeface="Cambria Math" panose="02040503050406030204" pitchFamily="18" charset="0"/>
                          </a:rPr>
                          <m:t>)</m:t>
                        </m:r>
                      </m:den>
                    </m:f>
                  </m:oMath>
                </a14:m>
                <a:endParaRPr lang="en-US" dirty="0"/>
              </a:p>
              <a:p>
                <a:r>
                  <a:rPr lang="en-US" dirty="0"/>
                  <a:t>Will have 2s along diagonal, non-positive integers elsewhere, and be positive definite</a:t>
                </a:r>
              </a:p>
              <a:p>
                <a:r>
                  <a:rPr lang="en-US" dirty="0"/>
                  <a:t>Given any choice of base, you will get the same matrix A up to permutation.</a:t>
                </a:r>
              </a:p>
              <a:p>
                <a:r>
                  <a:rPr lang="en-US" dirty="0"/>
                  <a:t>You can also recover the root system from the </a:t>
                </a:r>
                <a:r>
                  <a:rPr lang="en-US" dirty="0" err="1"/>
                  <a:t>Cartan</a:t>
                </a:r>
                <a:r>
                  <a:rPr lang="en-US" dirty="0"/>
                  <a:t> matrix as follows: find positive {d_1,d_2,…</a:t>
                </a:r>
                <a:r>
                  <a:rPr lang="en-US" dirty="0" err="1"/>
                  <a:t>d_n</a:t>
                </a:r>
                <a:r>
                  <a:rPr lang="en-US" dirty="0"/>
                  <a:t>} such </a:t>
                </a:r>
                <a:r>
                  <a:rPr lang="en-US" dirty="0" err="1"/>
                  <a:t>d_i</a:t>
                </a:r>
                <a:r>
                  <a:rPr lang="en-US" dirty="0"/>
                  <a:t> A_{</a:t>
                </a:r>
                <a:r>
                  <a:rPr lang="en-US" dirty="0" err="1"/>
                  <a:t>i,j</a:t>
                </a:r>
                <a:r>
                  <a:rPr lang="en-US" dirty="0"/>
                  <a:t>}=</a:t>
                </a:r>
                <a:r>
                  <a:rPr lang="en-US" dirty="0" err="1"/>
                  <a:t>d_j</a:t>
                </a:r>
                <a:r>
                  <a:rPr lang="en-US" dirty="0"/>
                  <a:t> A_{</a:t>
                </a:r>
                <a:r>
                  <a:rPr lang="en-US" dirty="0" err="1"/>
                  <a:t>j,i</a:t>
                </a:r>
                <a:r>
                  <a:rPr lang="en-US" dirty="0"/>
                  <a:t>}. In other words, you are multiplying each row </a:t>
                </a:r>
                <a:r>
                  <a:rPr lang="en-US" dirty="0" err="1"/>
                  <a:t>i</a:t>
                </a:r>
                <a:r>
                  <a:rPr lang="en-US" dirty="0"/>
                  <a:t> with some common multiple of  </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r>
                          <a:rPr lang="en-US" b="0" i="1" smtClean="0">
                            <a:latin typeface="Cambria Math" panose="02040503050406030204" pitchFamily="18" charset="0"/>
                          </a:rPr>
                          <m:t>)</m:t>
                        </m:r>
                      </m:den>
                    </m:f>
                  </m:oMath>
                </a14:m>
                <a:r>
                  <a:rPr lang="en-US" dirty="0"/>
                  <a:t> to recover the dot product. And from there, you can determine the vectors.</a:t>
                </a:r>
              </a:p>
            </p:txBody>
          </p:sp>
        </mc:Choice>
        <mc:Fallback>
          <p:sp>
            <p:nvSpPr>
              <p:cNvPr id="3" name="Content Placeholder 2">
                <a:extLst>
                  <a:ext uri="{FF2B5EF4-FFF2-40B4-BE49-F238E27FC236}">
                    <a16:creationId xmlns:a16="http://schemas.microsoft.com/office/drawing/2014/main" id="{831501FC-BBF6-4449-9538-A869B279BAEB}"/>
                  </a:ext>
                </a:extLst>
              </p:cNvPr>
              <p:cNvSpPr>
                <a:spLocks noGrp="1" noRot="1" noChangeAspect="1" noMove="1" noResize="1" noEditPoints="1" noAdjustHandles="1" noChangeArrowheads="1" noChangeShapeType="1" noTextEdit="1"/>
              </p:cNvSpPr>
              <p:nvPr>
                <p:ph idx="1"/>
              </p:nvPr>
            </p:nvSpPr>
            <p:spPr>
              <a:xfrm>
                <a:off x="838200" y="1825625"/>
                <a:ext cx="10515600" cy="4868138"/>
              </a:xfrm>
              <a:blipFill>
                <a:blip r:embed="rId2"/>
                <a:stretch>
                  <a:fillRect l="-1043" t="-2753"/>
                </a:stretch>
              </a:blipFill>
            </p:spPr>
            <p:txBody>
              <a:bodyPr/>
              <a:lstStyle/>
              <a:p>
                <a:r>
                  <a:rPr lang="en-US">
                    <a:noFill/>
                  </a:rPr>
                  <a:t> </a:t>
                </a:r>
              </a:p>
            </p:txBody>
          </p:sp>
        </mc:Fallback>
      </mc:AlternateContent>
    </p:spTree>
    <p:extLst>
      <p:ext uri="{BB962C8B-B14F-4D97-AF65-F5344CB8AC3E}">
        <p14:creationId xmlns:p14="http://schemas.microsoft.com/office/powerpoint/2010/main" val="2462792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4057CE-725E-4738-BDDC-49B97A213C7F}"/>
              </a:ext>
            </a:extLst>
          </p:cNvPr>
          <p:cNvSpPr>
            <a:spLocks noGrp="1"/>
          </p:cNvSpPr>
          <p:nvPr>
            <p:ph type="title"/>
          </p:nvPr>
        </p:nvSpPr>
        <p:spPr/>
        <p:txBody>
          <a:bodyPr/>
          <a:lstStyle/>
          <a:p>
            <a:r>
              <a:rPr lang="en-US" dirty="0" err="1"/>
              <a:t>Coroots</a:t>
            </a:r>
            <a:endParaRPr lang="en-US"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EA0D03D-FBF4-4EB8-A908-8FAA41903D57}"/>
                  </a:ext>
                </a:extLst>
              </p:cNvPr>
              <p:cNvSpPr>
                <a:spLocks noGrp="1"/>
              </p:cNvSpPr>
              <p:nvPr>
                <p:ph idx="1"/>
              </p:nvPr>
            </p:nvSpPr>
            <p:spPr/>
            <p:txBody>
              <a:bodyPr>
                <a:normAutofit lnSpcReduction="10000"/>
              </a:bodyPr>
              <a:lstStyle/>
              <a:p>
                <a:r>
                  <a:rPr lang="en-US" dirty="0"/>
                  <a:t>To each root vector </a:t>
                </a:r>
                <a14:m>
                  <m:oMath xmlns:m="http://schemas.openxmlformats.org/officeDocument/2006/math">
                    <m:r>
                      <a:rPr lang="en-US" b="0" i="1" smtClean="0">
                        <a:latin typeface="Cambria Math" panose="02040503050406030204" pitchFamily="18" charset="0"/>
                      </a:rPr>
                      <m:t>𝛼</m:t>
                    </m:r>
                  </m:oMath>
                </a14:m>
                <a:r>
                  <a:rPr lang="en-US" dirty="0"/>
                  <a:t>, the corresponding </a:t>
                </a:r>
                <a:r>
                  <a:rPr lang="en-US" dirty="0" err="1"/>
                  <a:t>coroot</a:t>
                </a:r>
                <a:r>
                  <a:rPr lang="en-US" dirty="0"/>
                  <a:t>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rPr>
                          <m:t>𝛼</m:t>
                        </m:r>
                      </m:num>
                      <m:den>
                        <m:r>
                          <a:rPr lang="en-US" b="0" i="1" smtClean="0">
                            <a:latin typeface="Cambria Math" panose="02040503050406030204" pitchFamily="18" charset="0"/>
                          </a:rPr>
                          <m:t>(</m:t>
                        </m:r>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𝛼</m:t>
                        </m:r>
                        <m:r>
                          <a:rPr lang="en-US" b="0" i="1" smtClean="0">
                            <a:latin typeface="Cambria Math" panose="02040503050406030204" pitchFamily="18" charset="0"/>
                          </a:rPr>
                          <m:t>)</m:t>
                        </m:r>
                      </m:den>
                    </m:f>
                  </m:oMath>
                </a14:m>
                <a:r>
                  <a:rPr lang="en-US" dirty="0"/>
                  <a:t>. Note </a:t>
                </a:r>
                <a14:m>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𝛽</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e>
                    </m:d>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𝛼</m:t>
                    </m:r>
                    <m:r>
                      <a:rPr lang="en-US" b="0" i="1" smtClean="0">
                        <a:latin typeface="Cambria Math" panose="02040503050406030204" pitchFamily="18" charset="0"/>
                      </a:rPr>
                      <m:t>⟩</m:t>
                    </m:r>
                  </m:oMath>
                </a14:m>
                <a:r>
                  <a:rPr lang="en-US" dirty="0"/>
                  <a:t>.</a:t>
                </a:r>
              </a:p>
              <a:p>
                <a:r>
                  <a:rPr lang="en-US" dirty="0"/>
                  <a:t>The </a:t>
                </a:r>
                <a:r>
                  <a:rPr lang="en-US" dirty="0" err="1"/>
                  <a:t>coroots</a:t>
                </a:r>
                <a:r>
                  <a:rPr lang="en-US" dirty="0"/>
                  <a:t> form a root system </a:t>
                </a:r>
                <a14:m>
                  <m:oMath xmlns:m="http://schemas.openxmlformats.org/officeDocument/2006/math">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Φ</m:t>
                        </m:r>
                      </m:e>
                      <m:sup>
                        <m:r>
                          <a:rPr lang="en-US" b="0" i="1" smtClean="0">
                            <a:latin typeface="Cambria Math" panose="02040503050406030204" pitchFamily="18" charset="0"/>
                          </a:rPr>
                          <m:t>𝑣</m:t>
                        </m:r>
                      </m:sup>
                    </m:sSup>
                  </m:oMath>
                </a14:m>
                <a:r>
                  <a:rPr lang="en-US" dirty="0"/>
                  <a:t> that has the same Weyl group as </a:t>
                </a:r>
                <a14:m>
                  <m:oMath xmlns:m="http://schemas.openxmlformats.org/officeDocument/2006/math">
                    <m:r>
                      <m:rPr>
                        <m:sty m:val="p"/>
                      </m:rPr>
                      <a:rPr lang="en-US" b="0" i="0" smtClean="0">
                        <a:latin typeface="Cambria Math" panose="02040503050406030204" pitchFamily="18" charset="0"/>
                      </a:rPr>
                      <m:t>Φ</m:t>
                    </m:r>
                    <m:r>
                      <a:rPr lang="en-US" b="0" i="1" smtClean="0">
                        <a:latin typeface="Cambria Math" panose="02040503050406030204" pitchFamily="18" charset="0"/>
                      </a:rPr>
                      <m:t>.</m:t>
                    </m:r>
                  </m:oMath>
                </a14:m>
                <a:endParaRPr lang="en-US" dirty="0"/>
              </a:p>
              <a:p>
                <a:r>
                  <a:rPr lang="en-US" dirty="0"/>
                  <a:t>It will be helpful to think of the roots as linear functionals on the </a:t>
                </a:r>
                <a:r>
                  <a:rPr lang="en-US" dirty="0" err="1"/>
                  <a:t>coroots</a:t>
                </a:r>
                <a:r>
                  <a:rPr lang="en-US" dirty="0"/>
                  <a:t> for notational purpose. So for instance, we can write </a:t>
                </a:r>
                <a14:m>
                  <m:oMath xmlns:m="http://schemas.openxmlformats.org/officeDocument/2006/math">
                    <m:d>
                      <m:dPr>
                        <m:ctrlPr>
                          <a:rPr lang="en-US" b="0" i="1" smtClean="0">
                            <a:latin typeface="Cambria Math" panose="02040503050406030204" pitchFamily="18" charset="0"/>
                          </a:rPr>
                        </m:ctrlPr>
                      </m:dPr>
                      <m:e>
                        <m:r>
                          <a:rPr lang="en-US" b="0" i="1" smtClean="0">
                            <a:latin typeface="Cambria Math" panose="02040503050406030204" pitchFamily="18" charset="0"/>
                          </a:rPr>
                          <m:t>𝛽</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e>
                    </m:d>
                    <m:r>
                      <a:rPr lang="en-US" b="0" i="1" smtClean="0">
                        <a:latin typeface="Cambria Math" panose="02040503050406030204" pitchFamily="18" charset="0"/>
                      </a:rPr>
                      <m:t>=</m:t>
                    </m:r>
                    <m:r>
                      <a:rPr lang="en-US" b="0" i="1" smtClean="0">
                        <a:latin typeface="Cambria Math" panose="02040503050406030204" pitchFamily="18" charset="0"/>
                      </a:rPr>
                      <m:t>𝛽</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e>
                    </m:d>
                  </m:oMath>
                </a14:m>
                <a:endParaRPr lang="en-US" dirty="0"/>
              </a:p>
              <a:p>
                <a:r>
                  <a:rPr lang="en-US" dirty="0"/>
                  <a:t>Can let the Weyl group of </a:t>
                </a:r>
                <a14:m>
                  <m:oMath xmlns:m="http://schemas.openxmlformats.org/officeDocument/2006/math">
                    <m:r>
                      <m:rPr>
                        <m:sty m:val="p"/>
                      </m:rPr>
                      <a:rPr lang="en-US" b="0" i="0" smtClean="0">
                        <a:latin typeface="Cambria Math" panose="02040503050406030204" pitchFamily="18" charset="0"/>
                      </a:rPr>
                      <m:t>Φ</m:t>
                    </m:r>
                  </m:oMath>
                </a14:m>
                <a:r>
                  <a:rPr lang="en-US" dirty="0"/>
                  <a:t> act on </a:t>
                </a:r>
                <a14:m>
                  <m:oMath xmlns:m="http://schemas.openxmlformats.org/officeDocument/2006/math">
                    <m:sSup>
                      <m:sSupPr>
                        <m:ctrlPr>
                          <a:rPr lang="en-US" b="0" i="1" smtClean="0">
                            <a:latin typeface="Cambria Math" panose="02040503050406030204" pitchFamily="18" charset="0"/>
                          </a:rPr>
                        </m:ctrlPr>
                      </m:sSupPr>
                      <m:e>
                        <m:r>
                          <m:rPr>
                            <m:sty m:val="p"/>
                          </m:rPr>
                          <a:rPr lang="en-US" b="0" i="0" smtClean="0">
                            <a:latin typeface="Cambria Math" panose="02040503050406030204" pitchFamily="18" charset="0"/>
                          </a:rPr>
                          <m:t>Φ</m:t>
                        </m:r>
                      </m:e>
                      <m:sup>
                        <m:r>
                          <a:rPr lang="en-US" b="0" i="1" smtClean="0">
                            <a:latin typeface="Cambria Math" panose="02040503050406030204" pitchFamily="18" charset="0"/>
                          </a:rPr>
                          <m:t>𝑣</m:t>
                        </m:r>
                      </m:sup>
                    </m:sSup>
                  </m:oMath>
                </a14:m>
                <a:r>
                  <a:rPr lang="en-US" dirty="0"/>
                  <a:t>  as follows:</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𝛼</m:t>
                        </m:r>
                      </m:sub>
                    </m:sSub>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𝛽</m:t>
                            </m:r>
                          </m:e>
                          <m:sup>
                            <m:r>
                              <a:rPr lang="en-US" b="0" i="1" smtClean="0">
                                <a:latin typeface="Cambria Math" panose="02040503050406030204" pitchFamily="18" charset="0"/>
                              </a:rPr>
                              <m:t>𝑣</m:t>
                            </m:r>
                          </m:sup>
                        </m:sSup>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𝛽</m:t>
                        </m:r>
                      </m:e>
                      <m:sup>
                        <m:r>
                          <a:rPr lang="en-US" b="0" i="1" smtClean="0">
                            <a:latin typeface="Cambria Math" panose="02040503050406030204" pitchFamily="18" charset="0"/>
                          </a:rPr>
                          <m:t>𝑣</m:t>
                        </m:r>
                      </m:sup>
                    </m:s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𝛽</m:t>
                                </m:r>
                              </m:e>
                              <m:sup>
                                <m:r>
                                  <a:rPr lang="en-US" b="0" i="1" smtClean="0">
                                    <a:latin typeface="Cambria Math" panose="02040503050406030204" pitchFamily="18" charset="0"/>
                                  </a:rPr>
                                  <m:t>𝑣</m:t>
                                </m:r>
                              </m:sup>
                            </m:sSup>
                            <m:r>
                              <a:rPr lang="en-US" b="0" i="1" smtClean="0">
                                <a:latin typeface="Cambria Math" panose="02040503050406030204" pitchFamily="18" charset="0"/>
                              </a:rPr>
                              <m:t>,</m:t>
                            </m:r>
                            <m:r>
                              <a:rPr lang="en-US" b="0" i="1" smtClean="0">
                                <a:latin typeface="Cambria Math" panose="02040503050406030204" pitchFamily="18" charset="0"/>
                              </a:rPr>
                              <m:t>𝛼</m:t>
                            </m:r>
                          </m:e>
                        </m:d>
                      </m:num>
                      <m:den>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 </m:t>
                            </m:r>
                            <m:r>
                              <a:rPr lang="en-US" b="0" i="1" smtClean="0">
                                <a:latin typeface="Cambria Math" panose="02040503050406030204" pitchFamily="18" charset="0"/>
                              </a:rPr>
                              <m:t>𝛼</m:t>
                            </m:r>
                          </m:e>
                        </m:d>
                      </m:den>
                    </m:f>
                    <m:r>
                      <a:rPr lang="en-US" b="0" i="1" smtClean="0">
                        <a:latin typeface="Cambria Math" panose="02040503050406030204" pitchFamily="18" charset="0"/>
                      </a:rPr>
                      <m:t>𝛼</m:t>
                    </m:r>
                    <m:r>
                      <a:rPr lang="en-US" b="0" i="1" smtClean="0">
                        <a:latin typeface="Cambria Math" panose="02040503050406030204" pitchFamily="18" charset="0"/>
                      </a:rPr>
                      <m:t>=</m:t>
                    </m:r>
                  </m:oMath>
                </a14:m>
                <a:r>
                  <a:rPr lang="en-US" b="0" dirty="0"/>
                  <a:t>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𝛽</m:t>
                        </m:r>
                      </m:e>
                      <m:sup>
                        <m:r>
                          <a:rPr lang="en-US" b="0" i="1" smtClean="0">
                            <a:latin typeface="Cambria Math" panose="02040503050406030204" pitchFamily="18" charset="0"/>
                          </a:rPr>
                          <m:t>𝑣</m:t>
                        </m:r>
                      </m:sup>
                    </m:sSup>
                    <m:r>
                      <a:rPr lang="en-US" b="0" i="1" smtClean="0">
                        <a:latin typeface="Cambria Math" panose="02040503050406030204" pitchFamily="18" charset="0"/>
                      </a:rPr>
                      <m:t>−</m:t>
                    </m:r>
                    <m:r>
                      <a:rPr lang="en-US" b="0" i="1" smtClean="0">
                        <a:latin typeface="Cambria Math" panose="02040503050406030204" pitchFamily="18" charset="0"/>
                      </a:rPr>
                      <m:t>𝛼</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𝛽</m:t>
                            </m:r>
                          </m:e>
                          <m:sup>
                            <m:r>
                              <a:rPr lang="en-US" b="0" i="1" smtClean="0">
                                <a:latin typeface="Cambria Math" panose="02040503050406030204" pitchFamily="18" charset="0"/>
                              </a:rPr>
                              <m:t>𝑣</m:t>
                            </m:r>
                          </m:sup>
                        </m:sSup>
                      </m:e>
                    </m:d>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oMath>
                </a14:m>
                <a:endParaRPr lang="en-US" dirty="0"/>
              </a:p>
              <a:p>
                <a:pPr marL="0" indent="0">
                  <a:buNone/>
                </a:pPr>
                <a:endParaRPr lang="en-US" dirty="0"/>
              </a:p>
            </p:txBody>
          </p:sp>
        </mc:Choice>
        <mc:Fallback>
          <p:sp>
            <p:nvSpPr>
              <p:cNvPr id="3" name="Content Placeholder 2">
                <a:extLst>
                  <a:ext uri="{FF2B5EF4-FFF2-40B4-BE49-F238E27FC236}">
                    <a16:creationId xmlns:a16="http://schemas.microsoft.com/office/drawing/2014/main" id="{5EA0D03D-FBF4-4EB8-A908-8FAA41903D57}"/>
                  </a:ext>
                </a:extLst>
              </p:cNvPr>
              <p:cNvSpPr>
                <a:spLocks noGrp="1" noRot="1" noChangeAspect="1" noMove="1" noResize="1" noEditPoints="1" noAdjustHandles="1" noChangeArrowheads="1" noChangeShapeType="1" noTextEdit="1"/>
              </p:cNvSpPr>
              <p:nvPr>
                <p:ph idx="1"/>
              </p:nvPr>
            </p:nvSpPr>
            <p:spPr>
              <a:blipFill>
                <a:blip r:embed="rId2"/>
                <a:stretch>
                  <a:fillRect l="-1043" t="-1541"/>
                </a:stretch>
              </a:blipFill>
            </p:spPr>
            <p:txBody>
              <a:bodyPr/>
              <a:lstStyle/>
              <a:p>
                <a:r>
                  <a:rPr lang="en-US">
                    <a:noFill/>
                  </a:rPr>
                  <a:t> </a:t>
                </a:r>
              </a:p>
            </p:txBody>
          </p:sp>
        </mc:Fallback>
      </mc:AlternateContent>
    </p:spTree>
    <p:extLst>
      <p:ext uri="{BB962C8B-B14F-4D97-AF65-F5344CB8AC3E}">
        <p14:creationId xmlns:p14="http://schemas.microsoft.com/office/powerpoint/2010/main" val="693387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8FC6D-C7AF-4F26-B795-92E35C9B7E16}"/>
              </a:ext>
            </a:extLst>
          </p:cNvPr>
          <p:cNvSpPr>
            <a:spLocks noGrp="1"/>
          </p:cNvSpPr>
          <p:nvPr>
            <p:ph type="title"/>
          </p:nvPr>
        </p:nvSpPr>
        <p:spPr/>
        <p:txBody>
          <a:bodyPr/>
          <a:lstStyle/>
          <a:p>
            <a:r>
              <a:rPr lang="en-US" dirty="0"/>
              <a:t>Connection to Lie algebras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3FDEDE8-3C01-43C6-9FB2-8A149610743C}"/>
                  </a:ext>
                </a:extLst>
              </p:cNvPr>
              <p:cNvSpPr>
                <a:spLocks noGrp="1"/>
              </p:cNvSpPr>
              <p:nvPr>
                <p:ph idx="1"/>
              </p:nvPr>
            </p:nvSpPr>
            <p:spPr/>
            <p:txBody>
              <a:bodyPr>
                <a:normAutofit fontScale="92500"/>
              </a:bodyPr>
              <a:lstStyle/>
              <a:p>
                <a:r>
                  <a:rPr lang="en-US" dirty="0"/>
                  <a:t>Let L be a simple, finite dimensional Lie algebra. Then there exists a root system </a:t>
                </a:r>
                <a14:m>
                  <m:oMath xmlns:m="http://schemas.openxmlformats.org/officeDocument/2006/math">
                    <m:r>
                      <m:rPr>
                        <m:sty m:val="p"/>
                      </m:rPr>
                      <a:rPr lang="en-US" b="0" i="0" smtClean="0">
                        <a:latin typeface="Cambria Math" panose="02040503050406030204" pitchFamily="18" charset="0"/>
                      </a:rPr>
                      <m:t>Φ</m:t>
                    </m:r>
                  </m:oMath>
                </a14:m>
                <a:r>
                  <a:rPr lang="en-US" dirty="0"/>
                  <a:t> such that we can express:</a:t>
                </a:r>
              </a:p>
              <a:p>
                <a14:m>
                  <m:oMath xmlns:m="http://schemas.openxmlformats.org/officeDocument/2006/math">
                    <m:r>
                      <a:rPr lang="en-US" b="0" i="1" smtClean="0">
                        <a:latin typeface="Cambria Math" panose="02040503050406030204" pitchFamily="18" charset="0"/>
                      </a:rPr>
                      <m:t>𝐿</m:t>
                    </m:r>
                    <m:r>
                      <a:rPr lang="en-US" b="0" i="1" smtClean="0">
                        <a:latin typeface="Cambria Math" panose="02040503050406030204" pitchFamily="18" charset="0"/>
                      </a:rPr>
                      <m:t>=</m:t>
                    </m:r>
                    <m:nary>
                      <m:naryPr>
                        <m:chr m:val="⨁"/>
                        <m:supHide m:val="on"/>
                        <m:ctrlPr>
                          <a:rPr lang="en-US" b="0" i="1" smtClean="0">
                            <a:latin typeface="Cambria Math" panose="02040503050406030204" pitchFamily="18" charset="0"/>
                          </a:rPr>
                        </m:ctrlPr>
                      </m:naryPr>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m:t>
                            </m:r>
                            <m:r>
                              <m:rPr>
                                <m:sty m:val="p"/>
                              </m:rPr>
                              <a:rPr lang="en-US" b="0" i="0" smtClean="0">
                                <a:latin typeface="Cambria Math" panose="02040503050406030204" pitchFamily="18" charset="0"/>
                              </a:rPr>
                              <m:t>Φ</m:t>
                            </m:r>
                          </m:e>
                        </m:d>
                      </m:sub>
                      <m:sup/>
                      <m:e>
                        <m:r>
                          <a:rPr lang="en-US" b="0" i="1" smtClean="0">
                            <a:latin typeface="Cambria Math" panose="02040503050406030204" pitchFamily="18" charset="0"/>
                          </a:rPr>
                          <m:t>𝑋</m:t>
                        </m:r>
                        <m:r>
                          <a:rPr lang="en-US" b="0" i="1" smtClean="0">
                            <a:latin typeface="Cambria Math" panose="02040503050406030204" pitchFamily="18" charset="0"/>
                          </a:rPr>
                          <m:t>_</m:t>
                        </m:r>
                        <m:r>
                          <a:rPr lang="en-US" b="0" i="1" smtClean="0">
                            <a:latin typeface="Cambria Math" panose="02040503050406030204" pitchFamily="18" charset="0"/>
                          </a:rPr>
                          <m:t>𝛼</m:t>
                        </m:r>
                      </m:e>
                    </m:nary>
                    <m:r>
                      <a:rPr lang="en-US" b="0" i="1" smtClean="0">
                        <a:latin typeface="Cambria Math" panose="02040503050406030204" pitchFamily="18" charset="0"/>
                      </a:rPr>
                      <m:t>⊕</m:t>
                    </m:r>
                    <m:r>
                      <a:rPr lang="en-US" b="0" i="1" smtClean="0">
                        <a:latin typeface="Cambria Math" panose="02040503050406030204" pitchFamily="18" charset="0"/>
                      </a:rPr>
                      <m:t>𝐻</m:t>
                    </m:r>
                  </m:oMath>
                </a14:m>
                <a:endParaRPr lang="en-US" b="0" dirty="0"/>
              </a:p>
              <a:p>
                <a:pPr marL="0" indent="0">
                  <a:buNone/>
                </a:pPr>
                <a:r>
                  <a:rPr lang="en-US" dirty="0"/>
                  <a:t>Where H is spanned by the </a:t>
                </a:r>
                <a:r>
                  <a:rPr lang="en-US" dirty="0" err="1"/>
                  <a:t>coroots</a:t>
                </a:r>
                <a:r>
                  <a:rPr lang="en-US" dirty="0"/>
                  <a:t> (we will sometimes write </a:t>
                </a:r>
                <a:r>
                  <a:rPr lang="en-US" dirty="0" err="1"/>
                  <a:t>h_i</a:t>
                </a:r>
                <a:r>
                  <a:rPr lang="en-US" dirty="0"/>
                  <a:t> for </a:t>
                </a:r>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𝛼</m:t>
                        </m:r>
                      </m:e>
                      <m:sub>
                        <m:r>
                          <a:rPr lang="en-US" b="0" i="1" smtClean="0">
                            <a:latin typeface="Cambria Math" panose="02040503050406030204" pitchFamily="18" charset="0"/>
                          </a:rPr>
                          <m:t>𝑖</m:t>
                        </m:r>
                      </m:sub>
                      <m:sup>
                        <m:r>
                          <a:rPr lang="en-US" b="0" i="1" smtClean="0">
                            <a:latin typeface="Cambria Math" panose="02040503050406030204" pitchFamily="18" charset="0"/>
                          </a:rPr>
                          <m:t>𝑣</m:t>
                        </m:r>
                      </m:sup>
                    </m:sSubSup>
                  </m:oMath>
                </a14:m>
                <a:r>
                  <a:rPr lang="en-US" dirty="0"/>
                  <a:t>), each </a:t>
                </a:r>
                <a:r>
                  <a:rPr lang="en-US" dirty="0" err="1"/>
                  <a:t>X_alpha</a:t>
                </a:r>
                <a:r>
                  <a:rPr lang="en-US" dirty="0"/>
                  <a:t> is 1-dimensional and the following bracket relations hold:</a:t>
                </a:r>
              </a:p>
              <a:p>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𝐻</m:t>
                        </m:r>
                        <m:r>
                          <a:rPr lang="en-US" b="0" i="1" smtClean="0">
                            <a:latin typeface="Cambria Math" panose="02040503050406030204" pitchFamily="18" charset="0"/>
                          </a:rPr>
                          <m:t>,</m:t>
                        </m:r>
                        <m:r>
                          <a:rPr lang="en-US" b="0" i="1" smtClean="0">
                            <a:latin typeface="Cambria Math" panose="02040503050406030204" pitchFamily="18" charset="0"/>
                          </a:rPr>
                          <m:t>𝐻</m:t>
                        </m:r>
                      </m:e>
                    </m:d>
                    <m:r>
                      <a:rPr lang="en-US" b="0" i="1" smtClean="0">
                        <a:latin typeface="Cambria Math" panose="02040503050406030204" pitchFamily="18" charset="0"/>
                      </a:rPr>
                      <m:t>=0, </m:t>
                    </m:r>
                  </m:oMath>
                </a14:m>
                <a:endParaRPr lang="en-US" b="0" i="1" dirty="0">
                  <a:latin typeface="Cambria Math" panose="02040503050406030204" pitchFamily="18" charset="0"/>
                </a:endParaRPr>
              </a:p>
              <a:p>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𝛼</m:t>
                            </m:r>
                          </m:sub>
                        </m:sSub>
                        <m:r>
                          <a:rPr lang="en-US" b="0" i="1" smtClean="0">
                            <a:latin typeface="Cambria Math" panose="02040503050406030204" pitchFamily="18" charset="0"/>
                          </a:rPr>
                          <m:t>,</m:t>
                        </m:r>
                        <m:r>
                          <a:rPr lang="en-US" b="0" i="1" smtClean="0">
                            <a:latin typeface="Cambria Math" panose="02040503050406030204" pitchFamily="18" charset="0"/>
                          </a:rPr>
                          <m:t>h</m:t>
                        </m:r>
                      </m:e>
                    </m:d>
                    <m:r>
                      <a:rPr lang="en-US" b="0" i="1" smtClean="0">
                        <a:latin typeface="Cambria Math" panose="02040503050406030204" pitchFamily="18" charset="0"/>
                      </a:rPr>
                      <m:t>=</m:t>
                    </m:r>
                    <m:r>
                      <a:rPr lang="en-US" b="0" i="1" smtClean="0">
                        <a:latin typeface="Cambria Math" panose="02040503050406030204" pitchFamily="18" charset="0"/>
                      </a:rPr>
                      <m:t>𝛼</m:t>
                    </m:r>
                    <m:d>
                      <m:dPr>
                        <m:ctrlPr>
                          <a:rPr lang="en-US" b="0" i="1" smtClean="0">
                            <a:latin typeface="Cambria Math" panose="02040503050406030204" pitchFamily="18" charset="0"/>
                          </a:rPr>
                        </m:ctrlPr>
                      </m:dPr>
                      <m:e>
                        <m:r>
                          <a:rPr lang="en-US" b="0" i="1" smtClean="0">
                            <a:latin typeface="Cambria Math" panose="02040503050406030204" pitchFamily="18" charset="0"/>
                          </a:rPr>
                          <m:t>h</m:t>
                        </m:r>
                      </m:e>
                    </m:d>
                    <m:r>
                      <a:rPr lang="en-US" b="0" i="1" smtClean="0">
                        <a:latin typeface="Cambria Math" panose="02040503050406030204" pitchFamily="18" charset="0"/>
                      </a:rPr>
                      <m:t>𝑥</m:t>
                    </m:r>
                    <m:r>
                      <a:rPr lang="en-US" b="0" i="1" smtClean="0">
                        <a:latin typeface="Cambria Math" panose="02040503050406030204" pitchFamily="18" charset="0"/>
                      </a:rPr>
                      <m:t>_</m:t>
                    </m:r>
                    <m:r>
                      <a:rPr lang="en-US" b="0" i="1" smtClean="0">
                        <a:latin typeface="Cambria Math" panose="02040503050406030204" pitchFamily="18" charset="0"/>
                      </a:rPr>
                      <m:t>𝛼</m:t>
                    </m:r>
                  </m:oMath>
                </a14:m>
                <a:r>
                  <a:rPr lang="en-US" dirty="0"/>
                  <a:t> (for each h in H, </a:t>
                </a:r>
                <a:r>
                  <a:rPr lang="en-US" dirty="0" err="1"/>
                  <a:t>x_alpha</a:t>
                </a:r>
                <a:r>
                  <a:rPr lang="en-US" dirty="0"/>
                  <a:t> in </a:t>
                </a:r>
                <a:r>
                  <a:rPr lang="en-US" dirty="0" err="1"/>
                  <a:t>X_alpha</a:t>
                </a:r>
                <a:r>
                  <a:rPr lang="en-US" dirty="0"/>
                  <a:t>)</a:t>
                </a:r>
              </a:p>
              <a:p>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𝛼</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𝛽</m:t>
                            </m:r>
                          </m:sub>
                        </m:sSub>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𝛽</m:t>
                        </m:r>
                      </m:sub>
                    </m:sSub>
                  </m:oMath>
                </a14:m>
                <a:r>
                  <a:rPr lang="en-US" dirty="0"/>
                  <a:t> (if the sum isn’t a root, this is taken to be zero), except…</a:t>
                </a:r>
              </a:p>
              <a:p>
                <a14:m>
                  <m:oMath xmlns:m="http://schemas.openxmlformats.org/officeDocument/2006/math">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𝛼</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m:t>
                        </m:r>
                        <m:r>
                          <a:rPr lang="en-US" b="0" i="1" smtClean="0">
                            <a:latin typeface="Cambria Math" panose="02040503050406030204" pitchFamily="18" charset="0"/>
                          </a:rPr>
                          <m:t>𝛼</m:t>
                        </m:r>
                      </m:sub>
                    </m:sSub>
                    <m:r>
                      <a:rPr lang="en-US" b="0" i="1" smtClean="0">
                        <a:latin typeface="Cambria Math" panose="02040503050406030204" pitchFamily="18" charset="0"/>
                      </a:rPr>
                      <m:t>]</m:t>
                    </m:r>
                  </m:oMath>
                </a14:m>
                <a:r>
                  <a:rPr lang="en-US" dirty="0"/>
                  <a:t> is a multiple of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oMath>
                </a14:m>
                <a:endParaRPr lang="en-US" dirty="0"/>
              </a:p>
              <a:p>
                <a:endParaRPr lang="en-US" dirty="0"/>
              </a:p>
            </p:txBody>
          </p:sp>
        </mc:Choice>
        <mc:Fallback>
          <p:sp>
            <p:nvSpPr>
              <p:cNvPr id="3" name="Content Placeholder 2">
                <a:extLst>
                  <a:ext uri="{FF2B5EF4-FFF2-40B4-BE49-F238E27FC236}">
                    <a16:creationId xmlns:a16="http://schemas.microsoft.com/office/drawing/2014/main" id="{63FDEDE8-3C01-43C6-9FB2-8A149610743C}"/>
                  </a:ext>
                </a:extLst>
              </p:cNvPr>
              <p:cNvSpPr>
                <a:spLocks noGrp="1" noRot="1" noChangeAspect="1" noMove="1" noResize="1" noEditPoints="1" noAdjustHandles="1" noChangeArrowheads="1" noChangeShapeType="1" noTextEdit="1"/>
              </p:cNvSpPr>
              <p:nvPr>
                <p:ph idx="1"/>
              </p:nvPr>
            </p:nvSpPr>
            <p:spPr>
              <a:blipFill>
                <a:blip r:embed="rId2"/>
                <a:stretch>
                  <a:fillRect l="-1043" t="-2101"/>
                </a:stretch>
              </a:blipFill>
            </p:spPr>
            <p:txBody>
              <a:bodyPr/>
              <a:lstStyle/>
              <a:p>
                <a:r>
                  <a:rPr lang="en-US">
                    <a:noFill/>
                  </a:rPr>
                  <a:t> </a:t>
                </a:r>
              </a:p>
            </p:txBody>
          </p:sp>
        </mc:Fallback>
      </mc:AlternateContent>
    </p:spTree>
    <p:extLst>
      <p:ext uri="{BB962C8B-B14F-4D97-AF65-F5344CB8AC3E}">
        <p14:creationId xmlns:p14="http://schemas.microsoft.com/office/powerpoint/2010/main" val="570102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850CD-CC90-4159-8AEA-40B8341A8571}"/>
              </a:ext>
            </a:extLst>
          </p:cNvPr>
          <p:cNvSpPr>
            <a:spLocks noGrp="1"/>
          </p:cNvSpPr>
          <p:nvPr>
            <p:ph type="title"/>
          </p:nvPr>
        </p:nvSpPr>
        <p:spPr/>
        <p:txBody>
          <a:bodyPr/>
          <a:lstStyle/>
          <a:p>
            <a:r>
              <a:rPr lang="en-US" dirty="0"/>
              <a:t>Constructing a Lie algebra from a </a:t>
            </a:r>
            <a:r>
              <a:rPr lang="en-US" dirty="0" err="1"/>
              <a:t>Cartan</a:t>
            </a:r>
            <a:r>
              <a:rPr lang="en-US" dirty="0"/>
              <a:t> matrix</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6FE8D90-1A92-42BE-A490-BB29C473B832}"/>
                  </a:ext>
                </a:extLst>
              </p:cNvPr>
              <p:cNvSpPr>
                <a:spLocks noGrp="1"/>
              </p:cNvSpPr>
              <p:nvPr>
                <p:ph idx="1"/>
              </p:nvPr>
            </p:nvSpPr>
            <p:spPr>
              <a:xfrm>
                <a:off x="838200" y="1825625"/>
                <a:ext cx="10515600" cy="4805994"/>
              </a:xfrm>
            </p:spPr>
            <p:txBody>
              <a:bodyPr/>
              <a:lstStyle/>
              <a:p>
                <a:r>
                  <a:rPr lang="en-US" dirty="0"/>
                  <a:t>Using the (n x n) </a:t>
                </a:r>
                <a:r>
                  <a:rPr lang="en-US" dirty="0" err="1"/>
                  <a:t>Cartan</a:t>
                </a:r>
                <a:r>
                  <a:rPr lang="en-US" dirty="0"/>
                  <a:t> matrix, can define a vector space H of dimension n (with basis h_1,h_2,…</a:t>
                </a:r>
                <a:r>
                  <a:rPr lang="en-US" dirty="0" err="1"/>
                  <a:t>h_n</a:t>
                </a:r>
                <a:r>
                  <a:rPr lang="en-US" dirty="0"/>
                  <a:t>) along with its dual (with basis alpha_1,…</a:t>
                </a:r>
                <a:r>
                  <a:rPr lang="en-US" dirty="0" err="1"/>
                  <a:t>alpha_n</a:t>
                </a:r>
                <a:r>
                  <a:rPr lang="en-US" dirty="0"/>
                  <a:t>) in a way such that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𝑗</m:t>
                            </m:r>
                          </m:e>
                        </m:d>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𝑖</m:t>
                        </m:r>
                      </m:sub>
                    </m:sSub>
                    <m:r>
                      <a:rPr lang="en-US" b="0" i="1" smtClean="0">
                        <a:latin typeface="Cambria Math" panose="02040503050406030204" pitchFamily="18" charset="0"/>
                      </a:rPr>
                      <m:t>)</m:t>
                    </m:r>
                  </m:oMath>
                </a14:m>
                <a:endParaRPr lang="en-US" dirty="0"/>
              </a:p>
              <a:p>
                <a:r>
                  <a:rPr lang="en-US" dirty="0"/>
                  <a:t>Then define symbols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1</m:t>
                                </m:r>
                              </m:sub>
                            </m:sSub>
                          </m:e>
                        </m:d>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r>
                          <a:rPr lang="en-US" b="0" i="1" smtClean="0">
                            <a:latin typeface="Cambria Math" panose="02040503050406030204" pitchFamily="18" charset="0"/>
                          </a:rPr>
                          <m:t>𝑥</m:t>
                        </m:r>
                      </m:e>
                      <m:sub>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𝑛</m:t>
                                </m:r>
                              </m:sub>
                            </m:sSub>
                          </m:e>
                        </m:d>
                      </m:sub>
                    </m:sSub>
                    <m:r>
                      <a:rPr lang="en-US" b="0" i="0"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r>
                                  <a:rPr lang="en-US" b="0" i="1" smtClean="0">
                                    <a:latin typeface="Cambria Math" panose="02040503050406030204" pitchFamily="18" charset="0"/>
                                  </a:rPr>
                                  <m:t>𝛼</m:t>
                                </m:r>
                              </m:e>
                              <m:sub>
                                <m:r>
                                  <a:rPr lang="en-US" b="0" i="1" smtClean="0">
                                    <a:latin typeface="Cambria Math" panose="02040503050406030204" pitchFamily="18" charset="0"/>
                                  </a:rPr>
                                  <m:t>1</m:t>
                                </m:r>
                              </m:sub>
                            </m:sSub>
                          </m:e>
                        </m:d>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r>
                          <a:rPr lang="en-US" b="0" i="1" smtClean="0">
                            <a:latin typeface="Cambria Math" panose="02040503050406030204" pitchFamily="18" charset="0"/>
                          </a:rPr>
                          <m:t>𝑥</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𝑛</m:t>
                                </m:r>
                              </m:sub>
                            </m:sSub>
                          </m:e>
                        </m:d>
                      </m:sub>
                    </m:sSub>
                  </m:oMath>
                </a14:m>
                <a:endParaRPr lang="en-US" dirty="0"/>
              </a:p>
              <a:p>
                <a:r>
                  <a:rPr lang="en-US" dirty="0"/>
                  <a:t>Create a free Lie algebra, then impose </a:t>
                </a:r>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sub>
                        </m:sSub>
                        <m:r>
                          <a:rPr lang="en-US" b="0" i="1" smtClean="0">
                            <a:latin typeface="Cambria Math" panose="02040503050406030204" pitchFamily="18" charset="0"/>
                          </a:rPr>
                          <m:t>,</m:t>
                        </m:r>
                        <m:r>
                          <a:rPr lang="en-US" b="0" i="1" smtClean="0">
                            <a:latin typeface="Cambria Math" panose="02040503050406030204" pitchFamily="18" charset="0"/>
                          </a:rPr>
                          <m:t>h</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h</m:t>
                        </m:r>
                      </m:e>
                    </m:d>
                    <m:r>
                      <a:rPr lang="en-US" b="0" i="0" smtClean="0">
                        <a:latin typeface="Cambria Math" panose="02040503050406030204" pitchFamily="18" charset="0"/>
                      </a:rPr>
                      <m:t>,</m:t>
                    </m:r>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sub>
                        </m:sSub>
                        <m:r>
                          <a:rPr lang="en-US" b="0" i="1" smtClean="0">
                            <a:latin typeface="Cambria Math" panose="02040503050406030204" pitchFamily="18" charset="0"/>
                          </a:rPr>
                          <m:t>,</m:t>
                        </m:r>
                        <m:r>
                          <a:rPr lang="en-US" b="0" i="1" smtClean="0">
                            <a:latin typeface="Cambria Math" panose="02040503050406030204" pitchFamily="18" charset="0"/>
                          </a:rPr>
                          <m:t>h</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r>
                          <a:rPr lang="en-US" b="0" i="1" smtClean="0">
                            <a:latin typeface="Cambria Math" panose="02040503050406030204" pitchFamily="18" charset="0"/>
                          </a:rPr>
                          <m:t>𝛼</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h</m:t>
                        </m:r>
                      </m:e>
                    </m:d>
                  </m:oMath>
                </a14:m>
                <a:r>
                  <a:rPr lang="en-US" dirty="0"/>
                  <a:t>, </a:t>
                </a:r>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e>
                            </m:d>
                          </m:sub>
                        </m:sSub>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𝑖</m:t>
                        </m:r>
                      </m:sub>
                    </m:sSub>
                  </m:oMath>
                </a14:m>
                <a:r>
                  <a:rPr lang="en-US" dirty="0"/>
                  <a:t>, and </a:t>
                </a:r>
                <a14:m>
                  <m:oMath xmlns:m="http://schemas.openxmlformats.org/officeDocument/2006/math">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𝑗</m:t>
                                    </m:r>
                                  </m:sub>
                                </m:sSub>
                              </m:e>
                            </m:d>
                          </m:sub>
                        </m:sSub>
                      </m:e>
                    </m:d>
                    <m:r>
                      <a:rPr lang="en-US" b="0" i="1" smtClean="0">
                        <a:latin typeface="Cambria Math" panose="02040503050406030204" pitchFamily="18" charset="0"/>
                      </a:rPr>
                      <m:t>=0</m:t>
                    </m:r>
                  </m:oMath>
                </a14:m>
                <a:r>
                  <a:rPr lang="en-US" dirty="0"/>
                  <a:t> otherwise.</a:t>
                </a:r>
              </a:p>
              <a:p>
                <a:r>
                  <a:rPr lang="en-US" dirty="0"/>
                  <a:t>Finally, impose Serre Relations: </a:t>
                </a:r>
                <a14:m>
                  <m:oMath xmlns:m="http://schemas.openxmlformats.org/officeDocument/2006/math">
                    <m:sSubSup>
                      <m:sSubSupPr>
                        <m:ctrlPr>
                          <a:rPr lang="en-US" b="0" i="1" smtClean="0">
                            <a:latin typeface="Cambria Math" panose="02040503050406030204" pitchFamily="18" charset="0"/>
                          </a:rPr>
                        </m:ctrlPr>
                      </m:sSubSupPr>
                      <m:e>
                        <m:d>
                          <m:dPr>
                            <m:ctrlPr>
                              <a:rPr lang="en-US" b="0" i="0" smtClean="0">
                                <a:latin typeface="Cambria Math" panose="02040503050406030204" pitchFamily="18" charset="0"/>
                              </a:rPr>
                            </m:ctrlPr>
                          </m:dPr>
                          <m:e>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e>
                                </m:d>
                              </m:sub>
                            </m:sSub>
                          </m:e>
                        </m:d>
                      </m:e>
                      <m:sub/>
                      <m:sup>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𝑗</m:t>
                                </m:r>
                              </m:e>
                            </m:d>
                          </m:sub>
                        </m:sSub>
                      </m:sup>
                    </m:sSubSup>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𝑗</m:t>
                                    </m:r>
                                  </m:sub>
                                </m:sSub>
                              </m:e>
                            </m:d>
                          </m:sub>
                        </m:sSub>
                      </m:e>
                    </m:d>
                    <m:r>
                      <a:rPr lang="en-US" b="0" i="1" smtClean="0">
                        <a:latin typeface="Cambria Math" panose="02040503050406030204" pitchFamily="18" charset="0"/>
                      </a:rPr>
                      <m:t>=0</m:t>
                    </m:r>
                  </m:oMath>
                </a14:m>
                <a:r>
                  <a:rPr lang="en-US" dirty="0"/>
                  <a:t> and likewise for the negatives.</a:t>
                </a:r>
              </a:p>
              <a:p>
                <a:r>
                  <a:rPr lang="en-US" dirty="0"/>
                  <a:t>For simplicity, will refer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e>
                        </m:d>
                      </m:sub>
                    </m:sSub>
                  </m:oMath>
                </a14:m>
                <a:r>
                  <a:rPr lang="en-US" dirty="0"/>
                  <a:t> as </a:t>
                </a:r>
                <a:r>
                  <a:rPr lang="en-US" dirty="0" err="1"/>
                  <a:t>e_i</a:t>
                </a:r>
                <a:r>
                  <a:rPr lang="en-US" dirty="0"/>
                  <a:t>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𝑗</m:t>
                                </m:r>
                              </m:sub>
                            </m:sSub>
                          </m:e>
                        </m:d>
                      </m:sub>
                    </m:sSub>
                  </m:oMath>
                </a14:m>
                <a:r>
                  <a:rPr lang="en-US" dirty="0"/>
                  <a:t> as </a:t>
                </a:r>
                <a:r>
                  <a:rPr lang="en-US" dirty="0" err="1"/>
                  <a:t>f_i</a:t>
                </a:r>
                <a:endParaRPr lang="en-US" dirty="0"/>
              </a:p>
            </p:txBody>
          </p:sp>
        </mc:Choice>
        <mc:Fallback>
          <p:sp>
            <p:nvSpPr>
              <p:cNvPr id="3" name="Content Placeholder 2">
                <a:extLst>
                  <a:ext uri="{FF2B5EF4-FFF2-40B4-BE49-F238E27FC236}">
                    <a16:creationId xmlns:a16="http://schemas.microsoft.com/office/drawing/2014/main" id="{46FE8D90-1A92-42BE-A490-BB29C473B832}"/>
                  </a:ext>
                </a:extLst>
              </p:cNvPr>
              <p:cNvSpPr>
                <a:spLocks noGrp="1" noRot="1" noChangeAspect="1" noMove="1" noResize="1" noEditPoints="1" noAdjustHandles="1" noChangeArrowheads="1" noChangeShapeType="1" noTextEdit="1"/>
              </p:cNvSpPr>
              <p:nvPr>
                <p:ph idx="1"/>
              </p:nvPr>
            </p:nvSpPr>
            <p:spPr>
              <a:xfrm>
                <a:off x="838200" y="1825625"/>
                <a:ext cx="10515600" cy="4805994"/>
              </a:xfrm>
              <a:blipFill>
                <a:blip r:embed="rId2"/>
                <a:stretch>
                  <a:fillRect l="-1043" t="-2028" r="-1159"/>
                </a:stretch>
              </a:blipFill>
            </p:spPr>
            <p:txBody>
              <a:bodyPr/>
              <a:lstStyle/>
              <a:p>
                <a:r>
                  <a:rPr lang="en-US">
                    <a:noFill/>
                  </a:rPr>
                  <a:t> </a:t>
                </a:r>
              </a:p>
            </p:txBody>
          </p:sp>
        </mc:Fallback>
      </mc:AlternateContent>
    </p:spTree>
    <p:extLst>
      <p:ext uri="{BB962C8B-B14F-4D97-AF65-F5344CB8AC3E}">
        <p14:creationId xmlns:p14="http://schemas.microsoft.com/office/powerpoint/2010/main" val="636673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3C633-3547-4527-BEDD-3DCE8999CEC0}"/>
              </a:ext>
            </a:extLst>
          </p:cNvPr>
          <p:cNvSpPr>
            <a:spLocks noGrp="1"/>
          </p:cNvSpPr>
          <p:nvPr>
            <p:ph type="title"/>
          </p:nvPr>
        </p:nvSpPr>
        <p:spPr/>
        <p:txBody>
          <a:bodyPr/>
          <a:lstStyle/>
          <a:p>
            <a:r>
              <a:rPr lang="en-US" dirty="0"/>
              <a:t>The Weyl Group on L</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B9E9A09-92B8-4189-B87F-9F08EAB34DE2}"/>
                  </a:ext>
                </a:extLst>
              </p:cNvPr>
              <p:cNvSpPr>
                <a:spLocks noGrp="1"/>
              </p:cNvSpPr>
              <p:nvPr>
                <p:ph idx="1"/>
              </p:nvPr>
            </p:nvSpPr>
            <p:spPr/>
            <p:txBody>
              <a:bodyPr/>
              <a:lstStyle/>
              <a:p>
                <a:r>
                  <a:rPr lang="en-US" b="0" dirty="0"/>
                  <a:t>Recall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𝛼</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𝛽</m:t>
                        </m:r>
                      </m:e>
                    </m:d>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𝛼</m:t>
                            </m:r>
                          </m:e>
                        </m:d>
                      </m:num>
                      <m:den>
                        <m:d>
                          <m:dPr>
                            <m:ctrlPr>
                              <a:rPr lang="en-US" b="0" i="1" smtClean="0">
                                <a:latin typeface="Cambria Math" panose="02040503050406030204" pitchFamily="18" charset="0"/>
                              </a:rPr>
                            </m:ctrlPr>
                          </m:dPr>
                          <m:e>
                            <m:r>
                              <a:rPr lang="en-US" b="0" i="1" smtClean="0">
                                <a:latin typeface="Cambria Math" panose="02040503050406030204" pitchFamily="18" charset="0"/>
                              </a:rPr>
                              <m:t>𝛼</m:t>
                            </m:r>
                            <m:r>
                              <a:rPr lang="en-US" b="0" i="1" smtClean="0">
                                <a:latin typeface="Cambria Math" panose="02040503050406030204" pitchFamily="18" charset="0"/>
                              </a:rPr>
                              <m:t>, </m:t>
                            </m:r>
                            <m:r>
                              <a:rPr lang="en-US" b="0" i="1" smtClean="0">
                                <a:latin typeface="Cambria Math" panose="02040503050406030204" pitchFamily="18" charset="0"/>
                              </a:rPr>
                              <m:t>𝛼</m:t>
                            </m:r>
                          </m:e>
                        </m:d>
                      </m:den>
                    </m:f>
                    <m:r>
                      <a:rPr lang="en-US" b="0" i="1" smtClean="0">
                        <a:latin typeface="Cambria Math" panose="02040503050406030204" pitchFamily="18" charset="0"/>
                      </a:rPr>
                      <m:t>𝛼</m:t>
                    </m:r>
                    <m:r>
                      <a:rPr lang="en-US" b="0" i="1" smtClean="0">
                        <a:latin typeface="Cambria Math" panose="02040503050406030204" pitchFamily="18" charset="0"/>
                      </a:rPr>
                      <m:t>=</m:t>
                    </m:r>
                    <m:r>
                      <a:rPr lang="en-US" b="0" i="1" smtClean="0">
                        <a:latin typeface="Cambria Math" panose="02040503050406030204" pitchFamily="18" charset="0"/>
                      </a:rPr>
                      <m:t>𝛽</m:t>
                    </m:r>
                    <m:r>
                      <a:rPr lang="en-US" b="0" i="1" smtClean="0">
                        <a:latin typeface="Cambria Math" panose="02040503050406030204" pitchFamily="18" charset="0"/>
                      </a:rPr>
                      <m:t>−</m:t>
                    </m:r>
                    <m:r>
                      <a:rPr lang="en-US" b="0" i="1" smtClean="0">
                        <a:latin typeface="Cambria Math" panose="02040503050406030204" pitchFamily="18" charset="0"/>
                      </a:rPr>
                      <m:t>𝛽</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𝛼</m:t>
                            </m:r>
                          </m:e>
                          <m:sup>
                            <m:r>
                              <a:rPr lang="en-US" b="0" i="1" smtClean="0">
                                <a:latin typeface="Cambria Math" panose="02040503050406030204" pitchFamily="18" charset="0"/>
                              </a:rPr>
                              <m:t>𝑣</m:t>
                            </m:r>
                          </m:sup>
                        </m:sSup>
                      </m:e>
                    </m:d>
                    <m:r>
                      <a:rPr lang="en-US" b="0" i="1" smtClean="0">
                        <a:latin typeface="Cambria Math" panose="02040503050406030204" pitchFamily="18" charset="0"/>
                      </a:rPr>
                      <m:t>𝛼</m:t>
                    </m:r>
                  </m:oMath>
                </a14:m>
                <a:endParaRPr lang="en-US" dirty="0"/>
              </a:p>
              <a:p>
                <a:r>
                  <a:rPr lang="en-US" dirty="0"/>
                  <a:t>Turns out the Weyl Group is generated by the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𝑖</m:t>
                            </m:r>
                          </m:sub>
                        </m:sSub>
                      </m:sub>
                    </m:sSub>
                  </m:oMath>
                </a14:m>
                <a:r>
                  <a:rPr lang="en-US" dirty="0"/>
                  <a:t>, call these </a:t>
                </a:r>
                <a:r>
                  <a:rPr lang="en-US" dirty="0" err="1"/>
                  <a:t>s_i</a:t>
                </a:r>
                <a:r>
                  <a:rPr lang="en-US" dirty="0"/>
                  <a:t> for convenience.</a:t>
                </a:r>
              </a:p>
              <a:p>
                <a:r>
                  <a:rPr lang="en-US" dirty="0"/>
                  <a:t>Can view the Weyl Group as acting on L as follows: consider</a:t>
                </a:r>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𝑖</m:t>
                          </m:r>
                        </m:sub>
                      </m:sSub>
                      <m:r>
                        <a:rPr lang="en-US" b="0" i="1" smtClean="0">
                          <a:latin typeface="Cambria Math" panose="02040503050406030204" pitchFamily="18" charset="0"/>
                        </a:rPr>
                        <m:t>=</m:t>
                      </m:r>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𝑒</m:t>
                                  </m:r>
                                </m:e>
                                <m:sub>
                                  <m:r>
                                    <a:rPr lang="en-US" b="0" i="1" smtClean="0">
                                      <a:latin typeface="Cambria Math" panose="02040503050406030204" pitchFamily="18" charset="0"/>
                                    </a:rPr>
                                    <m:t>𝑖</m:t>
                                  </m:r>
                                </m:sub>
                              </m:sSub>
                            </m:e>
                          </m:d>
                        </m:e>
                      </m:func>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𝑖</m:t>
                                  </m:r>
                                </m:sub>
                              </m:sSub>
                            </m:e>
                          </m:d>
                        </m:e>
                      </m:func>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exp</m:t>
                          </m:r>
                        </m:fName>
                        <m:e>
                          <m:d>
                            <m:dPr>
                              <m:ctrlPr>
                                <a:rPr lang="en-US" b="0" i="1" smtClean="0">
                                  <a:latin typeface="Cambria Math" panose="02040503050406030204" pitchFamily="18" charset="0"/>
                                </a:rPr>
                              </m:ctrlPr>
                            </m:dPr>
                            <m:e>
                              <m:r>
                                <a:rPr lang="en-US" b="0" i="1" smtClean="0">
                                  <a:latin typeface="Cambria Math" panose="02040503050406030204" pitchFamily="18" charset="0"/>
                                </a:rPr>
                                <m:t>𝑎𝑑</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𝑒</m:t>
                                  </m:r>
                                </m:e>
                                <m:sub>
                                  <m:r>
                                    <a:rPr lang="en-US" b="0" i="1" smtClean="0">
                                      <a:latin typeface="Cambria Math" panose="02040503050406030204" pitchFamily="18" charset="0"/>
                                    </a:rPr>
                                    <m:t>𝑖</m:t>
                                  </m:r>
                                </m:sub>
                              </m:sSub>
                            </m:e>
                          </m:d>
                        </m:e>
                      </m:func>
                    </m:oMath>
                  </m:oMathPara>
                </a14:m>
                <a:endParaRPr lang="en-US" b="0" dirty="0"/>
              </a:p>
              <a:p>
                <a:r>
                  <a:rPr lang="en-US" dirty="0"/>
                  <a:t>Turns out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h</m:t>
                        </m:r>
                      </m:e>
                    </m:d>
                    <m:r>
                      <a:rPr lang="en-US" b="0" i="1" smtClean="0">
                        <a:latin typeface="Cambria Math" panose="02040503050406030204" pitchFamily="18" charset="0"/>
                      </a:rPr>
                      <m:t>=</m:t>
                    </m:r>
                    <m:r>
                      <a:rPr lang="en-US" b="0" i="1" smtClean="0">
                        <a:latin typeface="Cambria Math" panose="02040503050406030204" pitchFamily="18" charset="0"/>
                      </a:rPr>
                      <m:t>h</m:t>
                    </m:r>
                    <m:r>
                      <a:rPr lang="en-US" b="0" i="1" smtClean="0">
                        <a:latin typeface="Cambria Math" panose="02040503050406030204" pitchFamily="18" charset="0"/>
                      </a:rPr>
                      <m:t>−</m:t>
                    </m:r>
                    <m:r>
                      <a:rPr lang="en-US" b="0" i="1" smtClean="0">
                        <a:latin typeface="Cambria Math" panose="02040503050406030204" pitchFamily="18" charset="0"/>
                      </a:rPr>
                      <m:t>𝛼</m:t>
                    </m:r>
                    <m:r>
                      <a:rPr lang="en-US" b="0" i="1" smtClean="0">
                        <a:latin typeface="Cambria Math" panose="02040503050406030204" pitchFamily="18" charset="0"/>
                      </a:rPr>
                      <m:t>_</m:t>
                    </m:r>
                    <m:r>
                      <a:rPr lang="en-US" b="0" i="1" smtClean="0">
                        <a:latin typeface="Cambria Math" panose="02040503050406030204" pitchFamily="18" charset="0"/>
                      </a:rPr>
                      <m:t>𝑖</m:t>
                    </m:r>
                    <m:d>
                      <m:dPr>
                        <m:ctrlPr>
                          <a:rPr lang="en-US" b="0" i="1" smtClean="0">
                            <a:latin typeface="Cambria Math" panose="02040503050406030204" pitchFamily="18" charset="0"/>
                          </a:rPr>
                        </m:ctrlPr>
                      </m:dPr>
                      <m:e>
                        <m:r>
                          <a:rPr lang="en-US" b="0" i="1" smtClean="0">
                            <a:latin typeface="Cambria Math" panose="02040503050406030204" pitchFamily="18" charset="0"/>
                          </a:rPr>
                          <m:t>h</m:t>
                        </m:r>
                      </m:e>
                    </m:d>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𝑖</m:t>
                        </m:r>
                      </m:sub>
                    </m:sSub>
                  </m:oMath>
                </a14:m>
                <a:r>
                  <a:rPr lang="en-US" dirty="0"/>
                  <a:t>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𝑖</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𝛼</m:t>
                            </m:r>
                          </m:sub>
                        </m:sSub>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𝑖</m:t>
                            </m:r>
                            <m:d>
                              <m:dPr>
                                <m:ctrlPr>
                                  <a:rPr lang="en-US" b="0" i="1" smtClean="0">
                                    <a:latin typeface="Cambria Math" panose="02040503050406030204" pitchFamily="18" charset="0"/>
                                  </a:rPr>
                                </m:ctrlPr>
                              </m:dPr>
                              <m:e>
                                <m:r>
                                  <a:rPr lang="en-US" b="0" i="1" smtClean="0">
                                    <a:latin typeface="Cambria Math" panose="02040503050406030204" pitchFamily="18" charset="0"/>
                                  </a:rPr>
                                  <m:t>𝛼</m:t>
                                </m:r>
                              </m:e>
                            </m:d>
                          </m:sub>
                        </m:sSub>
                      </m:sub>
                    </m:sSub>
                  </m:oMath>
                </a14:m>
                <a:endParaRPr lang="en-US" dirty="0"/>
              </a:p>
            </p:txBody>
          </p:sp>
        </mc:Choice>
        <mc:Fallback>
          <p:sp>
            <p:nvSpPr>
              <p:cNvPr id="3" name="Content Placeholder 2">
                <a:extLst>
                  <a:ext uri="{FF2B5EF4-FFF2-40B4-BE49-F238E27FC236}">
                    <a16:creationId xmlns:a16="http://schemas.microsoft.com/office/drawing/2014/main" id="{EB9E9A09-92B8-4189-B87F-9F08EAB34DE2}"/>
                  </a:ext>
                </a:extLst>
              </p:cNvPr>
              <p:cNvSpPr>
                <a:spLocks noGrp="1" noRot="1" noChangeAspect="1" noMove="1" noResize="1" noEditPoints="1" noAdjustHandles="1" noChangeArrowheads="1" noChangeShapeType="1" noTextEdit="1"/>
              </p:cNvSpPr>
              <p:nvPr>
                <p:ph idx="1"/>
              </p:nvPr>
            </p:nvSpPr>
            <p:spPr>
              <a:blipFill>
                <a:blip r:embed="rId2"/>
                <a:stretch>
                  <a:fillRect l="-1043"/>
                </a:stretch>
              </a:blipFill>
            </p:spPr>
            <p:txBody>
              <a:bodyPr/>
              <a:lstStyle/>
              <a:p>
                <a:r>
                  <a:rPr lang="en-US">
                    <a:noFill/>
                  </a:rPr>
                  <a:t> </a:t>
                </a:r>
              </a:p>
            </p:txBody>
          </p:sp>
        </mc:Fallback>
      </mc:AlternateContent>
    </p:spTree>
    <p:extLst>
      <p:ext uri="{BB962C8B-B14F-4D97-AF65-F5344CB8AC3E}">
        <p14:creationId xmlns:p14="http://schemas.microsoft.com/office/powerpoint/2010/main" val="27659618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736</TotalTime>
  <Words>3229</Words>
  <Application>Microsoft Office PowerPoint</Application>
  <PresentationFormat>Widescreen</PresentationFormat>
  <Paragraphs>148</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Calibri Light</vt:lpstr>
      <vt:lpstr>Cambria Math</vt:lpstr>
      <vt:lpstr>Office Theme</vt:lpstr>
      <vt:lpstr>The Affine Weyl group and Affine Lie algebras</vt:lpstr>
      <vt:lpstr>Quick definition dump</vt:lpstr>
      <vt:lpstr>Root System quick review</vt:lpstr>
      <vt:lpstr>Root System properties</vt:lpstr>
      <vt:lpstr>Cartan Matrices</vt:lpstr>
      <vt:lpstr>Coroots</vt:lpstr>
      <vt:lpstr>Connection to Lie algebras</vt:lpstr>
      <vt:lpstr>Constructing a Lie algebra from a Cartan matrix</vt:lpstr>
      <vt:lpstr>The Weyl Group on L</vt:lpstr>
      <vt:lpstr>In a completely different direction: Affine Space</vt:lpstr>
      <vt:lpstr>Affine reflections</vt:lpstr>
      <vt:lpstr>Not too difficult:</vt:lpstr>
      <vt:lpstr>Alcoves </vt:lpstr>
      <vt:lpstr>Alcoves</vt:lpstr>
      <vt:lpstr>Alcoves</vt:lpstr>
      <vt:lpstr>Can we build a kind of root system whose Weyl group looks like an affine Weyl group?</vt:lpstr>
      <vt:lpstr>Constructing the (untwisted) affine Cartan matrix </vt:lpstr>
      <vt:lpstr>We would like to construct a Lie algebra from this Affine Cartan matrix, but we must fix this non-invertibility issue</vt:lpstr>
      <vt:lpstr>Roots of L_a</vt:lpstr>
      <vt:lpstr>Starting it off…</vt:lpstr>
      <vt:lpstr>Imaginary roots</vt:lpstr>
      <vt:lpstr>Continuing the root-finding process</vt:lpstr>
      <vt:lpstr>Classifying the imaginary roots</vt:lpstr>
      <vt:lpstr>Classifying the imaginary roots</vt:lpstr>
      <vt:lpstr>Back to the reason we were doing this in the first place</vt:lpstr>
      <vt:lpstr>Realization of untwisted affine Lie algebras</vt:lpstr>
      <vt:lpstr>Realization of untwisted affine Lie algebras</vt:lpstr>
      <vt:lpstr>Realization of untwisted affine Lie algebras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Translations and Affine Lie algebras</dc:title>
  <dc:creator>Denia Cai</dc:creator>
  <cp:lastModifiedBy>Denia Cai</cp:lastModifiedBy>
  <cp:revision>122</cp:revision>
  <dcterms:created xsi:type="dcterms:W3CDTF">2020-08-07T02:36:07Z</dcterms:created>
  <dcterms:modified xsi:type="dcterms:W3CDTF">2020-08-07T14:52:38Z</dcterms:modified>
</cp:coreProperties>
</file>