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2" d="100"/>
          <a:sy n="72" d="100"/>
        </p:scale>
        <p:origin x="4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3BB6-832F-4AE9-B73C-DBAB3DF472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1972B-1ABC-4CA3-863D-CC96524B35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95B78-66F5-4F88-A136-E0570BD270C4}"/>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5" name="Footer Placeholder 4">
            <a:extLst>
              <a:ext uri="{FF2B5EF4-FFF2-40B4-BE49-F238E27FC236}">
                <a16:creationId xmlns:a16="http://schemas.microsoft.com/office/drawing/2014/main" id="{4A0B202A-BB3F-44F7-9D19-58B9C1F53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A6FEF-1207-4B40-BCDB-79F1D974BB99}"/>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346587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38A7-2D67-4086-BF0D-48E200D67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04086-147F-4366-A7A6-A1153DD99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D7603-A5B9-4669-B547-4A11726219D0}"/>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5" name="Footer Placeholder 4">
            <a:extLst>
              <a:ext uri="{FF2B5EF4-FFF2-40B4-BE49-F238E27FC236}">
                <a16:creationId xmlns:a16="http://schemas.microsoft.com/office/drawing/2014/main" id="{F674D18E-85D9-47AD-8B92-6B7423F6B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47686-4860-450E-B7DF-8BB75A4850AA}"/>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254795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A16A16-EF95-4BE5-A806-9054366AB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E62BAF-642C-4D85-B6DA-12D222007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03A72-7F3C-4987-946A-F0413368A266}"/>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5" name="Footer Placeholder 4">
            <a:extLst>
              <a:ext uri="{FF2B5EF4-FFF2-40B4-BE49-F238E27FC236}">
                <a16:creationId xmlns:a16="http://schemas.microsoft.com/office/drawing/2014/main" id="{E4537F3B-5AC5-4E1C-B4AC-1794FC74D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29EEC-E5EA-4C21-9EA7-2E40DDDBE528}"/>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192559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DB29-D267-48EC-8A92-576269A5AF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0AB07-262C-46C7-9E7A-503AD641E1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F2B21-69FB-4A49-BCF5-5ABDAA4C8FC0}"/>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5" name="Footer Placeholder 4">
            <a:extLst>
              <a:ext uri="{FF2B5EF4-FFF2-40B4-BE49-F238E27FC236}">
                <a16:creationId xmlns:a16="http://schemas.microsoft.com/office/drawing/2014/main" id="{2D331069-7796-44F1-86DB-A8CA7B960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6C53-D67D-4D90-8B44-CFEB09171EC5}"/>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200886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5DA4-8948-4868-A530-1A47689F6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C5CECC-BC93-4C0D-9209-658C15A68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29C1F9-9079-4465-944A-59B546DFC0E0}"/>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5" name="Footer Placeholder 4">
            <a:extLst>
              <a:ext uri="{FF2B5EF4-FFF2-40B4-BE49-F238E27FC236}">
                <a16:creationId xmlns:a16="http://schemas.microsoft.com/office/drawing/2014/main" id="{2BDBF2C8-E0DD-4C86-A432-CF3616CD9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CDC61-E63E-4ACC-8B2C-A72F5924E355}"/>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137494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C07C-FF44-404A-AD21-6802E6BF8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7EF0A-1FD0-40F7-8B05-60EAC0BB72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469C9B-D449-4935-86C1-537C196669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E97CA5-A876-429C-8007-6A596B1BDC75}"/>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6" name="Footer Placeholder 5">
            <a:extLst>
              <a:ext uri="{FF2B5EF4-FFF2-40B4-BE49-F238E27FC236}">
                <a16:creationId xmlns:a16="http://schemas.microsoft.com/office/drawing/2014/main" id="{E2499F96-DA4C-41A9-93B5-4CB28E113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73F7-0C80-491A-8CA9-3138BA95CA14}"/>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215133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4F14-FC5A-433B-99AB-084E41C7F3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C9F69C-5CE9-4BE7-9000-F5F44621A4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26259-8B0F-4A47-8682-DDC9769B4B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9DA8E-2D43-40C0-AE8E-95AC6EDC4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91642-E72A-42D4-9E85-428D2CEAD7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A5FC9C-2B2F-4D99-ACEA-2E0E35D50BCC}"/>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8" name="Footer Placeholder 7">
            <a:extLst>
              <a:ext uri="{FF2B5EF4-FFF2-40B4-BE49-F238E27FC236}">
                <a16:creationId xmlns:a16="http://schemas.microsoft.com/office/drawing/2014/main" id="{A311623A-807F-497D-A6F5-DE55A62480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736038-AB6C-4CC5-B513-B4C02FD8B0EB}"/>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424090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C4D9-A3A0-4FCE-9278-D4570DE2E1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A6C4B3-A7C2-4E2B-A038-DDDED00EA8CE}"/>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4" name="Footer Placeholder 3">
            <a:extLst>
              <a:ext uri="{FF2B5EF4-FFF2-40B4-BE49-F238E27FC236}">
                <a16:creationId xmlns:a16="http://schemas.microsoft.com/office/drawing/2014/main" id="{A025E06A-51BE-4A7A-911B-C08AA3B80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938AC2-0602-4DC4-B758-7AB10FD9B72F}"/>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25928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07628-D7F1-4B49-8460-A1DF49FFC976}"/>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3" name="Footer Placeholder 2">
            <a:extLst>
              <a:ext uri="{FF2B5EF4-FFF2-40B4-BE49-F238E27FC236}">
                <a16:creationId xmlns:a16="http://schemas.microsoft.com/office/drawing/2014/main" id="{32A777CE-0433-4B7E-AD57-462FF7F52A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38BA7-FFB5-48D1-AC2D-6063E32E6571}"/>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188097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8BF63-FE36-4490-A6B4-577E21CF0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DF04C1-8677-491A-930B-B56D5B22C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88F8C2-6443-4CF6-8B98-AD6DC3AB5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EFD6D-97EA-4D84-B6F3-8B5E6EE74544}"/>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6" name="Footer Placeholder 5">
            <a:extLst>
              <a:ext uri="{FF2B5EF4-FFF2-40B4-BE49-F238E27FC236}">
                <a16:creationId xmlns:a16="http://schemas.microsoft.com/office/drawing/2014/main" id="{CB2EC735-109D-4814-AB00-35D51D3D5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35C6F-8EC8-472D-90B9-59E92B4321D2}"/>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145917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BBF9-A9F2-4767-AD11-E907657A6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27816E-0DFC-44F2-908E-B53D53AEE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DD86C5-A95E-4E7E-A5F1-A88D3C6D8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E3746-3513-4BD1-8042-AFA70336AA58}"/>
              </a:ext>
            </a:extLst>
          </p:cNvPr>
          <p:cNvSpPr>
            <a:spLocks noGrp="1"/>
          </p:cNvSpPr>
          <p:nvPr>
            <p:ph type="dt" sz="half" idx="10"/>
          </p:nvPr>
        </p:nvSpPr>
        <p:spPr/>
        <p:txBody>
          <a:bodyPr/>
          <a:lstStyle/>
          <a:p>
            <a:fld id="{8871BE5F-5666-4754-969E-B7819C6601F2}" type="datetimeFigureOut">
              <a:rPr lang="en-US" smtClean="0"/>
              <a:t>8/6/2020</a:t>
            </a:fld>
            <a:endParaRPr lang="en-US"/>
          </a:p>
        </p:txBody>
      </p:sp>
      <p:sp>
        <p:nvSpPr>
          <p:cNvPr id="6" name="Footer Placeholder 5">
            <a:extLst>
              <a:ext uri="{FF2B5EF4-FFF2-40B4-BE49-F238E27FC236}">
                <a16:creationId xmlns:a16="http://schemas.microsoft.com/office/drawing/2014/main" id="{8A5A1588-1E30-42BE-B73C-3C60127D7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40C55-A8C6-4657-9D9C-7B9D0C852E1C}"/>
              </a:ext>
            </a:extLst>
          </p:cNvPr>
          <p:cNvSpPr>
            <a:spLocks noGrp="1"/>
          </p:cNvSpPr>
          <p:nvPr>
            <p:ph type="sldNum" sz="quarter" idx="12"/>
          </p:nvPr>
        </p:nvSpPr>
        <p:spPr/>
        <p:txBody>
          <a:bodyPr/>
          <a:lstStyle/>
          <a:p>
            <a:fld id="{BECE9F98-6FCA-403D-AD8B-B22A0A593E6D}" type="slidenum">
              <a:rPr lang="en-US" smtClean="0"/>
              <a:t>‹#›</a:t>
            </a:fld>
            <a:endParaRPr lang="en-US"/>
          </a:p>
        </p:txBody>
      </p:sp>
    </p:spTree>
    <p:extLst>
      <p:ext uri="{BB962C8B-B14F-4D97-AF65-F5344CB8AC3E}">
        <p14:creationId xmlns:p14="http://schemas.microsoft.com/office/powerpoint/2010/main" val="360437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6765F1-E772-434F-A1ED-1AF9FA636C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ADF27E-2287-449D-A4F5-3466ADD56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E8717-D1CD-49A0-8D7E-6CED81AB0A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1BE5F-5666-4754-969E-B7819C6601F2}" type="datetimeFigureOut">
              <a:rPr lang="en-US" smtClean="0"/>
              <a:t>8/6/2020</a:t>
            </a:fld>
            <a:endParaRPr lang="en-US"/>
          </a:p>
        </p:txBody>
      </p:sp>
      <p:sp>
        <p:nvSpPr>
          <p:cNvPr id="5" name="Footer Placeholder 4">
            <a:extLst>
              <a:ext uri="{FF2B5EF4-FFF2-40B4-BE49-F238E27FC236}">
                <a16:creationId xmlns:a16="http://schemas.microsoft.com/office/drawing/2014/main" id="{B51C2293-DEB9-4DC6-B62C-0D05121C3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E0BE4D-F211-40C0-97B8-95497302A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E9F98-6FCA-403D-AD8B-B22A0A593E6D}" type="slidenum">
              <a:rPr lang="en-US" smtClean="0"/>
              <a:t>‹#›</a:t>
            </a:fld>
            <a:endParaRPr lang="en-US"/>
          </a:p>
        </p:txBody>
      </p:sp>
    </p:spTree>
    <p:extLst>
      <p:ext uri="{BB962C8B-B14F-4D97-AF65-F5344CB8AC3E}">
        <p14:creationId xmlns:p14="http://schemas.microsoft.com/office/powerpoint/2010/main" val="2753621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0C87-1240-47F8-A449-5B31CC90D583}"/>
              </a:ext>
            </a:extLst>
          </p:cNvPr>
          <p:cNvSpPr>
            <a:spLocks noGrp="1"/>
          </p:cNvSpPr>
          <p:nvPr>
            <p:ph type="ctrTitle"/>
          </p:nvPr>
        </p:nvSpPr>
        <p:spPr>
          <a:xfrm>
            <a:off x="692458" y="868362"/>
            <a:ext cx="10934330" cy="2387600"/>
          </a:xfrm>
        </p:spPr>
        <p:txBody>
          <a:bodyPr/>
          <a:lstStyle/>
          <a:p>
            <a:r>
              <a:rPr lang="en-US" dirty="0"/>
              <a:t>The Affine Weyl group and Affine Lie algebras</a:t>
            </a:r>
          </a:p>
        </p:txBody>
      </p:sp>
    </p:spTree>
    <p:extLst>
      <p:ext uri="{BB962C8B-B14F-4D97-AF65-F5344CB8AC3E}">
        <p14:creationId xmlns:p14="http://schemas.microsoft.com/office/powerpoint/2010/main" val="351286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84EF-FA90-47BA-A0C1-A8F76F70FAE3}"/>
              </a:ext>
            </a:extLst>
          </p:cNvPr>
          <p:cNvSpPr>
            <a:spLocks noGrp="1"/>
          </p:cNvSpPr>
          <p:nvPr>
            <p:ph type="title"/>
          </p:nvPr>
        </p:nvSpPr>
        <p:spPr/>
        <p:txBody>
          <a:bodyPr/>
          <a:lstStyle/>
          <a:p>
            <a:r>
              <a:rPr lang="en-US" dirty="0"/>
              <a:t>In a completely different direction: Affine Space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55A4516-0A24-4496-821D-2DB9DF341052}"/>
                  </a:ext>
                </a:extLst>
              </p:cNvPr>
              <p:cNvSpPr>
                <a:spLocks noGrp="1"/>
              </p:cNvSpPr>
              <p:nvPr>
                <p:ph idx="1"/>
              </p:nvPr>
            </p:nvSpPr>
            <p:spPr/>
            <p:txBody>
              <a:bodyPr/>
              <a:lstStyle/>
              <a:p>
                <a:r>
                  <a:rPr lang="en-US" dirty="0"/>
                  <a:t>Let </a:t>
                </a:r>
                <a:r>
                  <a:rPr lang="en-US" dirty="0" err="1"/>
                  <a:t>Aff</a:t>
                </a:r>
                <a:r>
                  <a:rPr lang="en-US" dirty="0"/>
                  <a:t>(V) be the semidirect product of GL(V) with the group of translations of V.</a:t>
                </a:r>
              </a:p>
              <a:p>
                <a:r>
                  <a:rPr lang="en-US" dirty="0"/>
                  <a:t>Indeed for any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𝐺𝐿</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and translation </a:t>
                </a:r>
                <a14:m>
                  <m:oMath xmlns:m="http://schemas.openxmlformats.org/officeDocument/2006/math">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oMath>
                </a14:m>
                <a:r>
                  <a:rPr lang="en-US" dirty="0"/>
                  <a:t>, we have </a:t>
                </a:r>
                <a14:m>
                  <m:oMath xmlns:m="http://schemas.openxmlformats.org/officeDocument/2006/math">
                    <m:r>
                      <a:rPr lang="en-US" b="0" i="1" smtClean="0">
                        <a:latin typeface="Cambria Math" panose="02040503050406030204" pitchFamily="18" charset="0"/>
                      </a:rPr>
                      <m:t>𝑔𝑡</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𝜆</m:t>
                    </m:r>
                    <m:r>
                      <a:rPr lang="en-US" b="0" i="1" smtClean="0">
                        <a:latin typeface="Cambria Math" panose="02040503050406030204" pitchFamily="18" charset="0"/>
                      </a:rPr>
                      <m:t>)</m:t>
                    </m:r>
                  </m:oMath>
                </a14:m>
                <a:endParaRPr lang="en-US" dirty="0"/>
              </a:p>
              <a:p>
                <a:r>
                  <a:rPr lang="en-US" dirty="0"/>
                  <a:t>Given a root system </a:t>
                </a:r>
                <a14:m>
                  <m:oMath xmlns:m="http://schemas.openxmlformats.org/officeDocument/2006/math">
                    <m:r>
                      <m:rPr>
                        <m:sty m:val="p"/>
                      </m:rPr>
                      <a:rPr lang="en-US" b="0" i="0" smtClean="0">
                        <a:latin typeface="Cambria Math" panose="02040503050406030204" pitchFamily="18" charset="0"/>
                      </a:rPr>
                      <m:t>Φ</m:t>
                    </m:r>
                  </m:oMath>
                </a14:m>
                <a:r>
                  <a:rPr lang="en-US" dirty="0"/>
                  <a:t> with </a:t>
                </a:r>
                <a:r>
                  <a:rPr lang="en-US" dirty="0" err="1"/>
                  <a:t>weyl</a:t>
                </a:r>
                <a:r>
                  <a:rPr lang="en-US" dirty="0"/>
                  <a:t> group W, let </a:t>
                </a:r>
                <a:r>
                  <a:rPr lang="en-US" dirty="0" err="1"/>
                  <a:t>W_a</a:t>
                </a:r>
                <a:r>
                  <a:rPr lang="en-US" dirty="0"/>
                  <a:t> be the semidirect product of W with translations by the lattice generated by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𝑣</m:t>
                        </m:r>
                      </m:sup>
                    </m:sSup>
                  </m:oMath>
                </a14:m>
                <a:endParaRPr lang="en-US" dirty="0"/>
              </a:p>
              <a:p>
                <a:r>
                  <a:rPr lang="en-US" dirty="0"/>
                  <a:t>This will be known as the corresponding </a:t>
                </a:r>
                <a:r>
                  <a:rPr lang="en-US" i="1" dirty="0"/>
                  <a:t>Affine Weyl Group</a:t>
                </a:r>
                <a:endParaRPr lang="en-US" dirty="0"/>
              </a:p>
            </p:txBody>
          </p:sp>
        </mc:Choice>
        <mc:Fallback>
          <p:sp>
            <p:nvSpPr>
              <p:cNvPr id="3" name="Content Placeholder 2">
                <a:extLst>
                  <a:ext uri="{FF2B5EF4-FFF2-40B4-BE49-F238E27FC236}">
                    <a16:creationId xmlns:a16="http://schemas.microsoft.com/office/drawing/2014/main" id="{255A4516-0A24-4496-821D-2DB9DF341052}"/>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69062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F9DF-92A0-4940-83C6-5A331F198B91}"/>
              </a:ext>
            </a:extLst>
          </p:cNvPr>
          <p:cNvSpPr>
            <a:spLocks noGrp="1"/>
          </p:cNvSpPr>
          <p:nvPr>
            <p:ph type="title"/>
          </p:nvPr>
        </p:nvSpPr>
        <p:spPr/>
        <p:txBody>
          <a:bodyPr/>
          <a:lstStyle/>
          <a:p>
            <a:r>
              <a:rPr lang="en-US" dirty="0"/>
              <a:t>Affine reflections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F73239F-13E4-48B5-84A5-5EE0DB97D685}"/>
                  </a:ext>
                </a:extLst>
              </p:cNvPr>
              <p:cNvSpPr>
                <a:spLocks noGrp="1"/>
              </p:cNvSpPr>
              <p:nvPr>
                <p:ph idx="1"/>
              </p:nvPr>
            </p:nvSpPr>
            <p:spPr/>
            <p:txBody>
              <a:bodyPr/>
              <a:lstStyle/>
              <a:p>
                <a:r>
                  <a:rPr lang="en-US" dirty="0"/>
                  <a:t>For integral k, let </a:t>
                </a:r>
                <a:endParaRPr lang="en-US" b="0" i="1" dirty="0">
                  <a:latin typeface="Cambria Math" panose="02040503050406030204" pitchFamily="18"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e>
                        </m:d>
                      </m:sub>
                    </m:sSub>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𝜆</m:t>
                            </m:r>
                          </m:e>
                        </m:d>
                        <m:r>
                          <a:rPr lang="en-US" b="0" i="1" smtClean="0">
                            <a:latin typeface="Cambria Math" panose="02040503050406030204" pitchFamily="18" charset="0"/>
                          </a:rPr>
                          <m:t>−</m:t>
                        </m:r>
                        <m:r>
                          <a:rPr lang="en-US" b="0" i="1" smtClean="0">
                            <a:latin typeface="Cambria Math" panose="02040503050406030204" pitchFamily="18" charset="0"/>
                          </a:rPr>
                          <m:t>𝑘</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r>
                      <a:rPr lang="en-US" b="0" i="1"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m:t>
                        </m:r>
                        <m:r>
                          <a:rPr lang="en-US" b="0" i="1" smtClean="0">
                            <a:latin typeface="Cambria Math" panose="02040503050406030204" pitchFamily="18" charset="0"/>
                          </a:rPr>
                          <m:t>𝑘</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r>
                      <a:rPr lang="en-US" b="0" i="1" smtClean="0">
                        <a:latin typeface="Cambria Math" panose="02040503050406030204" pitchFamily="18" charset="0"/>
                      </a:rPr>
                      <m:t>)</m:t>
                    </m:r>
                  </m:oMath>
                </a14:m>
                <a:endParaRPr lang="en-US" dirty="0"/>
              </a:p>
              <a:p>
                <a:r>
                  <a:rPr lang="en-US" dirty="0"/>
                  <a:t>This is visibly a reflection over the hyperplane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e>
                        </m:d>
                      </m:sub>
                    </m:sSub>
                  </m:oMath>
                </a14:m>
                <a:r>
                  <a:rPr lang="en-US" dirty="0"/>
                  <a:t>(the plane of vectors v such that </a:t>
                </a:r>
                <a14:m>
                  <m:oMath xmlns:m="http://schemas.openxmlformats.org/officeDocument/2006/math">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It fixes the correct plane and note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m:t>
                        </m:r>
                        <m:r>
                          <a:rPr lang="en-US" b="0" i="1" smtClean="0">
                            <a:latin typeface="Cambria Math" panose="02040503050406030204" pitchFamily="18" charset="0"/>
                          </a:rPr>
                          <m:t>𝑘</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r>
                      <a:rPr lang="en-US" b="0" i="0"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𝛼</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e>
                    </m:d>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+2</m:t>
                    </m:r>
                    <m:r>
                      <a:rPr lang="en-US" b="0" i="1" smtClean="0">
                        <a:latin typeface="Cambria Math" panose="02040503050406030204" pitchFamily="18" charset="0"/>
                      </a:rPr>
                      <m:t>𝑘</m:t>
                    </m:r>
                  </m:oMath>
                </a14:m>
                <a:endParaRPr lang="en-US" b="0" dirty="0"/>
              </a:p>
              <a:p>
                <a:r>
                  <a:rPr lang="en-US" dirty="0"/>
                  <a:t>Next point of note: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e>
                        </m:d>
                      </m:sub>
                    </m:sSub>
                  </m:oMath>
                </a14:m>
                <a:r>
                  <a:rPr lang="en-US" dirty="0"/>
                  <a:t> are all in </a:t>
                </a:r>
                <a:r>
                  <a:rPr lang="en-US" dirty="0" err="1"/>
                  <a:t>W_a</a:t>
                </a:r>
                <a:r>
                  <a:rPr lang="en-US" dirty="0"/>
                  <a:t> and in fact generate </a:t>
                </a:r>
                <a:r>
                  <a:rPr lang="en-US" dirty="0" err="1"/>
                  <a:t>W_a</a:t>
                </a:r>
                <a:endParaRPr lang="en-US" dirty="0"/>
              </a:p>
              <a:p>
                <a:endParaRPr lang="en-US" dirty="0"/>
              </a:p>
            </p:txBody>
          </p:sp>
        </mc:Choice>
        <mc:Fallback>
          <p:sp>
            <p:nvSpPr>
              <p:cNvPr id="3" name="Content Placeholder 2">
                <a:extLst>
                  <a:ext uri="{FF2B5EF4-FFF2-40B4-BE49-F238E27FC236}">
                    <a16:creationId xmlns:a16="http://schemas.microsoft.com/office/drawing/2014/main" id="{EF73239F-13E4-48B5-84A5-5EE0DB97D68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32196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B78A-90CE-4F9B-A002-988ED8436EFE}"/>
              </a:ext>
            </a:extLst>
          </p:cNvPr>
          <p:cNvSpPr>
            <a:spLocks noGrp="1"/>
          </p:cNvSpPr>
          <p:nvPr>
            <p:ph type="title"/>
          </p:nvPr>
        </p:nvSpPr>
        <p:spPr/>
        <p:txBody>
          <a:bodyPr/>
          <a:lstStyle/>
          <a:p>
            <a:r>
              <a:rPr lang="en-US" dirty="0"/>
              <a:t>Not too difficult: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ABDA72-7F05-4B71-8671-E6E8935C7758}"/>
                  </a:ext>
                </a:extLst>
              </p:cNvPr>
              <p:cNvSpPr>
                <a:spLocks noGrp="1"/>
              </p:cNvSpPr>
              <p:nvPr>
                <p:ph idx="1"/>
              </p:nvPr>
            </p:nvSpPr>
            <p:spPr/>
            <p:txBody>
              <a:bodyPr/>
              <a:lstStyle/>
              <a:p>
                <a:r>
                  <a:rPr lang="en-US" dirty="0"/>
                  <a:t>First verify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e>
                        </m:d>
                      </m:sub>
                    </m:sSub>
                    <m:r>
                      <a:rPr lang="en-US" b="0" i="1" smtClean="0">
                        <a:latin typeface="Cambria Math" panose="02040503050406030204" pitchFamily="18" charset="0"/>
                      </a:rPr>
                      <m:t>=</m:t>
                    </m:r>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e>
                    </m:d>
                    <m:r>
                      <a:rPr lang="en-US" b="0" i="1" smtClean="0">
                        <a:latin typeface="Cambria Math" panose="02040503050406030204" pitchFamily="18" charset="0"/>
                      </a:rPr>
                      <m:t>𝑠</m:t>
                    </m:r>
                    <m:r>
                      <a:rPr lang="en-US" b="0" i="1" smtClean="0">
                        <a:latin typeface="Cambria Math" panose="02040503050406030204" pitchFamily="18" charset="0"/>
                      </a:rPr>
                      <m:t>_</m:t>
                    </m:r>
                    <m:r>
                      <a:rPr lang="en-US" b="0" i="1" smtClean="0">
                        <a:latin typeface="Cambria Math" panose="02040503050406030204" pitchFamily="18" charset="0"/>
                      </a:rPr>
                      <m:t>𝛼</m:t>
                    </m:r>
                  </m:oMath>
                </a14:m>
                <a:r>
                  <a:rPr lang="en-US" dirty="0"/>
                  <a:t>. Thus they are all in </a:t>
                </a:r>
                <a:r>
                  <a:rPr lang="en-US" dirty="0" err="1"/>
                  <a:t>W_a</a:t>
                </a:r>
                <a:r>
                  <a:rPr lang="en-US" dirty="0"/>
                  <a:t>. Then to show they generate, note that this means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e>
                        </m:d>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𝛼</m:t>
                        </m:r>
                      </m:sub>
                    </m:sSub>
                    <m:r>
                      <a:rPr lang="en-US" b="0" i="1" smtClean="0">
                        <a:latin typeface="Cambria Math" panose="02040503050406030204" pitchFamily="18" charset="0"/>
                      </a:rPr>
                      <m:t>=</m:t>
                    </m:r>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e>
                    </m:d>
                  </m:oMath>
                </a14:m>
                <a:endParaRPr lang="en-US" dirty="0"/>
              </a:p>
              <a:p>
                <a:r>
                  <a:rPr lang="en-US" dirty="0"/>
                  <a:t>From here, our goal will be to show that </a:t>
                </a:r>
                <a:r>
                  <a:rPr lang="en-US" dirty="0" err="1"/>
                  <a:t>W_a</a:t>
                </a:r>
                <a:r>
                  <a:rPr lang="en-US" dirty="0"/>
                  <a:t> is actually generated by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 1</m:t>
                            </m:r>
                          </m:e>
                        </m:d>
                      </m:sub>
                    </m:sSub>
                  </m:oMath>
                </a14:m>
                <a:endParaRPr lang="en-US" dirty="0"/>
              </a:p>
              <a:p>
                <a:endParaRPr lang="en-US" dirty="0"/>
              </a:p>
            </p:txBody>
          </p:sp>
        </mc:Choice>
        <mc:Fallback>
          <p:sp>
            <p:nvSpPr>
              <p:cNvPr id="3" name="Content Placeholder 2">
                <a:extLst>
                  <a:ext uri="{FF2B5EF4-FFF2-40B4-BE49-F238E27FC236}">
                    <a16:creationId xmlns:a16="http://schemas.microsoft.com/office/drawing/2014/main" id="{E2ABDA72-7F05-4B71-8671-E6E8935C7758}"/>
                  </a:ext>
                </a:extLst>
              </p:cNvPr>
              <p:cNvSpPr>
                <a:spLocks noGrp="1" noRot="1" noChangeAspect="1" noMove="1" noResize="1" noEditPoints="1" noAdjustHandles="1" noChangeArrowheads="1" noChangeShapeType="1" noTextEdit="1"/>
              </p:cNvSpPr>
              <p:nvPr>
                <p:ph idx="1"/>
              </p:nvPr>
            </p:nvSpPr>
            <p:spPr>
              <a:blipFill>
                <a:blip r:embed="rId2"/>
                <a:stretch>
                  <a:fillRect l="-1043" t="-1961" r="-870"/>
                </a:stretch>
              </a:blipFill>
            </p:spPr>
            <p:txBody>
              <a:bodyPr/>
              <a:lstStyle/>
              <a:p>
                <a:r>
                  <a:rPr lang="en-US">
                    <a:noFill/>
                  </a:rPr>
                  <a:t> </a:t>
                </a:r>
              </a:p>
            </p:txBody>
          </p:sp>
        </mc:Fallback>
      </mc:AlternateContent>
    </p:spTree>
    <p:extLst>
      <p:ext uri="{BB962C8B-B14F-4D97-AF65-F5344CB8AC3E}">
        <p14:creationId xmlns:p14="http://schemas.microsoft.com/office/powerpoint/2010/main" val="233437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DD53-663B-46C3-AC4D-7A1C3A5DC506}"/>
              </a:ext>
            </a:extLst>
          </p:cNvPr>
          <p:cNvSpPr>
            <a:spLocks noGrp="1"/>
          </p:cNvSpPr>
          <p:nvPr>
            <p:ph type="title"/>
          </p:nvPr>
        </p:nvSpPr>
        <p:spPr/>
        <p:txBody>
          <a:bodyPr/>
          <a:lstStyle/>
          <a:p>
            <a:r>
              <a:rPr lang="en-US" dirty="0"/>
              <a:t>Alcoves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42F8FE4-36F3-4307-BA6C-BCFAAF9C1677}"/>
                  </a:ext>
                </a:extLst>
              </p:cNvPr>
              <p:cNvSpPr>
                <a:spLocks noGrp="1"/>
              </p:cNvSpPr>
              <p:nvPr>
                <p:ph idx="1"/>
              </p:nvPr>
            </p:nvSpPr>
            <p:spPr/>
            <p:txBody>
              <a:bodyPr/>
              <a:lstStyle/>
              <a:p>
                <a:r>
                  <a:rPr lang="en-US" dirty="0"/>
                  <a:t>Let’s call the regions bounded by the hyperplanes H_{</a:t>
                </a:r>
                <a:r>
                  <a:rPr lang="en-US" dirty="0" err="1"/>
                  <a:t>alpha,k</a:t>
                </a:r>
                <a:r>
                  <a:rPr lang="en-US" dirty="0"/>
                  <a:t>} </a:t>
                </a:r>
                <a:r>
                  <a:rPr lang="en-US" i="1" dirty="0"/>
                  <a:t>Alcoves</a:t>
                </a:r>
                <a:r>
                  <a:rPr lang="en-US" dirty="0"/>
                  <a:t>. These will be bounded, open, connected regions.</a:t>
                </a:r>
              </a:p>
              <a:p>
                <a:r>
                  <a:rPr lang="en-US" dirty="0"/>
                  <a:t>All alcoves will be of the form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𝜆</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𝛼</m:t>
                        </m:r>
                      </m:sub>
                    </m:sSub>
                    <m:r>
                      <a:rPr lang="en-US" b="0" i="1" smtClean="0">
                        <a:latin typeface="Cambria Math" panose="02040503050406030204" pitchFamily="18" charset="0"/>
                      </a:rPr>
                      <m:t>&lt;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+1</m:t>
                            </m:r>
                          </m:e>
                        </m:d>
                      </m:sub>
                    </m:sSub>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for some non-conflicting choices of </a:t>
                </a:r>
                <a:r>
                  <a:rPr lang="en-US" dirty="0" err="1"/>
                  <a:t>k_alpha</a:t>
                </a:r>
                <a:r>
                  <a:rPr lang="en-US" dirty="0"/>
                  <a:t>.</a:t>
                </a:r>
              </a:p>
              <a:p>
                <a:r>
                  <a:rPr lang="en-US" dirty="0"/>
                  <a:t>Let A_0 be the alcove given by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0</m:t>
                    </m:r>
                    <m:r>
                      <a:rPr lang="en-US" b="0" i="1" smtClean="0">
                        <a:latin typeface="Cambria Math" panose="02040503050406030204" pitchFamily="18" charset="0"/>
                      </a:rPr>
                      <m:t>&lt;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&lt;</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m:t>
                    </m:r>
                    <m:sSup>
                      <m:sSupPr>
                        <m:ctrlPr>
                          <a:rPr lang="en-US" b="0" i="0"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0" smtClean="0">
                            <a:latin typeface="Cambria Math" panose="02040503050406030204" pitchFamily="18" charset="0"/>
                          </a:rPr>
                          <m:t>+</m:t>
                        </m:r>
                      </m:sup>
                    </m:sSup>
                    <m:r>
                      <a:rPr lang="en-US" b="0" i="1" smtClean="0">
                        <a:latin typeface="Cambria Math" panose="02040503050406030204" pitchFamily="18" charset="0"/>
                      </a:rPr>
                      <m:t>}</m:t>
                    </m:r>
                  </m:oMath>
                </a14:m>
                <a:r>
                  <a:rPr lang="en-US" dirty="0"/>
                  <a:t>. This is non-empty (this is an interesting point we won’t get into) and thus an alcove.</a:t>
                </a:r>
              </a:p>
              <a:p>
                <a:r>
                  <a:rPr lang="en-US" dirty="0"/>
                  <a:t>We can show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|0&lt;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 </m:t>
                    </m:r>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&lt;1}</m:t>
                    </m:r>
                  </m:oMath>
                </a14:m>
                <a:r>
                  <a:rPr lang="en-US" dirty="0"/>
                  <a:t>. Call this set B for now</a:t>
                </a:r>
              </a:p>
            </p:txBody>
          </p:sp>
        </mc:Choice>
        <mc:Fallback>
          <p:sp>
            <p:nvSpPr>
              <p:cNvPr id="3" name="Content Placeholder 2">
                <a:extLst>
                  <a:ext uri="{FF2B5EF4-FFF2-40B4-BE49-F238E27FC236}">
                    <a16:creationId xmlns:a16="http://schemas.microsoft.com/office/drawing/2014/main" id="{942F8FE4-36F3-4307-BA6C-BCFAAF9C1677}"/>
                  </a:ext>
                </a:extLst>
              </p:cNvPr>
              <p:cNvSpPr>
                <a:spLocks noGrp="1" noRot="1" noChangeAspect="1" noMove="1" noResize="1" noEditPoints="1" noAdjustHandles="1" noChangeArrowheads="1" noChangeShapeType="1" noTextEdit="1"/>
              </p:cNvSpPr>
              <p:nvPr>
                <p:ph idx="1"/>
              </p:nvPr>
            </p:nvSpPr>
            <p:spPr>
              <a:blipFill>
                <a:blip r:embed="rId2"/>
                <a:stretch>
                  <a:fillRect l="-1043" t="-2241" r="-1275"/>
                </a:stretch>
              </a:blipFill>
            </p:spPr>
            <p:txBody>
              <a:bodyPr/>
              <a:lstStyle/>
              <a:p>
                <a:r>
                  <a:rPr lang="en-US">
                    <a:noFill/>
                  </a:rPr>
                  <a:t> </a:t>
                </a:r>
              </a:p>
            </p:txBody>
          </p:sp>
        </mc:Fallback>
      </mc:AlternateContent>
    </p:spTree>
    <p:extLst>
      <p:ext uri="{BB962C8B-B14F-4D97-AF65-F5344CB8AC3E}">
        <p14:creationId xmlns:p14="http://schemas.microsoft.com/office/powerpoint/2010/main" val="392257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BF34-5EE4-41D5-8CA7-9D6AFC6663EE}"/>
              </a:ext>
            </a:extLst>
          </p:cNvPr>
          <p:cNvSpPr>
            <a:spLocks noGrp="1"/>
          </p:cNvSpPr>
          <p:nvPr>
            <p:ph type="title"/>
          </p:nvPr>
        </p:nvSpPr>
        <p:spPr/>
        <p:txBody>
          <a:bodyPr/>
          <a:lstStyle/>
          <a:p>
            <a:r>
              <a:rPr lang="en-US" dirty="0"/>
              <a:t>Alcoves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74297D6-6045-44CD-8572-469115AFD59C}"/>
                  </a:ext>
                </a:extLst>
              </p:cNvPr>
              <p:cNvSpPr>
                <a:spLocks noGrp="1"/>
              </p:cNvSpPr>
              <p:nvPr>
                <p:ph idx="1"/>
              </p:nvPr>
            </p:nvSpPr>
            <p:spPr/>
            <p:txBody>
              <a:bodyPr/>
              <a:lstStyle/>
              <a:p>
                <a:r>
                  <a:rPr lang="en-US" dirty="0"/>
                  <a:t>A_0 is clearly contained in B.</a:t>
                </a:r>
              </a:p>
              <a:p>
                <a:r>
                  <a:rPr lang="en-US" dirty="0"/>
                  <a:t>For the other inclusion, the tricky part is showing we must have </a:t>
                </a:r>
                <a14:m>
                  <m:oMath xmlns:m="http://schemas.openxmlformats.org/officeDocument/2006/math">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&lt;1</m:t>
                    </m:r>
                  </m:oMath>
                </a14:m>
                <a:r>
                  <a:rPr lang="en-US" dirty="0"/>
                  <a:t> for all positive roots </a:t>
                </a:r>
                <a14:m>
                  <m:oMath xmlns:m="http://schemas.openxmlformats.org/officeDocument/2006/math">
                    <m:r>
                      <a:rPr lang="en-US" b="0" i="1" smtClean="0">
                        <a:latin typeface="Cambria Math" panose="02040503050406030204" pitchFamily="18" charset="0"/>
                      </a:rPr>
                      <m:t>𝛼</m:t>
                    </m:r>
                  </m:oMath>
                </a14:m>
                <a:r>
                  <a:rPr lang="en-US" dirty="0"/>
                  <a:t>. Let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r>
                      <a:rPr lang="en-US" b="0" i="0" smtClean="0">
                        <a:latin typeface="Cambria Math" panose="02040503050406030204" pitchFamily="18" charset="0"/>
                      </a:rPr>
                      <m:t>.</m:t>
                    </m:r>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&gt;0</m:t>
                    </m:r>
                  </m:oMath>
                </a14:m>
                <a:r>
                  <a:rPr lang="en-US" dirty="0"/>
                  <a:t> and </a:t>
                </a:r>
                <a14:m>
                  <m:oMath xmlns:m="http://schemas.openxmlformats.org/officeDocument/2006/math">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&lt;0 </m:t>
                    </m:r>
                  </m:oMath>
                </a14:m>
                <a:r>
                  <a:rPr lang="en-US" dirty="0"/>
                  <a:t>Since </a:t>
                </a:r>
                <a14:m>
                  <m:oMath xmlns:m="http://schemas.openxmlformats.org/officeDocument/2006/math">
                    <m:r>
                      <a:rPr lang="en-US" b="0" i="1" smtClean="0">
                        <a:latin typeface="Cambria Math" panose="02040503050406030204" pitchFamily="18" charset="0"/>
                      </a:rPr>
                      <m:t>𝜃</m:t>
                    </m:r>
                  </m:oMath>
                </a14:m>
                <a:r>
                  <a:rPr lang="en-US" dirty="0"/>
                  <a:t> has all its coefficients of the simple roots &gt;= all the other roots, we can note that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sSub>
                  </m:oMath>
                </a14:m>
                <a:r>
                  <a:rPr lang="en-US" dirty="0"/>
                  <a:t> is a non-negative combination of simple roots and thus, since for all positive roots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a:t> </a:t>
                </a:r>
                <a14:m>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𝜃</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𝛼</m:t>
                            </m:r>
                          </m:e>
                          <m:sub/>
                        </m:sSub>
                      </m:e>
                    </m:d>
                    <m:r>
                      <a:rPr lang="en-US" b="0" i="1" dirty="0" smtClean="0">
                        <a:latin typeface="Cambria Math" panose="02040503050406030204" pitchFamily="18" charset="0"/>
                      </a:rPr>
                      <m:t>(</m:t>
                    </m:r>
                    <m:r>
                      <a:rPr lang="en-US" b="0" i="1" dirty="0" smtClean="0">
                        <a:latin typeface="Cambria Math" panose="02040503050406030204" pitchFamily="18" charset="0"/>
                      </a:rPr>
                      <m:t>𝜆</m:t>
                    </m:r>
                    <m:r>
                      <a:rPr lang="en-US" b="0" i="1" dirty="0" smtClean="0">
                        <a:latin typeface="Cambria Math" panose="02040503050406030204" pitchFamily="18" charset="0"/>
                      </a:rPr>
                      <m:t>)≥0</m:t>
                    </m:r>
                  </m:oMath>
                </a14:m>
                <a:r>
                  <a:rPr lang="en-US" dirty="0"/>
                  <a:t>, so </a:t>
                </a:r>
                <a14:m>
                  <m:oMath xmlns:m="http://schemas.openxmlformats.org/officeDocument/2006/math">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m:t>
                    </m:r>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&lt;1</m:t>
                    </m:r>
                  </m:oMath>
                </a14:m>
                <a:r>
                  <a:rPr lang="en-US" dirty="0"/>
                  <a:t>.</a:t>
                </a:r>
              </a:p>
              <a:p>
                <a:r>
                  <a:rPr lang="en-US" dirty="0"/>
                  <a:t>(This is why we needed to use the </a:t>
                </a:r>
                <a:r>
                  <a:rPr lang="en-US" dirty="0" err="1"/>
                  <a:t>coroots</a:t>
                </a:r>
                <a:r>
                  <a:rPr lang="en-US" dirty="0"/>
                  <a:t>, we’d be stuck with the longest short root otherwise at this step and be stuck).</a:t>
                </a:r>
              </a:p>
            </p:txBody>
          </p:sp>
        </mc:Choice>
        <mc:Fallback>
          <p:sp>
            <p:nvSpPr>
              <p:cNvPr id="3" name="Content Placeholder 2">
                <a:extLst>
                  <a:ext uri="{FF2B5EF4-FFF2-40B4-BE49-F238E27FC236}">
                    <a16:creationId xmlns:a16="http://schemas.microsoft.com/office/drawing/2014/main" id="{774297D6-6045-44CD-8572-469115AFD59C}"/>
                  </a:ext>
                </a:extLst>
              </p:cNvPr>
              <p:cNvSpPr>
                <a:spLocks noGrp="1" noRot="1" noChangeAspect="1" noMove="1" noResize="1" noEditPoints="1" noAdjustHandles="1" noChangeArrowheads="1" noChangeShapeType="1" noTextEdit="1"/>
              </p:cNvSpPr>
              <p:nvPr>
                <p:ph idx="1"/>
              </p:nvPr>
            </p:nvSpPr>
            <p:spPr>
              <a:blipFill>
                <a:blip r:embed="rId2"/>
                <a:stretch>
                  <a:fillRect l="-1043" t="-2241" r="-1565"/>
                </a:stretch>
              </a:blipFill>
            </p:spPr>
            <p:txBody>
              <a:bodyPr/>
              <a:lstStyle/>
              <a:p>
                <a:r>
                  <a:rPr lang="en-US">
                    <a:noFill/>
                  </a:rPr>
                  <a:t> </a:t>
                </a:r>
              </a:p>
            </p:txBody>
          </p:sp>
        </mc:Fallback>
      </mc:AlternateContent>
    </p:spTree>
    <p:extLst>
      <p:ext uri="{BB962C8B-B14F-4D97-AF65-F5344CB8AC3E}">
        <p14:creationId xmlns:p14="http://schemas.microsoft.com/office/powerpoint/2010/main" val="23470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DE13-0895-45DB-A532-11DE33A0678E}"/>
              </a:ext>
            </a:extLst>
          </p:cNvPr>
          <p:cNvSpPr>
            <a:spLocks noGrp="1"/>
          </p:cNvSpPr>
          <p:nvPr>
            <p:ph type="title"/>
          </p:nvPr>
        </p:nvSpPr>
        <p:spPr/>
        <p:txBody>
          <a:bodyPr/>
          <a:lstStyle/>
          <a:p>
            <a:r>
              <a:rPr lang="en-US" dirty="0"/>
              <a:t>Alcoves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4543EF-91DD-4259-B7F4-9A54EDDB7CA2}"/>
                  </a:ext>
                </a:extLst>
              </p:cNvPr>
              <p:cNvSpPr>
                <a:spLocks noGrp="1"/>
              </p:cNvSpPr>
              <p:nvPr>
                <p:ph idx="1"/>
              </p:nvPr>
            </p:nvSpPr>
            <p:spPr/>
            <p:txBody>
              <a:bodyPr>
                <a:normAutofit lnSpcReduction="10000"/>
              </a:bodyPr>
              <a:lstStyle/>
              <a:p>
                <a:r>
                  <a:rPr lang="en-US" dirty="0"/>
                  <a:t>We can see that A_0 is therefore bounded by the hyperplanes H_{i,0} and H_{alpha,1}. It must be bounded by all of these, since any bounded region in </a:t>
                </a:r>
                <a:r>
                  <a:rPr lang="en-US" dirty="0" err="1"/>
                  <a:t>R^n</a:t>
                </a:r>
                <a:r>
                  <a:rPr lang="en-US" dirty="0"/>
                  <a:t> would need to be bounded by at least n+1 hyperplanes</a:t>
                </a:r>
              </a:p>
              <a:p>
                <a:r>
                  <a:rPr lang="en-US" dirty="0"/>
                  <a:t>By a geometric argument, can show that W’, the group generated by the </a:t>
                </a:r>
                <a:r>
                  <a:rPr lang="en-US" dirty="0" err="1"/>
                  <a:t>s_i</a:t>
                </a:r>
                <a:r>
                  <a:rPr lang="en-US" dirty="0"/>
                  <a:t> and s_{alpha,1} acts transitively on alcoves.</a:t>
                </a:r>
              </a:p>
              <a:p>
                <a:r>
                  <a:rPr lang="en-US" dirty="0"/>
                  <a:t>Given any s_{</a:t>
                </a:r>
                <a:r>
                  <a:rPr lang="en-US" dirty="0" err="1"/>
                  <a:t>alpha,k</a:t>
                </a:r>
                <a:r>
                  <a:rPr lang="en-US" dirty="0"/>
                  <a:t>}, identify an alcove A that has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e>
                        </m:d>
                      </m:sub>
                    </m:sSub>
                    <m:r>
                      <a:rPr lang="en-US" b="0" i="1" smtClean="0">
                        <a:latin typeface="Cambria Math" panose="02040503050406030204" pitchFamily="18" charset="0"/>
                      </a:rPr>
                      <m:t> </m:t>
                    </m:r>
                  </m:oMath>
                </a14:m>
                <a:r>
                  <a:rPr lang="en-US" dirty="0"/>
                  <a:t>as a wall. Now consider a w in W’ such that wA_0=A. So w took some wall of A_0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e>
                        </m:d>
                      </m:sub>
                    </m:sSub>
                    <m:r>
                      <a:rPr lang="en-US" b="0" i="1" smtClean="0">
                        <a:latin typeface="Cambria Math" panose="02040503050406030204" pitchFamily="18" charset="0"/>
                      </a:rPr>
                      <m:t> </m:t>
                    </m:r>
                  </m:oMath>
                </a14:m>
                <a:r>
                  <a:rPr lang="en-US" dirty="0"/>
                  <a:t>, say ‘s’ is the reflection corresponds to this wall of A_0.</a:t>
                </a:r>
              </a:p>
              <a:p>
                <a:r>
                  <a:rPr lang="en-US" dirty="0"/>
                  <a:t>Can then verify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r>
                      <a:rPr lang="en-US" b="0" i="1" smtClean="0">
                        <a:latin typeface="Cambria Math" panose="02040503050406030204" pitchFamily="18" charset="0"/>
                      </a:rPr>
                      <m:t>𝑠𝑤</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e>
                        </m:d>
                      </m:sub>
                    </m:sSub>
                  </m:oMath>
                </a14:m>
                <a:r>
                  <a:rPr lang="en-US" dirty="0"/>
                  <a:t>, and thus </a:t>
                </a:r>
                <a:r>
                  <a:rPr lang="en-US" dirty="0" err="1"/>
                  <a:t>W_a</a:t>
                </a:r>
                <a:r>
                  <a:rPr lang="en-US" dirty="0"/>
                  <a:t>=W’ </a:t>
                </a:r>
              </a:p>
            </p:txBody>
          </p:sp>
        </mc:Choice>
        <mc:Fallback>
          <p:sp>
            <p:nvSpPr>
              <p:cNvPr id="3" name="Content Placeholder 2">
                <a:extLst>
                  <a:ext uri="{FF2B5EF4-FFF2-40B4-BE49-F238E27FC236}">
                    <a16:creationId xmlns:a16="http://schemas.microsoft.com/office/drawing/2014/main" id="{A04543EF-91DD-4259-B7F4-9A54EDDB7CA2}"/>
                  </a:ext>
                </a:extLst>
              </p:cNvPr>
              <p:cNvSpPr>
                <a:spLocks noGrp="1" noRot="1" noChangeAspect="1" noMove="1" noResize="1" noEditPoints="1" noAdjustHandles="1" noChangeArrowheads="1" noChangeShapeType="1" noTextEdit="1"/>
              </p:cNvSpPr>
              <p:nvPr>
                <p:ph idx="1"/>
              </p:nvPr>
            </p:nvSpPr>
            <p:spPr>
              <a:blipFill>
                <a:blip r:embed="rId2"/>
                <a:stretch>
                  <a:fillRect l="-1043" t="-3081" r="-696"/>
                </a:stretch>
              </a:blipFill>
            </p:spPr>
            <p:txBody>
              <a:bodyPr/>
              <a:lstStyle/>
              <a:p>
                <a:r>
                  <a:rPr lang="en-US">
                    <a:noFill/>
                  </a:rPr>
                  <a:t> </a:t>
                </a:r>
              </a:p>
            </p:txBody>
          </p:sp>
        </mc:Fallback>
      </mc:AlternateContent>
    </p:spTree>
    <p:extLst>
      <p:ext uri="{BB962C8B-B14F-4D97-AF65-F5344CB8AC3E}">
        <p14:creationId xmlns:p14="http://schemas.microsoft.com/office/powerpoint/2010/main" val="232388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7C8D-5CC5-4006-92B8-1E9BAD4A2173}"/>
              </a:ext>
            </a:extLst>
          </p:cNvPr>
          <p:cNvSpPr>
            <a:spLocks noGrp="1"/>
          </p:cNvSpPr>
          <p:nvPr>
            <p:ph type="title"/>
          </p:nvPr>
        </p:nvSpPr>
        <p:spPr/>
        <p:txBody>
          <a:bodyPr/>
          <a:lstStyle/>
          <a:p>
            <a:r>
              <a:rPr lang="en-US" dirty="0"/>
              <a:t>Can we build a kind of root system whose Weyl group looks like an affine Weyl group?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A240FF5-064F-4360-887E-8F7EE99E96DC}"/>
                  </a:ext>
                </a:extLst>
              </p:cNvPr>
              <p:cNvSpPr>
                <a:spLocks noGrp="1"/>
              </p:cNvSpPr>
              <p:nvPr>
                <p:ph idx="1"/>
              </p:nvPr>
            </p:nvSpPr>
            <p:spPr>
              <a:xfrm>
                <a:off x="838200" y="1825625"/>
                <a:ext cx="10515600" cy="5303144"/>
              </a:xfrm>
            </p:spPr>
            <p:txBody>
              <a:bodyPr/>
              <a:lstStyle/>
              <a:p>
                <a:r>
                  <a:rPr lang="en-US" dirty="0"/>
                  <a:t>Let’s say we wanted to build from some </a:t>
                </a:r>
                <a14:m>
                  <m:oMath xmlns:m="http://schemas.openxmlformats.org/officeDocument/2006/math">
                    <m:r>
                      <m:rPr>
                        <m:sty m:val="p"/>
                      </m:rPr>
                      <a:rPr lang="en-US" b="0" i="0" smtClean="0">
                        <a:latin typeface="Cambria Math" panose="02040503050406030204" pitchFamily="18" charset="0"/>
                      </a:rPr>
                      <m:t>Φ</m:t>
                    </m:r>
                  </m:oMath>
                </a14:m>
                <a:r>
                  <a:rPr lang="en-US" dirty="0"/>
                  <a:t> with Weyl group W. We want to add some root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oMath>
                </a14:m>
                <a:r>
                  <a:rPr lang="en-US" dirty="0"/>
                  <a:t> such that something like: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−1</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𝑣</m:t>
                        </m:r>
                      </m:sup>
                    </m:sSup>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𝛽</m:t>
                            </m:r>
                          </m:e>
                        </m:d>
                        <m:r>
                          <a:rPr lang="en-US" b="0" i="1" smtClean="0">
                            <a:latin typeface="Cambria Math" panose="02040503050406030204" pitchFamily="18" charset="0"/>
                          </a:rPr>
                          <m:t>𝜃</m:t>
                        </m:r>
                      </m:num>
                      <m:den>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𝜃</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𝑣</m:t>
                        </m:r>
                      </m:sup>
                    </m:sSup>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𝑣</m:t>
                            </m:r>
                          </m:sup>
                        </m:sSup>
                      </m:e>
                    </m:d>
                    <m:r>
                      <a:rPr lang="en-US" b="0" i="1" smtClean="0">
                        <a:latin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𝑣</m:t>
                        </m:r>
                      </m:sup>
                    </m:sSup>
                  </m:oMath>
                </a14:m>
                <a:endParaRPr lang="en-US" b="0" dirty="0"/>
              </a:p>
              <a:p>
                <a:pPr marL="0" indent="0">
                  <a:buNone/>
                </a:pPr>
                <a:r>
                  <a:rPr lang="en-US" dirty="0"/>
                  <a:t>happens, because then s_0, along with the </a:t>
                </a:r>
                <a:r>
                  <a:rPr lang="en-US" dirty="0" err="1"/>
                  <a:t>s_i</a:t>
                </a:r>
                <a:r>
                  <a:rPr lang="en-US" dirty="0"/>
                  <a:t> would generate the affine Weyl group. Well we should have: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oMath>
                </a14:m>
                <a:r>
                  <a:rPr lang="en-US" dirty="0"/>
                  <a:t>. Which doesn’t quite work. But what if instead of </a:t>
                </a:r>
                <a14:m>
                  <m:oMath xmlns:m="http://schemas.openxmlformats.org/officeDocument/2006/math">
                    <m:r>
                      <a:rPr lang="en-US" b="0" i="1" smtClean="0">
                        <a:latin typeface="Cambria Math" panose="02040503050406030204" pitchFamily="18" charset="0"/>
                      </a:rPr>
                      <m:t>𝛽</m:t>
                    </m:r>
                  </m:oMath>
                </a14:m>
                <a:r>
                  <a:rPr lang="en-US" dirty="0"/>
                  <a:t>, we had some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𝛾</m:t>
                    </m:r>
                  </m:oMath>
                </a14:m>
                <a:r>
                  <a:rPr lang="en-US" dirty="0"/>
                  <a:t>, where </a:t>
                </a:r>
                <a14:m>
                  <m:oMath xmlns:m="http://schemas.openxmlformats.org/officeDocument/2006/math">
                    <m:r>
                      <a:rPr lang="en-US" b="0" i="1" smtClean="0">
                        <a:latin typeface="Cambria Math" panose="02040503050406030204" pitchFamily="18" charset="0"/>
                      </a:rPr>
                      <m:t>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e>
                        </m:d>
                      </m:den>
                    </m:f>
                  </m:oMath>
                </a14:m>
                <a:r>
                  <a:rPr lang="en-US" dirty="0"/>
                  <a:t>, </a:t>
                </a:r>
                <a14:m>
                  <m:oMath xmlns:m="http://schemas.openxmlformats.org/officeDocument/2006/math">
                    <m:r>
                      <a:rPr lang="en-US" b="0" i="1" smtClean="0">
                        <a:latin typeface="Cambria Math" panose="02040503050406030204" pitchFamily="18" charset="0"/>
                      </a:rPr>
                      <m:t>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e>
                    </m:d>
                    <m:r>
                      <a:rPr lang="en-US" b="0" i="1" smtClean="0">
                        <a:latin typeface="Cambria Math" panose="02040503050406030204" pitchFamily="18" charset="0"/>
                      </a:rPr>
                      <m:t>=0</m:t>
                    </m:r>
                  </m:oMath>
                </a14:m>
                <a:r>
                  <a:rPr lang="en-US" dirty="0"/>
                  <a:t>? Then we would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𝛾</m:t>
                        </m:r>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sub>
                    </m:sSub>
                    <m:r>
                      <a:rPr lang="en-US" b="0" i="1" smtClean="0">
                        <a:latin typeface="Cambria Math" panose="02040503050406030204" pitchFamily="18" charset="0"/>
                      </a:rPr>
                      <m:t>+</m:t>
                    </m:r>
                    <m:r>
                      <a:rPr lang="en-US" b="0" i="1" smtClean="0">
                        <a:latin typeface="Cambria Math" panose="02040503050406030204" pitchFamily="18" charset="0"/>
                      </a:rPr>
                      <m:t>𝛾</m:t>
                    </m:r>
                  </m:oMath>
                </a14:m>
                <a:r>
                  <a:rPr lang="en-US" dirty="0"/>
                  <a:t> (so the structure isn’t disturbed here, but: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𝛾</m:t>
                        </m:r>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_0</m:t>
                    </m:r>
                  </m:oMath>
                </a14:m>
                <a:r>
                  <a:rPr lang="en-US" dirty="0"/>
                  <a:t> which is promising!</a:t>
                </a:r>
              </a:p>
            </p:txBody>
          </p:sp>
        </mc:Choice>
        <mc:Fallback>
          <p:sp>
            <p:nvSpPr>
              <p:cNvPr id="3" name="Content Placeholder 2">
                <a:extLst>
                  <a:ext uri="{FF2B5EF4-FFF2-40B4-BE49-F238E27FC236}">
                    <a16:creationId xmlns:a16="http://schemas.microsoft.com/office/drawing/2014/main" id="{8A240FF5-064F-4360-887E-8F7EE99E96DC}"/>
                  </a:ext>
                </a:extLst>
              </p:cNvPr>
              <p:cNvSpPr>
                <a:spLocks noGrp="1" noRot="1" noChangeAspect="1" noMove="1" noResize="1" noEditPoints="1" noAdjustHandles="1" noChangeArrowheads="1" noChangeShapeType="1" noTextEdit="1"/>
              </p:cNvSpPr>
              <p:nvPr>
                <p:ph idx="1"/>
              </p:nvPr>
            </p:nvSpPr>
            <p:spPr>
              <a:xfrm>
                <a:off x="838200" y="1825625"/>
                <a:ext cx="10515600" cy="5303144"/>
              </a:xfrm>
              <a:blipFill>
                <a:blip r:embed="rId2"/>
                <a:stretch>
                  <a:fillRect l="-1217" t="-1839" r="-928"/>
                </a:stretch>
              </a:blipFill>
            </p:spPr>
            <p:txBody>
              <a:bodyPr/>
              <a:lstStyle/>
              <a:p>
                <a:r>
                  <a:rPr lang="en-US">
                    <a:noFill/>
                  </a:rPr>
                  <a:t> </a:t>
                </a:r>
              </a:p>
            </p:txBody>
          </p:sp>
        </mc:Fallback>
      </mc:AlternateContent>
    </p:spTree>
    <p:extLst>
      <p:ext uri="{BB962C8B-B14F-4D97-AF65-F5344CB8AC3E}">
        <p14:creationId xmlns:p14="http://schemas.microsoft.com/office/powerpoint/2010/main" val="423210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829-A8E5-4D05-9A1C-920972F2B4C3}"/>
              </a:ext>
            </a:extLst>
          </p:cNvPr>
          <p:cNvSpPr>
            <a:spLocks noGrp="1"/>
          </p:cNvSpPr>
          <p:nvPr>
            <p:ph type="title"/>
          </p:nvPr>
        </p:nvSpPr>
        <p:spPr/>
        <p:txBody>
          <a:bodyPr/>
          <a:lstStyle/>
          <a:p>
            <a:r>
              <a:rPr lang="en-US" dirty="0"/>
              <a:t>Constructing the (untwisted) affine </a:t>
            </a:r>
            <a:r>
              <a:rPr lang="en-US" dirty="0" err="1"/>
              <a:t>Cartan</a:t>
            </a:r>
            <a:r>
              <a:rPr lang="en-US" dirty="0"/>
              <a:t> matrix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EAA04E6-64F5-41B4-9C11-492D4E404F64}"/>
                  </a:ext>
                </a:extLst>
              </p:cNvPr>
              <p:cNvSpPr>
                <a:spLocks noGrp="1"/>
              </p:cNvSpPr>
              <p:nvPr>
                <p:ph idx="1"/>
              </p:nvPr>
            </p:nvSpPr>
            <p:spPr/>
            <p:txBody>
              <a:bodyPr/>
              <a:lstStyle/>
              <a:p>
                <a:r>
                  <a:rPr lang="en-US" dirty="0"/>
                  <a:t>So based on that last equation, we want to add a root that looks like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𝜃</m:t>
                    </m:r>
                  </m:oMath>
                </a14:m>
                <a:r>
                  <a:rPr lang="en-US" dirty="0"/>
                  <a:t>. So we take our usual </a:t>
                </a:r>
                <a:r>
                  <a:rPr lang="en-US" dirty="0" err="1"/>
                  <a:t>cartan</a:t>
                </a:r>
                <a:r>
                  <a:rPr lang="en-US" dirty="0"/>
                  <a:t> matrix A, append a column and row to the beginning and in the first row,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𝑗</m:t>
                            </m:r>
                          </m:e>
                        </m:d>
                      </m:sub>
                    </m:sSub>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_</m:t>
                    </m:r>
                    <m:r>
                      <a:rPr lang="en-US" b="0" i="1" smtClean="0">
                        <a:latin typeface="Cambria Math" panose="02040503050406030204" pitchFamily="18" charset="0"/>
                      </a:rPr>
                      <m:t>𝑗</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𝜃</m:t>
                            </m:r>
                          </m:sub>
                        </m:sSub>
                      </m:e>
                    </m:d>
                  </m:oMath>
                </a14:m>
                <a:r>
                  <a:rPr lang="en-US" dirty="0"/>
                  <a:t> and in the first column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,0</m:t>
                            </m:r>
                          </m:e>
                        </m:d>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r>
                  <a:rPr lang="en-US" dirty="0"/>
                  <a:t>Note that we will still have 2s along the main diagonal and non-positive integers off the main diagonal.</a:t>
                </a:r>
              </a:p>
              <a:p>
                <a:r>
                  <a:rPr lang="en-US" dirty="0"/>
                  <a:t>But as we are “adding” a root that is a linear combination of the rest, we can expect this matrix to be non-invertible. It will be positive semi-definite though.</a:t>
                </a:r>
              </a:p>
            </p:txBody>
          </p:sp>
        </mc:Choice>
        <mc:Fallback>
          <p:sp>
            <p:nvSpPr>
              <p:cNvPr id="3" name="Content Placeholder 2">
                <a:extLst>
                  <a:ext uri="{FF2B5EF4-FFF2-40B4-BE49-F238E27FC236}">
                    <a16:creationId xmlns:a16="http://schemas.microsoft.com/office/drawing/2014/main" id="{8EAA04E6-64F5-41B4-9C11-492D4E404F64}"/>
                  </a:ext>
                </a:extLst>
              </p:cNvPr>
              <p:cNvSpPr>
                <a:spLocks noGrp="1" noRot="1" noChangeAspect="1" noMove="1" noResize="1" noEditPoints="1" noAdjustHandles="1" noChangeArrowheads="1" noChangeShapeType="1" noTextEdit="1"/>
              </p:cNvSpPr>
              <p:nvPr>
                <p:ph idx="1"/>
              </p:nvPr>
            </p:nvSpPr>
            <p:spPr>
              <a:blipFill>
                <a:blip r:embed="rId2"/>
                <a:stretch>
                  <a:fillRect l="-1043" t="-2241" r="-1101"/>
                </a:stretch>
              </a:blipFill>
            </p:spPr>
            <p:txBody>
              <a:bodyPr/>
              <a:lstStyle/>
              <a:p>
                <a:r>
                  <a:rPr lang="en-US">
                    <a:noFill/>
                  </a:rPr>
                  <a:t> </a:t>
                </a:r>
              </a:p>
            </p:txBody>
          </p:sp>
        </mc:Fallback>
      </mc:AlternateContent>
    </p:spTree>
    <p:extLst>
      <p:ext uri="{BB962C8B-B14F-4D97-AF65-F5344CB8AC3E}">
        <p14:creationId xmlns:p14="http://schemas.microsoft.com/office/powerpoint/2010/main" val="242894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E1E8-7C37-40DD-9171-5413495202B2}"/>
              </a:ext>
            </a:extLst>
          </p:cNvPr>
          <p:cNvSpPr>
            <a:spLocks noGrp="1"/>
          </p:cNvSpPr>
          <p:nvPr>
            <p:ph type="title"/>
          </p:nvPr>
        </p:nvSpPr>
        <p:spPr/>
        <p:txBody>
          <a:bodyPr>
            <a:normAutofit fontScale="90000"/>
          </a:bodyPr>
          <a:lstStyle/>
          <a:p>
            <a:r>
              <a:rPr lang="en-US" dirty="0"/>
              <a:t>We would like to construct a Lie algebra from this Affine </a:t>
            </a:r>
            <a:r>
              <a:rPr lang="en-US" dirty="0" err="1"/>
              <a:t>Cartan</a:t>
            </a:r>
            <a:r>
              <a:rPr lang="en-US" dirty="0"/>
              <a:t> matrix, but we must fix this non-invertibility issue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36725C9-2A66-494B-82EE-B3A920ABB6AE}"/>
                  </a:ext>
                </a:extLst>
              </p:cNvPr>
              <p:cNvSpPr>
                <a:spLocks noGrp="1"/>
              </p:cNvSpPr>
              <p:nvPr>
                <p:ph idx="1"/>
              </p:nvPr>
            </p:nvSpPr>
            <p:spPr/>
            <p:txBody>
              <a:bodyPr/>
              <a:lstStyle/>
              <a:p>
                <a:r>
                  <a:rPr lang="en-US" dirty="0"/>
                  <a:t>We can’t construct </a:t>
                </a:r>
                <a:r>
                  <a:rPr lang="en-US" dirty="0" err="1"/>
                  <a:t>H_a</a:t>
                </a:r>
                <a:r>
                  <a:rPr lang="en-US" dirty="0"/>
                  <a:t> as is. So what we do is let H have 1 dimension greater than the affine </a:t>
                </a:r>
                <a:r>
                  <a:rPr lang="en-US" dirty="0" err="1"/>
                  <a:t>Cartan</a:t>
                </a:r>
                <a:r>
                  <a:rPr lang="en-US" dirty="0"/>
                  <a:t> matrix. Let the basis of </a:t>
                </a:r>
                <a:r>
                  <a:rPr lang="en-US" dirty="0" err="1"/>
                  <a:t>H_a</a:t>
                </a:r>
                <a:r>
                  <a:rPr lang="en-US" dirty="0"/>
                  <a:t> be {h_0,h_1,h_2,…d} and let a basis of </a:t>
                </a:r>
                <a:r>
                  <a:rPr lang="en-US" dirty="0" err="1"/>
                  <a:t>H_a</a:t>
                </a:r>
                <a:r>
                  <a:rPr lang="en-US" dirty="0"/>
                  <a:t>* be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oMath>
                </a14:m>
                <a:r>
                  <a:rPr lang="en-US" dirty="0"/>
                  <a:t> such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=0=</m:t>
                    </m:r>
                    <m:r>
                      <a:rPr lang="en-US" b="0" i="1" smtClean="0">
                        <a:latin typeface="Cambria Math" panose="02040503050406030204" pitchFamily="18" charset="0"/>
                      </a:rPr>
                      <m:t>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e>
                    </m:d>
                  </m:oMath>
                </a14:m>
                <a:r>
                  <a:rPr lang="en-US" dirty="0"/>
                  <a:t> for </a:t>
                </a:r>
                <a:r>
                  <a:rPr lang="en-US" dirty="0" err="1"/>
                  <a:t>i</a:t>
                </a:r>
                <a:r>
                  <a:rPr lang="en-US" dirty="0"/>
                  <a:t>&gt;1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rPr>
                      <m:t>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e>
                    </m:d>
                    <m:r>
                      <a:rPr lang="en-US" b="0" i="1" smtClean="0">
                        <a:latin typeface="Cambria Math" panose="02040503050406030204" pitchFamily="18" charset="0"/>
                      </a:rPr>
                      <m:t>=1</m:t>
                    </m:r>
                  </m:oMath>
                </a14:m>
                <a:r>
                  <a:rPr lang="en-US" dirty="0"/>
                  <a:t>. These will really be basis’, as one can check using some linear algebra tricks.</a:t>
                </a:r>
              </a:p>
              <a:p>
                <a:r>
                  <a:rPr lang="en-US" dirty="0"/>
                  <a:t>Now from here, expand to a Lie algebra </a:t>
                </a:r>
                <a:r>
                  <a:rPr lang="en-US" dirty="0" err="1"/>
                  <a:t>L_a</a:t>
                </a:r>
                <a:r>
                  <a:rPr lang="en-US" dirty="0"/>
                  <a:t> as before</a:t>
                </a:r>
              </a:p>
              <a:p>
                <a:r>
                  <a:rPr lang="en-US" dirty="0"/>
                  <a:t>What can we say about the structure of </a:t>
                </a:r>
                <a:r>
                  <a:rPr lang="en-US" dirty="0" err="1"/>
                  <a:t>L_a</a:t>
                </a:r>
                <a:r>
                  <a:rPr lang="en-US" dirty="0"/>
                  <a:t>?</a:t>
                </a:r>
              </a:p>
            </p:txBody>
          </p:sp>
        </mc:Choice>
        <mc:Fallback>
          <p:sp>
            <p:nvSpPr>
              <p:cNvPr id="3" name="Content Placeholder 2">
                <a:extLst>
                  <a:ext uri="{FF2B5EF4-FFF2-40B4-BE49-F238E27FC236}">
                    <a16:creationId xmlns:a16="http://schemas.microsoft.com/office/drawing/2014/main" id="{436725C9-2A66-494B-82EE-B3A920ABB6AE}"/>
                  </a:ext>
                </a:extLst>
              </p:cNvPr>
              <p:cNvSpPr>
                <a:spLocks noGrp="1" noRot="1" noChangeAspect="1" noMove="1" noResize="1" noEditPoints="1" noAdjustHandles="1" noChangeArrowheads="1" noChangeShapeType="1" noTextEdit="1"/>
              </p:cNvSpPr>
              <p:nvPr>
                <p:ph idx="1"/>
              </p:nvPr>
            </p:nvSpPr>
            <p:spPr>
              <a:blipFill>
                <a:blip r:embed="rId2"/>
                <a:stretch>
                  <a:fillRect l="-1043" t="-2241" r="-1217"/>
                </a:stretch>
              </a:blipFill>
            </p:spPr>
            <p:txBody>
              <a:bodyPr/>
              <a:lstStyle/>
              <a:p>
                <a:r>
                  <a:rPr lang="en-US">
                    <a:noFill/>
                  </a:rPr>
                  <a:t> </a:t>
                </a:r>
              </a:p>
            </p:txBody>
          </p:sp>
        </mc:Fallback>
      </mc:AlternateContent>
    </p:spTree>
    <p:extLst>
      <p:ext uri="{BB962C8B-B14F-4D97-AF65-F5344CB8AC3E}">
        <p14:creationId xmlns:p14="http://schemas.microsoft.com/office/powerpoint/2010/main" val="409197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54AC-ECA1-481A-A32C-8459B90204AB}"/>
              </a:ext>
            </a:extLst>
          </p:cNvPr>
          <p:cNvSpPr>
            <a:spLocks noGrp="1"/>
          </p:cNvSpPr>
          <p:nvPr>
            <p:ph type="title"/>
          </p:nvPr>
        </p:nvSpPr>
        <p:spPr/>
        <p:txBody>
          <a:bodyPr/>
          <a:lstStyle/>
          <a:p>
            <a:r>
              <a:rPr lang="en-US" dirty="0"/>
              <a:t>Roots of </a:t>
            </a:r>
            <a:r>
              <a:rPr lang="en-US" dirty="0" err="1"/>
              <a:t>L_a</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49ECB5F-0FBC-46A6-84CB-422702156453}"/>
                  </a:ext>
                </a:extLst>
              </p:cNvPr>
              <p:cNvSpPr>
                <a:spLocks noGrp="1"/>
              </p:cNvSpPr>
              <p:nvPr>
                <p:ph idx="1"/>
              </p:nvPr>
            </p:nvSpPr>
            <p:spPr>
              <a:xfrm>
                <a:off x="838200" y="1825625"/>
                <a:ext cx="10515600" cy="4912526"/>
              </a:xfrm>
            </p:spPr>
            <p:txBody>
              <a:bodyPr>
                <a:normAutofit lnSpcReduction="10000"/>
              </a:bodyPr>
              <a:lstStyle/>
              <a:p>
                <a:r>
                  <a:rPr lang="en-US" dirty="0"/>
                  <a:t>It turns out that we can show that a Lie algebra constructed from this will have some sort of decomposition: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nary>
                      <m:naryPr>
                        <m:chr m:val="⨁"/>
                        <m:supHide m:val="on"/>
                        <m:ctrlPr>
                          <a:rPr lang="en-US" b="0" i="1" smtClean="0">
                            <a:latin typeface="Cambria Math" panose="02040503050406030204" pitchFamily="18" charset="0"/>
                          </a:rPr>
                        </m:ctrlPr>
                      </m:naryPr>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𝑎</m:t>
                                </m:r>
                              </m:sub>
                            </m:sSub>
                          </m:e>
                        </m:d>
                      </m:sub>
                      <m:sup/>
                      <m:e>
                        <m:r>
                          <a:rPr lang="en-US" b="0" i="1" smtClean="0">
                            <a:latin typeface="Cambria Math" panose="02040503050406030204" pitchFamily="18" charset="0"/>
                          </a:rPr>
                          <m:t>𝑋</m:t>
                        </m:r>
                        <m:r>
                          <a:rPr lang="en-US" b="0" i="1" smtClean="0">
                            <a:latin typeface="Cambria Math" panose="02040503050406030204" pitchFamily="18" charset="0"/>
                          </a:rPr>
                          <m:t>_</m:t>
                        </m:r>
                        <m:r>
                          <a:rPr lang="en-US" b="0" i="1" smtClean="0">
                            <a:latin typeface="Cambria Math" panose="02040503050406030204" pitchFamily="18" charset="0"/>
                          </a:rPr>
                          <m:t>𝛼</m:t>
                        </m:r>
                      </m:e>
                    </m:nary>
                  </m:oMath>
                </a14:m>
                <a:r>
                  <a:rPr lang="en-US" dirty="0"/>
                  <a:t>, where </a:t>
                </a:r>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_</m:t>
                    </m:r>
                    <m:r>
                      <a:rPr lang="en-US" b="0" i="1" smtClean="0">
                        <a:latin typeface="Cambria Math" panose="02040503050406030204" pitchFamily="18" charset="0"/>
                      </a:rPr>
                      <m:t>𝑎</m:t>
                    </m:r>
                  </m:oMath>
                </a14:m>
                <a:r>
                  <a:rPr lang="en-US" dirty="0"/>
                  <a:t> at this point is just a set of vectors in </a:t>
                </a:r>
                <a:r>
                  <a:rPr lang="en-US" dirty="0" err="1"/>
                  <a:t>H_a</a:t>
                </a:r>
                <a:r>
                  <a:rPr lang="en-US" dirty="0"/>
                  <a:t>* such that </a:t>
                </a:r>
                <a:r>
                  <a:rPr lang="en-US" dirty="0" err="1"/>
                  <a:t>X_alpha</a:t>
                </a:r>
                <a:r>
                  <a:rPr lang="en-US" dirty="0"/>
                  <a:t> is non-zero. We also don’t know that these are 1-dimensional anymore (and in fact they won’t all be). </a:t>
                </a:r>
              </a:p>
              <a:p>
                <a:pPr marL="0" indent="0">
                  <a:buNone/>
                </a:pPr>
                <a:r>
                  <a:rPr lang="en-US" dirty="0"/>
                  <a:t>So how can we figure out what these roots are? It turns out that the automorphisms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e>
                    </m:func>
                    <m:r>
                      <a:rPr lang="en-US" b="0" i="0" smtClean="0">
                        <a:latin typeface="Cambria Math" panose="02040503050406030204" pitchFamily="18" charset="0"/>
                      </a:rPr>
                      <m:t> </m:t>
                    </m:r>
                  </m:oMath>
                </a14:m>
                <a:endParaRPr lang="en-US" b="0" i="0" dirty="0">
                  <a:latin typeface="Cambria Math" panose="02040503050406030204" pitchFamily="18" charset="0"/>
                </a:endParaRPr>
              </a:p>
              <a:p>
                <a:pPr marL="0" indent="0">
                  <a:buNone/>
                </a:pPr>
                <a14:m>
                  <m:oMath xmlns:m="http://schemas.openxmlformats.org/officeDocument/2006/math">
                    <m:r>
                      <m:rPr>
                        <m:sty m:val="p"/>
                      </m:rPr>
                      <a:rPr lang="en-US" b="0" i="0" smtClean="0">
                        <a:latin typeface="Cambria Math" panose="02040503050406030204" pitchFamily="18" charset="0"/>
                      </a:rPr>
                      <m:t>that</m:t>
                    </m:r>
                    <m:r>
                      <a:rPr lang="en-US" b="0" i="0" smtClean="0">
                        <a:latin typeface="Cambria Math" panose="02040503050406030204" pitchFamily="18" charset="0"/>
                      </a:rPr>
                      <m:t> </m:t>
                    </m:r>
                    <m:r>
                      <m:rPr>
                        <m:sty m:val="p"/>
                      </m:rPr>
                      <a:rPr lang="en-US" b="0" i="0" smtClean="0">
                        <a:latin typeface="Cambria Math" panose="02040503050406030204" pitchFamily="18" charset="0"/>
                      </a:rPr>
                      <m:t>gave</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_</m:t>
                    </m:r>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h</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𝛼</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e>
                            </m:d>
                          </m:sub>
                        </m:sSub>
                      </m:sub>
                    </m:sSub>
                  </m:oMath>
                </a14:m>
                <a:r>
                  <a:rPr lang="en-US" dirty="0"/>
                  <a:t>also work for Lie algebras constructed in this way!</a:t>
                </a:r>
              </a:p>
              <a:p>
                <a:r>
                  <a:rPr lang="en-US" dirty="0"/>
                  <a:t>This will help us find roots of </a:t>
                </a:r>
                <a:r>
                  <a:rPr lang="en-US" dirty="0" err="1"/>
                  <a:t>L_a</a:t>
                </a:r>
                <a:r>
                  <a:rPr lang="en-US" dirty="0"/>
                  <a:t>. Let </a:t>
                </a:r>
                <a:r>
                  <a:rPr lang="en-US" dirty="0" err="1"/>
                  <a:t>W_a</a:t>
                </a:r>
                <a:r>
                  <a:rPr lang="en-US" dirty="0"/>
                  <a:t> be the group generated by these reflections (either the </a:t>
                </a:r>
                <a:r>
                  <a:rPr lang="en-US" dirty="0" err="1"/>
                  <a:t>n_i</a:t>
                </a:r>
                <a:r>
                  <a:rPr lang="en-US" dirty="0"/>
                  <a:t> or </a:t>
                </a:r>
                <a:r>
                  <a:rPr lang="en-US" dirty="0" err="1"/>
                  <a:t>s_i</a:t>
                </a:r>
                <a:r>
                  <a:rPr lang="en-US" dirty="0"/>
                  <a:t>, depending on the context)</a:t>
                </a:r>
              </a:p>
              <a:p>
                <a:endParaRPr lang="en-US" dirty="0"/>
              </a:p>
            </p:txBody>
          </p:sp>
        </mc:Choice>
        <mc:Fallback>
          <p:sp>
            <p:nvSpPr>
              <p:cNvPr id="3" name="Content Placeholder 2">
                <a:extLst>
                  <a:ext uri="{FF2B5EF4-FFF2-40B4-BE49-F238E27FC236}">
                    <a16:creationId xmlns:a16="http://schemas.microsoft.com/office/drawing/2014/main" id="{949ECB5F-0FBC-46A6-84CB-422702156453}"/>
                  </a:ext>
                </a:extLst>
              </p:cNvPr>
              <p:cNvSpPr>
                <a:spLocks noGrp="1" noRot="1" noChangeAspect="1" noMove="1" noResize="1" noEditPoints="1" noAdjustHandles="1" noChangeArrowheads="1" noChangeShapeType="1" noTextEdit="1"/>
              </p:cNvSpPr>
              <p:nvPr>
                <p:ph idx="1"/>
              </p:nvPr>
            </p:nvSpPr>
            <p:spPr>
              <a:xfrm>
                <a:off x="838200" y="1825625"/>
                <a:ext cx="10515600" cy="4912526"/>
              </a:xfrm>
              <a:blipFill>
                <a:blip r:embed="rId2"/>
                <a:stretch>
                  <a:fillRect l="-1217" t="-2730" r="-986"/>
                </a:stretch>
              </a:blipFill>
            </p:spPr>
            <p:txBody>
              <a:bodyPr/>
              <a:lstStyle/>
              <a:p>
                <a:r>
                  <a:rPr lang="en-US">
                    <a:noFill/>
                  </a:rPr>
                  <a:t> </a:t>
                </a:r>
              </a:p>
            </p:txBody>
          </p:sp>
        </mc:Fallback>
      </mc:AlternateContent>
    </p:spTree>
    <p:extLst>
      <p:ext uri="{BB962C8B-B14F-4D97-AF65-F5344CB8AC3E}">
        <p14:creationId xmlns:p14="http://schemas.microsoft.com/office/powerpoint/2010/main" val="406927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217E-504C-433F-B466-4430C7280FD6}"/>
              </a:ext>
            </a:extLst>
          </p:cNvPr>
          <p:cNvSpPr>
            <a:spLocks noGrp="1"/>
          </p:cNvSpPr>
          <p:nvPr>
            <p:ph type="title"/>
          </p:nvPr>
        </p:nvSpPr>
        <p:spPr/>
        <p:txBody>
          <a:bodyPr/>
          <a:lstStyle/>
          <a:p>
            <a:r>
              <a:rPr lang="en-US" dirty="0"/>
              <a:t>Quick definition dump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8C5C2BB-6D49-48CC-B1CD-99095AD66139}"/>
                  </a:ext>
                </a:extLst>
              </p:cNvPr>
              <p:cNvSpPr>
                <a:spLocks noGrp="1"/>
              </p:cNvSpPr>
              <p:nvPr>
                <p:ph idx="1"/>
              </p:nvPr>
            </p:nvSpPr>
            <p:spPr/>
            <p:txBody>
              <a:bodyPr>
                <a:normAutofit fontScale="92500" lnSpcReduction="10000"/>
              </a:bodyPr>
              <a:lstStyle/>
              <a:p>
                <a:r>
                  <a:rPr lang="en-US" dirty="0"/>
                  <a:t>A Lie algebra is a vector space with a non-associative </a:t>
                </a:r>
                <a:r>
                  <a:rPr lang="en-US" dirty="0" err="1"/>
                  <a:t>billinear</a:t>
                </a:r>
                <a:r>
                  <a:rPr lang="en-US" dirty="0"/>
                  <a:t> multiplication [,] such that [</a:t>
                </a:r>
                <a:r>
                  <a:rPr lang="en-US" dirty="0" err="1"/>
                  <a:t>x,x</a:t>
                </a:r>
                <a:r>
                  <a:rPr lang="en-US" dirty="0"/>
                  <a:t>]=0 for all x and [x,[</a:t>
                </a:r>
                <a:r>
                  <a:rPr lang="en-US" dirty="0" err="1"/>
                  <a:t>y,z</a:t>
                </a:r>
                <a:r>
                  <a:rPr lang="en-US" dirty="0"/>
                  <a:t>]]=[[</a:t>
                </a:r>
                <a:r>
                  <a:rPr lang="en-US" dirty="0" err="1"/>
                  <a:t>x,y</a:t>
                </a:r>
                <a:r>
                  <a:rPr lang="en-US" dirty="0"/>
                  <a:t>],z]+[y,[</a:t>
                </a:r>
                <a:r>
                  <a:rPr lang="en-US" dirty="0" err="1"/>
                  <a:t>x,z</a:t>
                </a:r>
                <a:r>
                  <a:rPr lang="en-US" dirty="0"/>
                  <a:t>]].</a:t>
                </a:r>
              </a:p>
              <a:p>
                <a:r>
                  <a:rPr lang="en-US" dirty="0"/>
                  <a:t>The function v(x)=[</a:t>
                </a:r>
                <a:r>
                  <a:rPr lang="en-US" dirty="0" err="1"/>
                  <a:t>v,x</a:t>
                </a:r>
                <a:r>
                  <a:rPr lang="en-US" dirty="0"/>
                  <a:t>] is sometimes denoted ad v.</a:t>
                </a:r>
              </a:p>
              <a:p>
                <a:r>
                  <a:rPr lang="en-US" dirty="0"/>
                  <a:t>Standard example: Space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matrices, where [A,B]=AB-BA</a:t>
                </a:r>
              </a:p>
              <a:p>
                <a:r>
                  <a:rPr lang="en-US" dirty="0"/>
                  <a:t>An ideal of a Lie algebra L is a subspace I such that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a:t>
                </a:r>
              </a:p>
              <a:p>
                <a:r>
                  <a:rPr lang="en-US" dirty="0"/>
                  <a:t>A Lie algebra is said to be simple if it has no proper ideals</a:t>
                </a:r>
              </a:p>
              <a:p>
                <a:r>
                  <a:rPr lang="en-US" dirty="0"/>
                  <a:t>We are only going to be discussing Lie algebras over the complex numbers for now.</a:t>
                </a:r>
              </a:p>
              <a:p>
                <a:r>
                  <a:rPr lang="en-US" dirty="0"/>
                  <a:t>A simple Lie algebra has a nice bilinear form known as the Killing form (we’ll just mention this once later).</a:t>
                </a:r>
              </a:p>
              <a:p>
                <a:endParaRPr lang="en-US" dirty="0"/>
              </a:p>
            </p:txBody>
          </p:sp>
        </mc:Choice>
        <mc:Fallback>
          <p:sp>
            <p:nvSpPr>
              <p:cNvPr id="3" name="Content Placeholder 2">
                <a:extLst>
                  <a:ext uri="{FF2B5EF4-FFF2-40B4-BE49-F238E27FC236}">
                    <a16:creationId xmlns:a16="http://schemas.microsoft.com/office/drawing/2014/main" id="{28C5C2BB-6D49-48CC-B1CD-99095AD66139}"/>
                  </a:ext>
                </a:extLst>
              </p:cNvPr>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US">
                    <a:noFill/>
                  </a:rPr>
                  <a:t> </a:t>
                </a:r>
              </a:p>
            </p:txBody>
          </p:sp>
        </mc:Fallback>
      </mc:AlternateContent>
    </p:spTree>
    <p:extLst>
      <p:ext uri="{BB962C8B-B14F-4D97-AF65-F5344CB8AC3E}">
        <p14:creationId xmlns:p14="http://schemas.microsoft.com/office/powerpoint/2010/main" val="163026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21B0-5556-49E3-ACF1-E0DEEAC0E50D}"/>
              </a:ext>
            </a:extLst>
          </p:cNvPr>
          <p:cNvSpPr>
            <a:spLocks noGrp="1"/>
          </p:cNvSpPr>
          <p:nvPr>
            <p:ph type="title"/>
          </p:nvPr>
        </p:nvSpPr>
        <p:spPr/>
        <p:txBody>
          <a:bodyPr/>
          <a:lstStyle/>
          <a:p>
            <a:r>
              <a:rPr lang="en-US" dirty="0"/>
              <a:t>Starting it off…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6B4E03-5271-4CDB-8A6B-AA267B9AC39F}"/>
                  </a:ext>
                </a:extLst>
              </p:cNvPr>
              <p:cNvSpPr>
                <a:spLocks noGrp="1"/>
              </p:cNvSpPr>
              <p:nvPr>
                <p:ph idx="1"/>
              </p:nvPr>
            </p:nvSpPr>
            <p:spPr/>
            <p:txBody>
              <a:bodyPr/>
              <a:lstStyle/>
              <a:p>
                <a:r>
                  <a:rPr lang="en-US" dirty="0"/>
                  <a:t>Since our Lie algebra is generated by {</a:t>
                </a:r>
                <a:r>
                  <a:rPr lang="en-US" dirty="0" err="1"/>
                  <a:t>e_i</a:t>
                </a:r>
                <a:r>
                  <a:rPr lang="en-US" dirty="0"/>
                  <a:t>} (and we can show that these survive the relations), we have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𝑎</m:t>
                        </m:r>
                      </m:sub>
                    </m:sSub>
                  </m:oMath>
                </a14:m>
                <a:r>
                  <a:rPr lang="en-US" dirty="0"/>
                  <a:t> and these root spaces have dimension 1. Furthermore, by looking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t>
                </a:r>
                <a:r>
                  <a:rPr lang="en-US" dirty="0" err="1"/>
                  <a:t>i</a:t>
                </a:r>
                <a:r>
                  <a:rPr lang="en-US" dirty="0"/>
                  <a:t>&gt;1) on the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e>
                    </m:d>
                  </m:oMath>
                </a14:m>
                <a:r>
                  <a:rPr lang="en-US" dirty="0"/>
                  <a:t>, we see that we get </a:t>
                </a:r>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𝑎</m:t>
                        </m:r>
                      </m:sub>
                    </m:sSub>
                  </m:oMath>
                </a14:m>
                <a:r>
                  <a:rPr lang="en-US" dirty="0"/>
                  <a:t> (and all of these spaces have dimension 1).</a:t>
                </a:r>
              </a:p>
              <a:p>
                <a:r>
                  <a:rPr lang="en-US" dirty="0"/>
                  <a:t>Also we know by the construction that all roots must be combinations of these and not, say </a:t>
                </a:r>
                <a14:m>
                  <m:oMath xmlns:m="http://schemas.openxmlformats.org/officeDocument/2006/math">
                    <m:r>
                      <a:rPr lang="en-US" b="0" i="1" smtClean="0">
                        <a:latin typeface="Cambria Math" panose="02040503050406030204" pitchFamily="18" charset="0"/>
                      </a:rPr>
                      <m:t>𝛾</m:t>
                    </m:r>
                  </m:oMath>
                </a14:m>
                <a:r>
                  <a:rPr lang="en-US" dirty="0"/>
                  <a:t>.</a:t>
                </a:r>
              </a:p>
              <a:p>
                <a:r>
                  <a:rPr lang="en-US" dirty="0"/>
                  <a:t>In general, let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0" smtClean="0">
                        <a:latin typeface="Cambria Math" panose="02040503050406030204" pitchFamily="18" charset="0"/>
                      </a:rPr>
                      <m:t>.</m:t>
                    </m:r>
                  </m:oMath>
                </a14:m>
                <a:r>
                  <a:rPr lang="en-US" dirty="0"/>
                  <a:t> These will all have dimension 1, and we can show that by the construction, these will be all the roots with positive norm.</a:t>
                </a:r>
              </a:p>
              <a:p>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B06B4E03-5271-4CDB-8A6B-AA267B9AC39F}"/>
                  </a:ext>
                </a:extLst>
              </p:cNvPr>
              <p:cNvSpPr>
                <a:spLocks noGrp="1" noRot="1" noChangeAspect="1" noMove="1" noResize="1" noEditPoints="1" noAdjustHandles="1" noChangeArrowheads="1" noChangeShapeType="1" noTextEdit="1"/>
              </p:cNvSpPr>
              <p:nvPr>
                <p:ph idx="1"/>
              </p:nvPr>
            </p:nvSpPr>
            <p:spPr>
              <a:blipFill>
                <a:blip r:embed="rId2"/>
                <a:stretch>
                  <a:fillRect l="-1043" t="-2241" r="-1391" b="-140"/>
                </a:stretch>
              </a:blipFill>
            </p:spPr>
            <p:txBody>
              <a:bodyPr/>
              <a:lstStyle/>
              <a:p>
                <a:r>
                  <a:rPr lang="en-US">
                    <a:noFill/>
                  </a:rPr>
                  <a:t> </a:t>
                </a:r>
              </a:p>
            </p:txBody>
          </p:sp>
        </mc:Fallback>
      </mc:AlternateContent>
    </p:spTree>
    <p:extLst>
      <p:ext uri="{BB962C8B-B14F-4D97-AF65-F5344CB8AC3E}">
        <p14:creationId xmlns:p14="http://schemas.microsoft.com/office/powerpoint/2010/main" val="163996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F819-C27C-4222-BE3C-2AB4D0B5A1D7}"/>
              </a:ext>
            </a:extLst>
          </p:cNvPr>
          <p:cNvSpPr>
            <a:spLocks noGrp="1"/>
          </p:cNvSpPr>
          <p:nvPr>
            <p:ph type="title"/>
          </p:nvPr>
        </p:nvSpPr>
        <p:spPr/>
        <p:txBody>
          <a:bodyPr/>
          <a:lstStyle/>
          <a:p>
            <a:r>
              <a:rPr lang="en-US" dirty="0"/>
              <a:t>Imaginary roots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3B87D2E-FD4A-4DEA-9A33-D00BA9363DEE}"/>
                  </a:ext>
                </a:extLst>
              </p:cNvPr>
              <p:cNvSpPr>
                <a:spLocks noGrp="1"/>
              </p:cNvSpPr>
              <p:nvPr>
                <p:ph idx="1"/>
              </p:nvPr>
            </p:nvSpPr>
            <p:spPr/>
            <p:txBody>
              <a:bodyPr/>
              <a:lstStyle/>
              <a:p>
                <a:r>
                  <a:rPr lang="en-US" dirty="0"/>
                  <a:t>Remember how the matrix A was non-invertible? Well in particular,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e>
                    </m:d>
                    <m:r>
                      <a:rPr lang="en-US" b="0" i="1" smtClean="0">
                        <a:latin typeface="Cambria Math" panose="02040503050406030204" pitchFamily="18" charset="0"/>
                      </a:rPr>
                      <m:t>=0</m:t>
                    </m:r>
                  </m:oMath>
                </a14:m>
                <a:r>
                  <a:rPr lang="en-US" dirty="0"/>
                  <a:t> for sure by our construction and likewise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r>
                          <a:rPr lang="en-US" b="0" i="1" smtClean="0">
                            <a:latin typeface="Cambria Math" panose="02040503050406030204" pitchFamily="18" charset="0"/>
                          </a:rPr>
                          <m:t>  </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𝑣</m:t>
                            </m:r>
                          </m:sup>
                        </m:sSup>
                      </m:e>
                    </m:d>
                  </m:oMath>
                </a14:m>
                <a:r>
                  <a:rPr lang="en-US" dirty="0"/>
                  <a:t>.</a:t>
                </a:r>
              </a:p>
              <a:p>
                <a:r>
                  <a:rPr lang="en-US" dirty="0"/>
                  <a:t>Let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𝜃</m:t>
                    </m:r>
                  </m:oMath>
                </a14:m>
                <a:r>
                  <a:rPr lang="en-US" dirty="0"/>
                  <a:t> and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𝑣</m:t>
                        </m:r>
                      </m:sup>
                    </m:sSup>
                  </m:oMath>
                </a14:m>
                <a:endParaRPr lang="en-US" dirty="0"/>
              </a:p>
              <a:p>
                <a:r>
                  <a:rPr lang="en-US" dirty="0"/>
                  <a:t>Note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𝛿</m:t>
                        </m:r>
                      </m:e>
                    </m:d>
                    <m:r>
                      <a:rPr lang="en-US" b="0" i="1" smtClean="0">
                        <a:latin typeface="Cambria Math" panose="02040503050406030204" pitchFamily="18" charset="0"/>
                      </a:rPr>
                      <m:t>=0</m:t>
                    </m:r>
                  </m:oMath>
                </a14:m>
                <a:r>
                  <a:rPr lang="en-US" dirty="0"/>
                  <a:t> and only multiples of </a:t>
                </a:r>
                <a14:m>
                  <m:oMath xmlns:m="http://schemas.openxmlformats.org/officeDocument/2006/math">
                    <m:r>
                      <a:rPr lang="en-US" b="0" i="1" smtClean="0">
                        <a:latin typeface="Cambria Math" panose="02040503050406030204" pitchFamily="18" charset="0"/>
                      </a:rPr>
                      <m:t>𝛿</m:t>
                    </m:r>
                  </m:oMath>
                </a14:m>
                <a:r>
                  <a:rPr lang="en-US" dirty="0"/>
                  <a:t> can have this by positive </a:t>
                </a:r>
                <a:r>
                  <a:rPr lang="en-US" dirty="0" err="1"/>
                  <a:t>semidefiniteness</a:t>
                </a:r>
                <a:r>
                  <a:rPr lang="en-US" dirty="0"/>
                  <a:t> (and the fact the </a:t>
                </a:r>
                <a:r>
                  <a:rPr lang="en-US" dirty="0" err="1"/>
                  <a:t>corank</a:t>
                </a:r>
                <a:r>
                  <a:rPr lang="en-US" dirty="0"/>
                  <a:t> is 1).</a:t>
                </a:r>
              </a:p>
              <a:p>
                <a:r>
                  <a:rPr lang="en-US" dirty="0"/>
                  <a:t>We will show that these are all, in fact, roots soon.</a:t>
                </a:r>
              </a:p>
            </p:txBody>
          </p:sp>
        </mc:Choice>
        <mc:Fallback>
          <p:sp>
            <p:nvSpPr>
              <p:cNvPr id="3" name="Content Placeholder 2">
                <a:extLst>
                  <a:ext uri="{FF2B5EF4-FFF2-40B4-BE49-F238E27FC236}">
                    <a16:creationId xmlns:a16="http://schemas.microsoft.com/office/drawing/2014/main" id="{23B87D2E-FD4A-4DEA-9A33-D00BA9363DEE}"/>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US">
                    <a:noFill/>
                  </a:rPr>
                  <a:t> </a:t>
                </a:r>
              </a:p>
            </p:txBody>
          </p:sp>
        </mc:Fallback>
      </mc:AlternateContent>
    </p:spTree>
    <p:extLst>
      <p:ext uri="{BB962C8B-B14F-4D97-AF65-F5344CB8AC3E}">
        <p14:creationId xmlns:p14="http://schemas.microsoft.com/office/powerpoint/2010/main" val="264343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9B25-F568-4FB3-AF68-A0E284A6D74A}"/>
              </a:ext>
            </a:extLst>
          </p:cNvPr>
          <p:cNvSpPr>
            <a:spLocks noGrp="1"/>
          </p:cNvSpPr>
          <p:nvPr>
            <p:ph type="title"/>
          </p:nvPr>
        </p:nvSpPr>
        <p:spPr/>
        <p:txBody>
          <a:bodyPr/>
          <a:lstStyle/>
          <a:p>
            <a:r>
              <a:rPr lang="en-US" dirty="0"/>
              <a:t>Continuing the root-finding process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982541-B2DF-40CB-8709-A77D76D69CDD}"/>
                  </a:ext>
                </a:extLst>
              </p:cNvPr>
              <p:cNvSpPr>
                <a:spLocks noGrp="1"/>
              </p:cNvSpPr>
              <p:nvPr>
                <p:ph idx="1"/>
              </p:nvPr>
            </p:nvSpPr>
            <p:spPr/>
            <p:txBody>
              <a:bodyPr/>
              <a:lstStyle/>
              <a:p>
                <a:r>
                  <a:rPr lang="en-US" dirty="0"/>
                  <a:t>Note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𝜃</m:t>
                            </m:r>
                          </m:sub>
                        </m:sSub>
                      </m:e>
                    </m:d>
                    <m:d>
                      <m:dPr>
                        <m:ctrlPr>
                          <a:rPr lang="en-US" b="0" i="1" smtClean="0">
                            <a:latin typeface="Cambria Math" panose="02040503050406030204" pitchFamily="18" charset="0"/>
                          </a:rPr>
                        </m:ctrlPr>
                      </m:dPr>
                      <m:e>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sub>
                    </m:sSub>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𝜃</m:t>
                            </m:r>
                          </m:sub>
                        </m:sSub>
                      </m:e>
                    </m:d>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a:p>
                <a:r>
                  <a:rPr lang="en-US" dirty="0"/>
                  <a:t>Furthermore,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𝛿</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𝛿</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𝛿</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𝛿</m:t>
                    </m:r>
                    <m:r>
                      <a:rPr lang="en-US" b="0" i="1" smtClean="0">
                        <a:latin typeface="Cambria Math" panose="02040503050406030204" pitchFamily="18" charset="0"/>
                      </a:rPr>
                      <m:t>.</m:t>
                    </m:r>
                  </m:oMath>
                </a14:m>
                <a:endParaRPr lang="en-US" dirty="0"/>
              </a:p>
              <a:p>
                <a:r>
                  <a:rPr lang="en-US" dirty="0"/>
                  <a:t>So we can see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begChr m:val="{"/>
                            <m:endChr m:val="}"/>
                            <m:ctrlPr>
                              <a:rPr lang="en-US" b="0" i="0"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𝛿</m:t>
                            </m:r>
                          </m:e>
                        </m:d>
                      </m:e>
                      <m:sub>
                        <m:r>
                          <a:rPr lang="en-US" b="0" i="1" smtClean="0">
                            <a:latin typeface="Cambria Math" panose="02040503050406030204" pitchFamily="18" charset="0"/>
                          </a:rPr>
                          <m:t>𝛼</m:t>
                        </m:r>
                        <m:r>
                          <a:rPr lang="en-US" b="0" i="1" smtClean="0">
                            <a:latin typeface="Cambria Math" panose="02040503050406030204" pitchFamily="18" charset="0"/>
                          </a:rPr>
                          <m:t>∈</m:t>
                        </m:r>
                        <m:r>
                          <m:rPr>
                            <m:sty m:val="p"/>
                          </m:rPr>
                          <a:rPr lang="en-US" b="0" i="0" smtClean="0">
                            <a:latin typeface="Cambria Math" panose="02040503050406030204" pitchFamily="18" charset="0"/>
                          </a:rPr>
                          <m:t>Φ</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𝑍</m:t>
                        </m:r>
                      </m:sub>
                    </m:sSub>
                  </m:oMath>
                </a14:m>
                <a:r>
                  <a:rPr lang="en-US" dirty="0"/>
                  <a:t> </a:t>
                </a:r>
              </a:p>
              <a:p>
                <a:r>
                  <a:rPr lang="en-US" dirty="0"/>
                  <a:t>For the reverse inclusion, can show it by playing around with the highest short and long root (can do this if there’s time to kill).</a:t>
                </a:r>
              </a:p>
              <a:p>
                <a:endParaRPr lang="en-US" dirty="0"/>
              </a:p>
            </p:txBody>
          </p:sp>
        </mc:Choice>
        <mc:Fallback>
          <p:sp>
            <p:nvSpPr>
              <p:cNvPr id="3" name="Content Placeholder 2">
                <a:extLst>
                  <a:ext uri="{FF2B5EF4-FFF2-40B4-BE49-F238E27FC236}">
                    <a16:creationId xmlns:a16="http://schemas.microsoft.com/office/drawing/2014/main" id="{07982541-B2DF-40CB-8709-A77D76D69CDD}"/>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Tree>
    <p:extLst>
      <p:ext uri="{BB962C8B-B14F-4D97-AF65-F5344CB8AC3E}">
        <p14:creationId xmlns:p14="http://schemas.microsoft.com/office/powerpoint/2010/main" val="2290423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3D-B729-416F-A244-F5CF2E5145C5}"/>
              </a:ext>
            </a:extLst>
          </p:cNvPr>
          <p:cNvSpPr>
            <a:spLocks noGrp="1"/>
          </p:cNvSpPr>
          <p:nvPr>
            <p:ph type="title"/>
          </p:nvPr>
        </p:nvSpPr>
        <p:spPr/>
        <p:txBody>
          <a:bodyPr/>
          <a:lstStyle/>
          <a:p>
            <a:r>
              <a:rPr lang="en-US" dirty="0"/>
              <a:t>Classifying the imaginary roots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921429-CEBD-4C6E-9A0D-887E27456D9B}"/>
                  </a:ext>
                </a:extLst>
              </p:cNvPr>
              <p:cNvSpPr>
                <a:spLocks noGrp="1"/>
              </p:cNvSpPr>
              <p:nvPr>
                <p:ph idx="1"/>
              </p:nvPr>
            </p:nvSpPr>
            <p:spPr/>
            <p:txBody>
              <a:bodyPr/>
              <a:lstStyle/>
              <a:p>
                <a:r>
                  <a:rPr lang="en-US" dirty="0"/>
                  <a:t>We know that all imaginary roots are of the form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we just need to show that they are all roots.</a:t>
                </a:r>
              </a:p>
              <a:p>
                <a:r>
                  <a:rPr lang="en-US" dirty="0"/>
                  <a:t>Consider the real root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𝛿</m:t>
                    </m:r>
                  </m:oMath>
                </a14:m>
                <a:endParaRPr lang="en-US" dirty="0"/>
              </a:p>
              <a:p>
                <a:r>
                  <a:rPr lang="en-US" dirty="0"/>
                  <a:t>Can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𝛿</m:t>
                            </m:r>
                          </m:e>
                        </m:d>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𝛿</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𝛿</m:t>
                    </m:r>
                  </m:oMath>
                </a14:m>
                <a:r>
                  <a:rPr lang="en-US" dirty="0"/>
                  <a:t>.</a:t>
                </a:r>
              </a:p>
              <a:p>
                <a:r>
                  <a:rPr lang="en-US" dirty="0"/>
                  <a:t>In between these two roots is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𝛿</m:t>
                    </m:r>
                  </m:oMath>
                </a14:m>
                <a:r>
                  <a:rPr lang="en-US" dirty="0"/>
                  <a:t>. Our game plan is to show this must really be a root.</a:t>
                </a:r>
              </a:p>
              <a:p>
                <a:r>
                  <a:rPr lang="en-US" dirty="0"/>
                  <a:t>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a:t> on a non-zero element x of the 1-dimensional root space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_{</m:t>
                    </m:r>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𝛿</m:t>
                    </m:r>
                  </m:oMath>
                </a14:m>
                <a:r>
                  <a:rPr lang="en-US" dirty="0"/>
                  <a:t>}.</a:t>
                </a:r>
              </a:p>
              <a:p>
                <a:endParaRPr lang="en-US" dirty="0"/>
              </a:p>
              <a:p>
                <a:endParaRPr lang="en-US" dirty="0"/>
              </a:p>
            </p:txBody>
          </p:sp>
        </mc:Choice>
        <mc:Fallback>
          <p:sp>
            <p:nvSpPr>
              <p:cNvPr id="3" name="Content Placeholder 2">
                <a:extLst>
                  <a:ext uri="{FF2B5EF4-FFF2-40B4-BE49-F238E27FC236}">
                    <a16:creationId xmlns:a16="http://schemas.microsoft.com/office/drawing/2014/main" id="{2F921429-CEBD-4C6E-9A0D-887E27456D9B}"/>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en-US">
                    <a:noFill/>
                  </a:rPr>
                  <a:t> </a:t>
                </a:r>
              </a:p>
            </p:txBody>
          </p:sp>
        </mc:Fallback>
      </mc:AlternateContent>
    </p:spTree>
    <p:extLst>
      <p:ext uri="{BB962C8B-B14F-4D97-AF65-F5344CB8AC3E}">
        <p14:creationId xmlns:p14="http://schemas.microsoft.com/office/powerpoint/2010/main" val="126404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115A-7C81-4541-85BF-B4B0E41FCD2A}"/>
              </a:ext>
            </a:extLst>
          </p:cNvPr>
          <p:cNvSpPr>
            <a:spLocks noGrp="1"/>
          </p:cNvSpPr>
          <p:nvPr>
            <p:ph type="title"/>
          </p:nvPr>
        </p:nvSpPr>
        <p:spPr/>
        <p:txBody>
          <a:bodyPr/>
          <a:lstStyle/>
          <a:p>
            <a:r>
              <a:rPr lang="en-US" dirty="0"/>
              <a:t>Classifying the imaginary roots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5770F2F-D124-4058-8E1B-6AE61CABC139}"/>
                  </a:ext>
                </a:extLst>
              </p:cNvPr>
              <p:cNvSpPr>
                <a:spLocks noGrp="1"/>
              </p:cNvSpPr>
              <p:nvPr>
                <p:ph idx="1"/>
              </p:nvPr>
            </p:nvSpPr>
            <p:spPr/>
            <p:txBody>
              <a:bodyPr>
                <a:normAutofit fontScale="85000" lnSpcReduction="20000"/>
              </a:bodyPr>
              <a:lstStyle/>
              <a:p>
                <a:r>
                  <a:rPr lang="en-US" dirty="0"/>
                  <a:t>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e>
                        </m:d>
                      </m:e>
                    </m:func>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𝛿</m:t>
                            </m:r>
                          </m:e>
                        </m:d>
                      </m:sub>
                    </m:sSub>
                  </m:oMath>
                </a14:m>
                <a:endParaRPr lang="en-US" dirty="0"/>
              </a:p>
              <a:p>
                <a:r>
                  <a:rPr lang="en-US" dirty="0"/>
                  <a:t>Note </a:t>
                </a:r>
                <a14:m>
                  <m:oMath xmlns:m="http://schemas.openxmlformats.org/officeDocument/2006/math">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𝛿</m:t>
                            </m:r>
                          </m:e>
                        </m:d>
                      </m:sub>
                    </m:sSub>
                  </m:oMath>
                </a14:m>
                <a:r>
                  <a:rPr lang="en-US" dirty="0"/>
                  <a:t> (or 0 if that does not exist). So if such a root space did not exist, then: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e>
                        </m:d>
                      </m:e>
                    </m:func>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r>
                  <a:rPr lang="en-US" dirty="0"/>
                  <a:t>.</a:t>
                </a:r>
              </a:p>
              <a:p>
                <a:r>
                  <a:rPr lang="en-US" dirty="0"/>
                  <a:t>But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𝛿</m:t>
                    </m:r>
                    <m:r>
                      <a:rPr lang="en-US" b="0" i="1" smtClean="0">
                        <a:latin typeface="Cambria Math" panose="02040503050406030204" pitchFamily="18" charset="0"/>
                      </a:rPr>
                      <m:t>=2</m:t>
                    </m:r>
                    <m:r>
                      <a:rPr lang="en-US" b="0" i="1" smtClean="0">
                        <a:latin typeface="Cambria Math" panose="02040503050406030204" pitchFamily="18" charset="0"/>
                      </a:rPr>
                      <m:t>𝜃</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−2</m:t>
                        </m:r>
                      </m:e>
                    </m:d>
                    <m:r>
                      <a:rPr lang="en-US" b="0" i="1" smtClean="0">
                        <a:latin typeface="Cambria Math" panose="02040503050406030204" pitchFamily="18" charset="0"/>
                      </a:rPr>
                      <m:t>𝛿</m:t>
                    </m:r>
                  </m:oMath>
                </a14:m>
                <a:r>
                  <a:rPr lang="en-US" dirty="0"/>
                  <a:t> is not a root either. So</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e>
                        </m:d>
                      </m:e>
                    </m:func>
                    <m:d>
                      <m:dPr>
                        <m:ctrlPr>
                          <a:rPr lang="en-US" b="0" i="0"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r>
                      <m:rPr>
                        <m:sty m:val="p"/>
                      </m:rPr>
                      <a:rPr lang="en-US" b="0" i="0" smtClean="0">
                        <a:latin typeface="Cambria Math" panose="02040503050406030204" pitchFamily="18" charset="0"/>
                      </a:rPr>
                      <m:t>x</m:t>
                    </m:r>
                  </m:oMath>
                </a14:m>
                <a:r>
                  <a:rPr lang="en-US" dirty="0"/>
                  <a:t> by the reasoning from above. Which is nonsense because the root space is supposed to change.</a:t>
                </a:r>
              </a:p>
              <a:p>
                <a:r>
                  <a:rPr lang="en-US" dirty="0"/>
                  <a:t>Thus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𝛿</m:t>
                    </m:r>
                  </m:oMath>
                </a14:m>
                <a:r>
                  <a:rPr lang="en-US" dirty="0"/>
                  <a:t> is a root for all k. This fully classifies the roots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Φ</m:t>
                        </m:r>
                      </m:e>
                      <m:sub>
                        <m:r>
                          <a:rPr lang="en-US" b="0" i="1" smtClean="0">
                            <a:latin typeface="Cambria Math" panose="02040503050406030204" pitchFamily="18" charset="0"/>
                          </a:rPr>
                          <m:t>𝑎</m:t>
                        </m:r>
                      </m:sub>
                    </m:sSub>
                  </m:oMath>
                </a14:m>
                <a:endParaRPr lang="en-US" dirty="0"/>
              </a:p>
              <a:p>
                <a:r>
                  <a:rPr lang="en-US" dirty="0"/>
                  <a:t>These imaginary root spaces need not have dimension 1 – in fact they will have dimension equal to the dimension of the original </a:t>
                </a:r>
                <a:r>
                  <a:rPr lang="en-US" dirty="0" err="1"/>
                  <a:t>Cartan</a:t>
                </a:r>
                <a:r>
                  <a:rPr lang="en-US" dirty="0"/>
                  <a:t> matrix. I haven’t been able to find a way to show this organically.</a:t>
                </a:r>
              </a:p>
            </p:txBody>
          </p:sp>
        </mc:Choice>
        <mc:Fallback>
          <p:sp>
            <p:nvSpPr>
              <p:cNvPr id="3" name="Content Placeholder 2">
                <a:extLst>
                  <a:ext uri="{FF2B5EF4-FFF2-40B4-BE49-F238E27FC236}">
                    <a16:creationId xmlns:a16="http://schemas.microsoft.com/office/drawing/2014/main" id="{05770F2F-D124-4058-8E1B-6AE61CABC139}"/>
                  </a:ext>
                </a:extLst>
              </p:cNvPr>
              <p:cNvSpPr>
                <a:spLocks noGrp="1" noRot="1" noChangeAspect="1" noMove="1" noResize="1" noEditPoints="1" noAdjustHandles="1" noChangeArrowheads="1" noChangeShapeType="1" noTextEdit="1"/>
              </p:cNvSpPr>
              <p:nvPr>
                <p:ph idx="1"/>
              </p:nvPr>
            </p:nvSpPr>
            <p:spPr>
              <a:blipFill>
                <a:blip r:embed="rId2"/>
                <a:stretch>
                  <a:fillRect l="-812" t="-3221" r="-1159"/>
                </a:stretch>
              </a:blipFill>
            </p:spPr>
            <p:txBody>
              <a:bodyPr/>
              <a:lstStyle/>
              <a:p>
                <a:r>
                  <a:rPr lang="en-US">
                    <a:noFill/>
                  </a:rPr>
                  <a:t> </a:t>
                </a:r>
              </a:p>
            </p:txBody>
          </p:sp>
        </mc:Fallback>
      </mc:AlternateContent>
    </p:spTree>
    <p:extLst>
      <p:ext uri="{BB962C8B-B14F-4D97-AF65-F5344CB8AC3E}">
        <p14:creationId xmlns:p14="http://schemas.microsoft.com/office/powerpoint/2010/main" val="2800492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9719-E5E7-4EA6-A9E7-D1368328BBD5}"/>
              </a:ext>
            </a:extLst>
          </p:cNvPr>
          <p:cNvSpPr>
            <a:spLocks noGrp="1"/>
          </p:cNvSpPr>
          <p:nvPr>
            <p:ph type="title"/>
          </p:nvPr>
        </p:nvSpPr>
        <p:spPr/>
        <p:txBody>
          <a:bodyPr/>
          <a:lstStyle/>
          <a:p>
            <a:r>
              <a:rPr lang="en-US" dirty="0"/>
              <a:t>Back to the reason we were doing this in the first place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65D509-644D-41FE-B6E6-93B3986D713E}"/>
                  </a:ext>
                </a:extLst>
              </p:cNvPr>
              <p:cNvSpPr>
                <a:spLocks noGrp="1"/>
              </p:cNvSpPr>
              <p:nvPr>
                <p:ph idx="1"/>
              </p:nvPr>
            </p:nvSpPr>
            <p:spPr/>
            <p:txBody>
              <a:bodyPr/>
              <a:lstStyle/>
              <a:p>
                <a:r>
                  <a:rPr lang="en-US" dirty="0"/>
                  <a:t>Consider the action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oMath>
                </a14:m>
                <a:r>
                  <a:rPr lang="en-US" dirty="0"/>
                  <a:t>on </a:t>
                </a:r>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𝛾</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den>
                    </m:f>
                  </m:oMath>
                </a14:m>
                <a:r>
                  <a:rPr lang="en-US" dirty="0"/>
                  <a:t> mod </a:t>
                </a:r>
                <a14:m>
                  <m:oMath xmlns:m="http://schemas.openxmlformats.org/officeDocument/2006/math">
                    <m:r>
                      <a:rPr lang="en-US" b="0" i="1" smtClean="0">
                        <a:latin typeface="Cambria Math" panose="02040503050406030204" pitchFamily="18" charset="0"/>
                      </a:rPr>
                      <m:t>𝛿</m:t>
                    </m:r>
                  </m:oMath>
                </a14:m>
                <a:r>
                  <a:rPr lang="en-US" dirty="0"/>
                  <a:t>.</a:t>
                </a:r>
              </a:p>
              <a:p>
                <a:r>
                  <a:rPr lang="en-US" dirty="0"/>
                  <a:t>Can show (via how we motivated all this in the first place) that s_0 acts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,1</m:t>
                            </m:r>
                          </m:e>
                        </m:d>
                      </m:sub>
                    </m:sSub>
                  </m:oMath>
                </a14:m>
                <a:r>
                  <a:rPr lang="en-US" dirty="0"/>
                  <a:t> here (and the rest acts as it does on </a:t>
                </a:r>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m:t>
                    </m:r>
                  </m:oMath>
                </a14:m>
                <a:endParaRPr lang="en-US" dirty="0"/>
              </a:p>
              <a:p>
                <a:r>
                  <a:rPr lang="en-US" dirty="0"/>
                  <a:t>Comes up a lot in the representation theory, many important modules involve some multiple of </a:t>
                </a:r>
                <a14:m>
                  <m:oMath xmlns:m="http://schemas.openxmlformats.org/officeDocument/2006/math">
                    <m:r>
                      <a:rPr lang="en-US" b="0" i="1" smtClean="0">
                        <a:latin typeface="Cambria Math" panose="02040503050406030204" pitchFamily="18" charset="0"/>
                      </a:rPr>
                      <m:t>𝛾</m:t>
                    </m:r>
                  </m:oMath>
                </a14:m>
                <a:r>
                  <a:rPr lang="en-US" dirty="0"/>
                  <a:t> in the highest weight, and the </a:t>
                </a:r>
                <a:r>
                  <a:rPr lang="en-US" dirty="0" err="1"/>
                  <a:t>weyl</a:t>
                </a:r>
                <a:r>
                  <a:rPr lang="en-US" dirty="0"/>
                  <a:t> group acts on elements involving this as well in the Character/Denominator formulas.</a:t>
                </a:r>
              </a:p>
              <a:p>
                <a:endParaRPr lang="en-US" dirty="0"/>
              </a:p>
            </p:txBody>
          </p:sp>
        </mc:Choice>
        <mc:Fallback>
          <p:sp>
            <p:nvSpPr>
              <p:cNvPr id="3" name="Content Placeholder 2">
                <a:extLst>
                  <a:ext uri="{FF2B5EF4-FFF2-40B4-BE49-F238E27FC236}">
                    <a16:creationId xmlns:a16="http://schemas.microsoft.com/office/drawing/2014/main" id="{BD65D509-644D-41FE-B6E6-93B3986D713E}"/>
                  </a:ext>
                </a:extLst>
              </p:cNvPr>
              <p:cNvSpPr>
                <a:spLocks noGrp="1" noRot="1" noChangeAspect="1" noMove="1" noResize="1" noEditPoints="1" noAdjustHandles="1" noChangeArrowheads="1" noChangeShapeType="1" noTextEdit="1"/>
              </p:cNvSpPr>
              <p:nvPr>
                <p:ph idx="1"/>
              </p:nvPr>
            </p:nvSpPr>
            <p:spPr>
              <a:blipFill>
                <a:blip r:embed="rId2"/>
                <a:stretch>
                  <a:fillRect l="-1043" t="-280"/>
                </a:stretch>
              </a:blipFill>
            </p:spPr>
            <p:txBody>
              <a:bodyPr/>
              <a:lstStyle/>
              <a:p>
                <a:r>
                  <a:rPr lang="en-US">
                    <a:noFill/>
                  </a:rPr>
                  <a:t> </a:t>
                </a:r>
              </a:p>
            </p:txBody>
          </p:sp>
        </mc:Fallback>
      </mc:AlternateContent>
    </p:spTree>
    <p:extLst>
      <p:ext uri="{BB962C8B-B14F-4D97-AF65-F5344CB8AC3E}">
        <p14:creationId xmlns:p14="http://schemas.microsoft.com/office/powerpoint/2010/main" val="23166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02D1-BED4-46F2-87BA-F1840BF12953}"/>
              </a:ext>
            </a:extLst>
          </p:cNvPr>
          <p:cNvSpPr>
            <a:spLocks noGrp="1"/>
          </p:cNvSpPr>
          <p:nvPr>
            <p:ph type="title"/>
          </p:nvPr>
        </p:nvSpPr>
        <p:spPr/>
        <p:txBody>
          <a:bodyPr/>
          <a:lstStyle/>
          <a:p>
            <a:r>
              <a:rPr lang="en-US" dirty="0"/>
              <a:t>Realization of untwisted affine Lie algebras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CD8C9D-097A-4352-A4E2-5ADB93C03B5A}"/>
                  </a:ext>
                </a:extLst>
              </p:cNvPr>
              <p:cNvSpPr>
                <a:spLocks noGrp="1"/>
              </p:cNvSpPr>
              <p:nvPr>
                <p:ph idx="1"/>
              </p:nvPr>
            </p:nvSpPr>
            <p:spPr/>
            <p:txBody>
              <a:bodyPr/>
              <a:lstStyle/>
              <a:p>
                <a:r>
                  <a:rPr lang="en-US" dirty="0"/>
                  <a:t>So let’s recap what we know about the structure of </a:t>
                </a:r>
                <a:r>
                  <a:rPr lang="en-US" dirty="0" err="1"/>
                  <a:t>L_a</a:t>
                </a:r>
                <a:r>
                  <a:rPr lang="en-US" dirty="0"/>
                  <a:t> so far:</a:t>
                </a:r>
              </a:p>
              <a:p>
                <a:r>
                  <a:rPr lang="en-US" dirty="0"/>
                  <a:t>Its </a:t>
                </a:r>
                <a:r>
                  <a:rPr lang="en-US" dirty="0" err="1"/>
                  <a:t>cartan</a:t>
                </a:r>
                <a:r>
                  <a:rPr lang="en-US" dirty="0"/>
                  <a:t> subalgebra </a:t>
                </a:r>
                <a:r>
                  <a:rPr lang="en-US" dirty="0" err="1"/>
                  <a:t>H_a</a:t>
                </a:r>
                <a:r>
                  <a:rPr lang="en-US" dirty="0"/>
                  <a:t> is comprised of H, d, c=</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𝜃</m:t>
                        </m:r>
                      </m:sub>
                    </m:sSub>
                  </m:oMath>
                </a14:m>
                <a:endParaRPr lang="en-US" dirty="0"/>
              </a:p>
              <a:p>
                <a:r>
                  <a:rPr lang="en-US" dirty="0"/>
                  <a:t>Its roots are everything of the form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𝛿</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m:rPr>
                            <m:sty m:val="p"/>
                          </m:rPr>
                          <a:rPr lang="en-US" b="0" i="0" smtClean="0">
                            <a:latin typeface="Cambria Math" panose="02040503050406030204" pitchFamily="18" charset="0"/>
                          </a:rPr>
                          <m:t>Φ</m:t>
                        </m:r>
                      </m:e>
                    </m:d>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𝛿</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r>
                  <a:rPr lang="en-US" dirty="0"/>
                  <a:t>We have </a:t>
                </a:r>
                <a14:m>
                  <m:oMath xmlns:m="http://schemas.openxmlformats.org/officeDocument/2006/math">
                    <m:r>
                      <a:rPr lang="en-US" b="0" i="1" smtClean="0">
                        <a:latin typeface="Cambria Math" panose="02040503050406030204" pitchFamily="18" charset="0"/>
                      </a:rPr>
                      <m:t>𝛿</m:t>
                    </m:r>
                    <m:d>
                      <m:dPr>
                        <m:ctrlPr>
                          <a:rPr lang="en-US" b="0" i="1" smtClean="0">
                            <a:latin typeface="Cambria Math" panose="02040503050406030204" pitchFamily="18" charset="0"/>
                          </a:rPr>
                        </m:ctrlPr>
                      </m:dPr>
                      <m:e>
                        <m:sSub>
                          <m:sSubPr>
                            <m:ctrlPr>
                              <a:rPr lang="en-US" b="0" i="0" smtClean="0">
                                <a:latin typeface="Cambria Math" panose="02040503050406030204" pitchFamily="18" charset="0"/>
                              </a:rPr>
                            </m:ctrlPr>
                          </m:sSubPr>
                          <m:e>
                            <m:r>
                              <m:rPr>
                                <m:sty m:val="p"/>
                              </m:rPr>
                              <a:rPr lang="en-US" b="0" i="0" smtClean="0">
                                <a:latin typeface="Cambria Math" panose="02040503050406030204" pitchFamily="18" charset="0"/>
                              </a:rPr>
                              <m:t>h</m:t>
                            </m:r>
                          </m:e>
                          <m:sub>
                            <m:r>
                              <m:rPr>
                                <m:sty m:val="p"/>
                              </m:rPr>
                              <a:rPr lang="en-US" b="0" i="0" smtClean="0">
                                <a:latin typeface="Cambria Math" panose="02040503050406030204" pitchFamily="18" charset="0"/>
                              </a:rPr>
                              <m:t>i</m:t>
                            </m:r>
                          </m:sub>
                        </m:sSub>
                      </m:e>
                    </m:d>
                    <m:r>
                      <a:rPr lang="en-US" b="0" i="0" smtClean="0">
                        <a:latin typeface="Cambria Math" panose="02040503050406030204" pitchFamily="18" charset="0"/>
                      </a:rPr>
                      <m:t>=</m:t>
                    </m:r>
                    <m:r>
                      <a:rPr lang="en-US"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=1</m:t>
                    </m:r>
                  </m:oMath>
                </a14:m>
                <a:r>
                  <a:rPr lang="en-US" dirty="0"/>
                  <a:t> (remember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=1</m:t>
                    </m:r>
                  </m:oMath>
                </a14:m>
                <a:r>
                  <a:rPr lang="en-US" dirty="0"/>
                  <a:t> for </a:t>
                </a:r>
                <a:r>
                  <a:rPr lang="en-US" dirty="0" err="1"/>
                  <a:t>i</a:t>
                </a:r>
                <a:r>
                  <a:rPr lang="en-US" dirty="0"/>
                  <a:t>&gt;1). And </a:t>
                </a:r>
                <a14:m>
                  <m:oMath xmlns:m="http://schemas.openxmlformats.org/officeDocument/2006/math">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=0</m:t>
                    </m:r>
                  </m:oMath>
                </a14:m>
                <a:r>
                  <a:rPr lang="en-US" dirty="0"/>
                  <a:t> for all roots.</a:t>
                </a:r>
              </a:p>
              <a:p>
                <a:r>
                  <a:rPr lang="en-US" dirty="0"/>
                  <a:t>So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𝑎</m:t>
                            </m:r>
                          </m:sub>
                        </m:sSub>
                      </m:e>
                    </m:d>
                    <m:r>
                      <a:rPr lang="en-US" b="0" i="1" smtClean="0">
                        <a:latin typeface="Cambria Math" panose="02040503050406030204" pitchFamily="18" charset="0"/>
                      </a:rPr>
                      <m:t>=0</m:t>
                    </m:r>
                  </m:oMath>
                </a14:m>
                <a:r>
                  <a:rPr lang="en-US" dirty="0"/>
                  <a:t> All root spaces have dimension 1, except possibly the imaginary root spaces. This gives some motivation to the following realization:</a:t>
                </a:r>
              </a:p>
            </p:txBody>
          </p:sp>
        </mc:Choice>
        <mc:Fallback>
          <p:sp>
            <p:nvSpPr>
              <p:cNvPr id="3" name="Content Placeholder 2">
                <a:extLst>
                  <a:ext uri="{FF2B5EF4-FFF2-40B4-BE49-F238E27FC236}">
                    <a16:creationId xmlns:a16="http://schemas.microsoft.com/office/drawing/2014/main" id="{E9CD8C9D-097A-4352-A4E2-5ADB93C03B5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74801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9106-869B-4DED-A633-2AD17E14012B}"/>
              </a:ext>
            </a:extLst>
          </p:cNvPr>
          <p:cNvSpPr>
            <a:spLocks noGrp="1"/>
          </p:cNvSpPr>
          <p:nvPr>
            <p:ph type="title"/>
          </p:nvPr>
        </p:nvSpPr>
        <p:spPr/>
        <p:txBody>
          <a:bodyPr/>
          <a:lstStyle/>
          <a:p>
            <a:r>
              <a:rPr lang="en-US" dirty="0"/>
              <a:t>Realization of untwisted affine Lie algebras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E7FB29C-30E0-41EB-BBC2-9CA42390EE2E}"/>
                  </a:ext>
                </a:extLst>
              </p:cNvPr>
              <p:cNvSpPr>
                <a:spLocks noGrp="1"/>
              </p:cNvSpPr>
              <p:nvPr>
                <p:ph idx="1"/>
              </p:nvPr>
            </p:nvSpPr>
            <p:spPr/>
            <p:txBody>
              <a:bodyPr>
                <a:normAutofit lnSpcReduction="10000"/>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ℂ</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−1</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ℂ</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ℂ</m:t>
                    </m:r>
                    <m:r>
                      <a:rPr lang="en-US" b="0" i="1" smtClean="0">
                        <a:latin typeface="Cambria Math" panose="02040503050406030204" pitchFamily="18" charset="0"/>
                        <a:ea typeface="Cambria Math" panose="02040503050406030204" pitchFamily="18" charset="0"/>
                      </a:rPr>
                      <m:t>𝑑</m:t>
                    </m:r>
                  </m:oMath>
                </a14:m>
                <a:endParaRPr lang="en-US" dirty="0"/>
              </a:p>
              <a:p>
                <a:r>
                  <a:rPr lang="en-US" dirty="0"/>
                  <a:t>Basically,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𝛼</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𝑚</m:t>
                        </m:r>
                      </m:sup>
                    </m:sSup>
                  </m:oMath>
                </a14:m>
                <a:r>
                  <a:rPr lang="en-US" dirty="0"/>
                  <a:t> will correspond to the root space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𝛿</m:t>
                    </m:r>
                  </m:oMath>
                </a14:m>
                <a:r>
                  <a:rPr lang="en-US" dirty="0"/>
                  <a:t>, and </a:t>
                </a:r>
              </a:p>
              <a:p>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𝑚</m:t>
                        </m:r>
                      </m:sup>
                    </m:sSup>
                  </m:oMath>
                </a14:m>
                <a:r>
                  <a:rPr lang="en-US" dirty="0"/>
                  <a:t> will correspond to the root space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𝛿</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𝑚</m:t>
                            </m:r>
                          </m:sup>
                        </m:sSup>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sup>
                    </m:sSup>
                    <m:r>
                      <a:rPr lang="en-US" b="0" i="1" smtClean="0">
                        <a:latin typeface="Cambria Math" panose="02040503050406030204" pitchFamily="18" charset="0"/>
                      </a:rPr>
                      <m:t> </m:t>
                    </m:r>
                  </m:oMath>
                </a14:m>
                <a:endParaRPr lang="en-US" dirty="0"/>
              </a:p>
              <a:p>
                <a:r>
                  <a:rPr lang="en-US" dirty="0"/>
                  <a:t>Except for when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(so we’re bracketing two root spaces that may sum to 0, in which case we should get an according element of </a:t>
                </a:r>
                <a:r>
                  <a:rPr lang="en-US" dirty="0" err="1"/>
                  <a:t>H_a</a:t>
                </a:r>
                <a:r>
                  <a:rPr lang="en-US" dirty="0"/>
                  <a:t>). The </a:t>
                </a:r>
                <a:r>
                  <a:rPr lang="en-US" dirty="0" err="1"/>
                  <a:t>coroot</a:t>
                </a:r>
                <a:r>
                  <a:rPr lang="en-US" dirty="0"/>
                  <a:t> of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𝑘</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𝑣</m:t>
                            </m:r>
                          </m:sup>
                        </m:sSup>
                      </m:e>
                    </m:d>
                    <m:r>
                      <a:rPr lang="en-US" b="0" i="1" smtClean="0">
                        <a:latin typeface="Cambria Math" panose="02040503050406030204" pitchFamily="18" charset="0"/>
                      </a:rPr>
                      <m:t>=</m:t>
                    </m:r>
                    <m:r>
                      <a:rPr lang="en-US" b="0" i="1" smtClean="0">
                        <a:latin typeface="Cambria Math" panose="02040503050406030204" pitchFamily="18" charset="0"/>
                      </a:rPr>
                      <m:t>𝑘𝑐</m:t>
                    </m:r>
                  </m:oMath>
                </a14:m>
                <a:r>
                  <a:rPr lang="en-US" dirty="0"/>
                  <a:t> and the </a:t>
                </a:r>
                <a:r>
                  <a:rPr lang="en-US" dirty="0" err="1"/>
                  <a:t>coroot</a:t>
                </a:r>
                <a:r>
                  <a:rPr lang="en-US" dirty="0"/>
                  <a:t> of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r>
                      <a:rPr lang="en-US" b="0" i="1" smtClean="0">
                        <a:latin typeface="Cambria Math" panose="02040503050406030204" pitchFamily="18" charset="0"/>
                      </a:rPr>
                      <m:t>+</m:t>
                    </m:r>
                    <m:r>
                      <a:rPr lang="en-US" b="0" i="1" smtClean="0">
                        <a:latin typeface="Cambria Math" panose="02040503050406030204" pitchFamily="18" charset="0"/>
                      </a:rPr>
                      <m:t>𝑘𝑐</m:t>
                    </m:r>
                  </m:oMath>
                </a14:m>
                <a:r>
                  <a:rPr lang="en-US" dirty="0"/>
                  <a:t>. This motivates: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r>
                              <a:rPr lang="en-US" b="0" i="1" smtClean="0">
                                <a:latin typeface="Cambria Math" panose="02040503050406030204" pitchFamily="18" charset="0"/>
                              </a:rPr>
                              <m:t>𝑛</m:t>
                            </m:r>
                          </m:sup>
                        </m:sSup>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𝑛𝑐</m:t>
                    </m:r>
                  </m:oMath>
                </a14:m>
                <a:r>
                  <a:rPr lang="en-US" dirty="0"/>
                  <a:t>, where this form is the killing form on the original Lie algebra.</a:t>
                </a:r>
              </a:p>
            </p:txBody>
          </p:sp>
        </mc:Choice>
        <mc:Fallback>
          <p:sp>
            <p:nvSpPr>
              <p:cNvPr id="3" name="Content Placeholder 2">
                <a:extLst>
                  <a:ext uri="{FF2B5EF4-FFF2-40B4-BE49-F238E27FC236}">
                    <a16:creationId xmlns:a16="http://schemas.microsoft.com/office/drawing/2014/main" id="{0E7FB29C-30E0-41EB-BBC2-9CA42390EE2E}"/>
                  </a:ext>
                </a:extLst>
              </p:cNvPr>
              <p:cNvSpPr>
                <a:spLocks noGrp="1" noRot="1" noChangeAspect="1" noMove="1" noResize="1" noEditPoints="1" noAdjustHandles="1" noChangeArrowheads="1" noChangeShapeType="1" noTextEdit="1"/>
              </p:cNvSpPr>
              <p:nvPr>
                <p:ph idx="1"/>
              </p:nvPr>
            </p:nvSpPr>
            <p:spPr>
              <a:blipFill>
                <a:blip r:embed="rId2"/>
                <a:stretch>
                  <a:fillRect l="-1043" b="-980"/>
                </a:stretch>
              </a:blipFill>
            </p:spPr>
            <p:txBody>
              <a:bodyPr/>
              <a:lstStyle/>
              <a:p>
                <a:r>
                  <a:rPr lang="en-US">
                    <a:noFill/>
                  </a:rPr>
                  <a:t> </a:t>
                </a:r>
              </a:p>
            </p:txBody>
          </p:sp>
        </mc:Fallback>
      </mc:AlternateContent>
    </p:spTree>
    <p:extLst>
      <p:ext uri="{BB962C8B-B14F-4D97-AF65-F5344CB8AC3E}">
        <p14:creationId xmlns:p14="http://schemas.microsoft.com/office/powerpoint/2010/main" val="420153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C3F1-CD89-4C84-BE3D-C1C096052A41}"/>
              </a:ext>
            </a:extLst>
          </p:cNvPr>
          <p:cNvSpPr>
            <a:spLocks noGrp="1"/>
          </p:cNvSpPr>
          <p:nvPr>
            <p:ph type="title"/>
          </p:nvPr>
        </p:nvSpPr>
        <p:spPr/>
        <p:txBody>
          <a:bodyPr/>
          <a:lstStyle/>
          <a:p>
            <a:r>
              <a:rPr lang="en-US" dirty="0"/>
              <a:t>Realization of untwisted affine Lie algebras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01C692-4EAC-447F-AFBD-7A5FAF2AF151}"/>
                  </a:ext>
                </a:extLst>
              </p:cNvPr>
              <p:cNvSpPr>
                <a:spLocks noGrp="1"/>
              </p:cNvSpPr>
              <p:nvPr>
                <p:ph idx="1"/>
              </p:nvPr>
            </p:nvSpPr>
            <p:spPr/>
            <p:txBody>
              <a:bodyPr/>
              <a:lstStyle/>
              <a:p>
                <a:r>
                  <a:rPr lang="en-US" dirty="0"/>
                  <a:t>Finally, reflecting </a:t>
                </a:r>
                <a14:m>
                  <m:oMath xmlns:m="http://schemas.openxmlformats.org/officeDocument/2006/math">
                    <m:r>
                      <a:rPr lang="en-US"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=1</m:t>
                    </m:r>
                  </m:oMath>
                </a14:m>
                <a:r>
                  <a:rPr lang="en-US" dirty="0"/>
                  <a:t>, we have</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𝑛</m:t>
                            </m:r>
                          </m:sup>
                        </m:sSup>
                      </m:e>
                    </m:d>
                    <m:r>
                      <a:rPr lang="en-US" b="0" i="1" smtClean="0">
                        <a:latin typeface="Cambria Math" panose="02040503050406030204" pitchFamily="18" charset="0"/>
                      </a:rPr>
                      <m:t>=</m:t>
                    </m:r>
                    <m:r>
                      <a:rPr lang="en-US" b="0" i="1" smtClean="0">
                        <a:latin typeface="Cambria Math" panose="02040503050406030204" pitchFamily="18" charset="0"/>
                      </a:rPr>
                      <m:t>𝑛𝑔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𝑛</m:t>
                        </m:r>
                      </m:sup>
                    </m:sSup>
                  </m:oMath>
                </a14:m>
                <a:endParaRPr lang="en-US" dirty="0"/>
              </a:p>
              <a:p>
                <a:r>
                  <a:rPr lang="en-US" dirty="0"/>
                  <a:t>And c is central.</a:t>
                </a:r>
              </a:p>
            </p:txBody>
          </p:sp>
        </mc:Choice>
        <mc:Fallback>
          <p:sp>
            <p:nvSpPr>
              <p:cNvPr id="3" name="Content Placeholder 2">
                <a:extLst>
                  <a:ext uri="{FF2B5EF4-FFF2-40B4-BE49-F238E27FC236}">
                    <a16:creationId xmlns:a16="http://schemas.microsoft.com/office/drawing/2014/main" id="{E101C692-4EAC-447F-AFBD-7A5FAF2AF15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4696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F04C-D8DD-42C3-AF34-8A84D4ECF696}"/>
              </a:ext>
            </a:extLst>
          </p:cNvPr>
          <p:cNvSpPr>
            <a:spLocks noGrp="1"/>
          </p:cNvSpPr>
          <p:nvPr>
            <p:ph type="title"/>
          </p:nvPr>
        </p:nvSpPr>
        <p:spPr/>
        <p:txBody>
          <a:bodyPr/>
          <a:lstStyle/>
          <a:p>
            <a:r>
              <a:rPr lang="en-US" dirty="0"/>
              <a:t>Root System quick review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8D6ABF-7AEC-446A-ABC5-26E500DDAC96}"/>
                  </a:ext>
                </a:extLst>
              </p:cNvPr>
              <p:cNvSpPr>
                <a:spLocks noGrp="1"/>
              </p:cNvSpPr>
              <p:nvPr>
                <p:ph idx="1"/>
              </p:nvPr>
            </p:nvSpPr>
            <p:spPr/>
            <p:txBody>
              <a:bodyPr/>
              <a:lstStyle/>
              <a:p>
                <a:r>
                  <a:rPr lang="en-US" dirty="0"/>
                  <a:t>A root system </a:t>
                </a:r>
                <a14:m>
                  <m:oMath xmlns:m="http://schemas.openxmlformats.org/officeDocument/2006/math">
                    <m:r>
                      <m:rPr>
                        <m:sty m:val="p"/>
                      </m:rPr>
                      <a:rPr lang="en-US" b="0" i="0" smtClean="0">
                        <a:latin typeface="Cambria Math" panose="02040503050406030204" pitchFamily="18" charset="0"/>
                      </a:rPr>
                      <m:t>Φ</m:t>
                    </m:r>
                  </m:oMath>
                </a14:m>
                <a:r>
                  <a:rPr lang="en-US" dirty="0"/>
                  <a:t> is a finite set of vectors that span some Euclidean space </a:t>
                </a:r>
                <a:r>
                  <a:rPr lang="en-US" dirty="0" err="1"/>
                  <a:t>R^n</a:t>
                </a:r>
                <a:r>
                  <a:rPr lang="en-US" dirty="0"/>
                  <a:t> with the following properties:</a:t>
                </a:r>
              </a:p>
              <a:p>
                <a:pPr marL="914400" lvl="1" indent="-457200">
                  <a:buFont typeface="+mj-lt"/>
                  <a:buAutoNum type="arabicPeriod"/>
                </a:pPr>
                <a:r>
                  <a:rPr lang="en-US" dirty="0"/>
                  <a:t>For all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m:rPr>
                        <m:sty m:val="p"/>
                      </m:rPr>
                      <a:rPr lang="en-US" b="0" i="0" smtClean="0">
                        <a:latin typeface="Cambria Math" panose="02040503050406030204" pitchFamily="18" charset="0"/>
                      </a:rPr>
                      <m:t>Φ</m:t>
                    </m:r>
                    <m:r>
                      <a:rPr lang="en-US" b="0" i="0" smtClean="0">
                        <a:latin typeface="Cambria Math" panose="02040503050406030204" pitchFamily="18" charset="0"/>
                      </a:rPr>
                      <m:t>, </m:t>
                    </m:r>
                    <m:r>
                      <m:rPr>
                        <m:lit/>
                      </m:rPr>
                      <a:rPr lang="en-US" b="0" i="0"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m:rPr>
                        <m:sty m:val="p"/>
                      </m:rPr>
                      <a:rPr lang="en-US" b="0" i="0" smtClean="0">
                        <a:latin typeface="Cambria Math" panose="02040503050406030204" pitchFamily="18" charset="0"/>
                      </a:rPr>
                      <m:t>Φ</m:t>
                    </m:r>
                  </m:oMath>
                </a14:m>
                <a:r>
                  <a:rPr lang="en-US" dirty="0"/>
                  <a:t> and no other multiples are allowed.</a:t>
                </a:r>
              </a:p>
              <a:p>
                <a:pPr marL="914400" lvl="1" indent="-457200">
                  <a:buFont typeface="+mj-lt"/>
                  <a:buAutoNum type="arabicPeriod"/>
                </a:pPr>
                <a:r>
                  <a:rPr lang="en-US" dirty="0"/>
                  <a:t>Define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𝛼</m:t>
                        </m:r>
                      </m:sub>
                    </m:sSub>
                  </m:oMath>
                </a14:m>
                <a:r>
                  <a:rPr lang="en-US" dirty="0"/>
                  <a:t> to be the reflection in </a:t>
                </a:r>
                <a:r>
                  <a:rPr lang="en-US" dirty="0" err="1"/>
                  <a:t>R^n</a:t>
                </a:r>
                <a:r>
                  <a:rPr lang="en-US" dirty="0"/>
                  <a:t> that sends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𝛼</m:t>
                    </m:r>
                  </m:oMath>
                </a14:m>
                <a:r>
                  <a:rPr lang="en-US" dirty="0"/>
                  <a:t> and fixes all points orthogonal to </a:t>
                </a:r>
                <a14:m>
                  <m:oMath xmlns:m="http://schemas.openxmlformats.org/officeDocument/2006/math">
                    <m:r>
                      <a:rPr lang="en-US" b="0" i="1" smtClean="0">
                        <a:latin typeface="Cambria Math" panose="02040503050406030204" pitchFamily="18" charset="0"/>
                      </a:rPr>
                      <m:t>𝛼</m:t>
                    </m:r>
                  </m:oMath>
                </a14:m>
                <a:r>
                  <a:rPr lang="en-US" dirty="0"/>
                  <a:t>. More precisely,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𝛼</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𝛼</m:t>
                            </m:r>
                          </m:e>
                        </m:d>
                      </m:num>
                      <m:den>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m:t>
                        </m:r>
                      </m:den>
                    </m:f>
                    <m:r>
                      <a:rPr lang="en-US" b="0" i="1" smtClean="0">
                        <a:latin typeface="Cambria Math" panose="02040503050406030204" pitchFamily="18" charset="0"/>
                      </a:rPr>
                      <m:t>𝛼</m:t>
                    </m:r>
                  </m:oMath>
                </a14:m>
                <a:r>
                  <a:rPr lang="en-US" dirty="0"/>
                  <a:t>. We must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𝛼</m:t>
                        </m:r>
                      </m:sub>
                    </m:sSub>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Φ</m:t>
                        </m:r>
                      </m:e>
                    </m:d>
                    <m:r>
                      <a:rPr lang="en-US" b="0" i="1" smtClean="0">
                        <a:latin typeface="Cambria Math" panose="02040503050406030204" pitchFamily="18" charset="0"/>
                      </a:rPr>
                      <m:t>=</m:t>
                    </m:r>
                    <m:r>
                      <m:rPr>
                        <m:sty m:val="p"/>
                      </m:rPr>
                      <a:rPr lang="en-US" b="0" i="0" smtClean="0">
                        <a:latin typeface="Cambria Math" panose="02040503050406030204" pitchFamily="18" charset="0"/>
                      </a:rPr>
                      <m:t>Φ</m:t>
                    </m:r>
                  </m:oMath>
                </a14:m>
                <a:r>
                  <a:rPr lang="en-US" dirty="0"/>
                  <a:t> for all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m:rPr>
                        <m:sty m:val="p"/>
                      </m:rPr>
                      <a:rPr lang="en-US" b="0" i="0" smtClean="0">
                        <a:latin typeface="Cambria Math" panose="02040503050406030204" pitchFamily="18" charset="0"/>
                      </a:rPr>
                      <m:t>Φ</m:t>
                    </m:r>
                  </m:oMath>
                </a14:m>
                <a:endParaRPr lang="en-US" dirty="0"/>
              </a:p>
              <a:p>
                <a:pPr marL="914400" lvl="1" indent="-457200">
                  <a:buFont typeface="+mj-lt"/>
                  <a:buAutoNum type="arabicPeriod"/>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𝛼</m:t>
                            </m:r>
                          </m:e>
                        </m:d>
                      </m:num>
                      <m:den>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a:t> is an integer for all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m:t>
                    </m:r>
                    <m:r>
                      <m:rPr>
                        <m:sty m:val="p"/>
                      </m:rPr>
                      <a:rPr lang="en-US" b="0" i="0" smtClean="0">
                        <a:latin typeface="Cambria Math" panose="02040503050406030204" pitchFamily="18" charset="0"/>
                      </a:rPr>
                      <m:t>Φ</m:t>
                    </m:r>
                  </m:oMath>
                </a14:m>
                <a:endParaRPr lang="en-US" dirty="0"/>
              </a:p>
              <a:p>
                <a:r>
                  <a:rPr lang="en-US" dirty="0"/>
                  <a:t>The </a:t>
                </a:r>
                <a:r>
                  <a:rPr lang="en-US" i="1" dirty="0"/>
                  <a:t>Weyl group </a:t>
                </a:r>
                <a:r>
                  <a:rPr lang="en-US" dirty="0"/>
                  <a:t>of </a:t>
                </a:r>
                <a14:m>
                  <m:oMath xmlns:m="http://schemas.openxmlformats.org/officeDocument/2006/math">
                    <m:r>
                      <m:rPr>
                        <m:sty m:val="p"/>
                      </m:rPr>
                      <a:rPr lang="en-US" b="0" i="0" smtClean="0">
                        <a:latin typeface="Cambria Math" panose="02040503050406030204" pitchFamily="18" charset="0"/>
                      </a:rPr>
                      <m:t>Φ</m:t>
                    </m:r>
                  </m:oMath>
                </a14:m>
                <a:r>
                  <a:rPr lang="en-US" dirty="0"/>
                  <a:t> is the group generated by these reflections.</a:t>
                </a:r>
              </a:p>
              <a:p>
                <a:r>
                  <a:rPr lang="en-US" dirty="0"/>
                  <a:t>All but a few classes of finite reflection groups are Weyl Groups.</a:t>
                </a:r>
              </a:p>
            </p:txBody>
          </p:sp>
        </mc:Choice>
        <mc:Fallback>
          <p:sp>
            <p:nvSpPr>
              <p:cNvPr id="3" name="Content Placeholder 2">
                <a:extLst>
                  <a:ext uri="{FF2B5EF4-FFF2-40B4-BE49-F238E27FC236}">
                    <a16:creationId xmlns:a16="http://schemas.microsoft.com/office/drawing/2014/main" id="{788D6ABF-7AEC-446A-ABC5-26E500DDAC96}"/>
                  </a:ext>
                </a:extLst>
              </p:cNvPr>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Tree>
    <p:extLst>
      <p:ext uri="{BB962C8B-B14F-4D97-AF65-F5344CB8AC3E}">
        <p14:creationId xmlns:p14="http://schemas.microsoft.com/office/powerpoint/2010/main" val="187735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B18F-D617-4979-8C1D-C3A950099C79}"/>
              </a:ext>
            </a:extLst>
          </p:cNvPr>
          <p:cNvSpPr>
            <a:spLocks noGrp="1"/>
          </p:cNvSpPr>
          <p:nvPr>
            <p:ph type="title"/>
          </p:nvPr>
        </p:nvSpPr>
        <p:spPr/>
        <p:txBody>
          <a:bodyPr/>
          <a:lstStyle/>
          <a:p>
            <a:r>
              <a:rPr lang="en-US" dirty="0"/>
              <a:t>Root System properties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87B125-05F4-44FE-9F04-6004B28AB916}"/>
                  </a:ext>
                </a:extLst>
              </p:cNvPr>
              <p:cNvSpPr>
                <a:spLocks noGrp="1"/>
              </p:cNvSpPr>
              <p:nvPr>
                <p:ph idx="1"/>
              </p:nvPr>
            </p:nvSpPr>
            <p:spPr/>
            <p:txBody>
              <a:bodyPr>
                <a:normAutofit fontScale="92500"/>
              </a:bodyPr>
              <a:lstStyle/>
              <a:p>
                <a:r>
                  <a:rPr lang="en-US" dirty="0"/>
                  <a:t>There exists a base </a:t>
                </a:r>
                <a14:m>
                  <m:oMath xmlns:m="http://schemas.openxmlformats.org/officeDocument/2006/math">
                    <m:r>
                      <m:rPr>
                        <m:sty m:val="p"/>
                      </m:rPr>
                      <a:rPr lang="en-US" b="0" i="0" smtClean="0">
                        <a:latin typeface="Cambria Math" panose="02040503050406030204" pitchFamily="18" charset="0"/>
                      </a:rPr>
                      <m:t>Δ</m:t>
                    </m:r>
                    <m:r>
                      <a:rPr lang="en-US" b="0" i="0" smtClean="0">
                        <a:latin typeface="Cambria Math" panose="02040503050406030204" pitchFamily="18" charset="0"/>
                      </a:rPr>
                      <m:t>=</m:t>
                    </m:r>
                    <m:d>
                      <m:dPr>
                        <m:begChr m:val="{"/>
                        <m:endChr m:val="}"/>
                        <m:ctrlPr>
                          <a:rPr lang="en-US" b="0" i="0"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Φ</m:t>
                    </m:r>
                  </m:oMath>
                </a14:m>
                <a:r>
                  <a:rPr lang="en-US" dirty="0"/>
                  <a:t> which is a basis for </a:t>
                </a:r>
                <a:r>
                  <a:rPr lang="en-US" dirty="0" err="1"/>
                  <a:t>R^n</a:t>
                </a:r>
                <a:r>
                  <a:rPr lang="en-US" dirty="0"/>
                  <a:t> and such that (remarkably) every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r>
                      <m:rPr>
                        <m:sty m:val="p"/>
                      </m:rPr>
                      <a:rPr lang="en-US" b="0" i="0" smtClean="0">
                        <a:latin typeface="Cambria Math" panose="02040503050406030204" pitchFamily="18" charset="0"/>
                      </a:rPr>
                      <m:t>Φ</m:t>
                    </m:r>
                  </m:oMath>
                </a14:m>
                <a:r>
                  <a:rPr lang="en-US" dirty="0"/>
                  <a:t> can be written as a strictly non-negative or non-positive integer combination of this basis. This gives us a notion of positive and negative roots (with respect to this base, which is not unique; you can reflect it by any root and get a new base).</a:t>
                </a:r>
              </a:p>
              <a:p>
                <a:r>
                  <a:rPr lang="en-US" dirty="0"/>
                  <a:t>If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𝛼</m:t>
                        </m:r>
                      </m:e>
                    </m:d>
                    <m:r>
                      <a:rPr lang="en-US" b="0" i="1" smtClean="0">
                        <a:latin typeface="Cambria Math" panose="02040503050406030204" pitchFamily="18" charset="0"/>
                      </a:rPr>
                      <m:t>&lt;0</m:t>
                    </m:r>
                  </m:oMath>
                </a14:m>
                <a:r>
                  <a:rPr lang="en-US" dirty="0"/>
                  <a:t> then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𝛼</m:t>
                    </m:r>
                  </m:oMath>
                </a14:m>
                <a:r>
                  <a:rPr lang="en-US" dirty="0"/>
                  <a:t> is a root. </a:t>
                </a:r>
              </a:p>
              <a:p>
                <a:r>
                  <a:rPr lang="en-US" dirty="0"/>
                  <a:t>There is a root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m:rPr>
                        <m:sty m:val="p"/>
                      </m:rPr>
                      <a:rPr lang="en-US" b="0" i="0" smtClean="0">
                        <a:latin typeface="Cambria Math" panose="02040503050406030204" pitchFamily="18" charset="0"/>
                      </a:rPr>
                      <m:t>Φ</m:t>
                    </m:r>
                  </m:oMath>
                </a14:m>
                <a:r>
                  <a:rPr lang="en-US" dirty="0"/>
                  <a:t> that is </a:t>
                </a:r>
                <a:r>
                  <a:rPr lang="en-US" i="1" dirty="0"/>
                  <a:t>maximal</a:t>
                </a:r>
                <a:r>
                  <a:rPr lang="en-US" dirty="0"/>
                  <a:t> in the sense that the sum of its coefficients in the base is as high as possible. It turns out that all these coefficients will be positive and each coefficient will be &gt;= that of any other positive root. And by the previous bullet point, we must have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e>
                    </m:d>
                    <m:r>
                      <a:rPr lang="en-US" b="0" i="1" smtClean="0">
                        <a:latin typeface="Cambria Math" panose="02040503050406030204" pitchFamily="18" charset="0"/>
                      </a:rPr>
                      <m:t>≥0</m:t>
                    </m:r>
                  </m:oMath>
                </a14:m>
                <a:r>
                  <a:rPr lang="en-US" dirty="0"/>
                  <a:t> for all </a:t>
                </a:r>
                <a:r>
                  <a:rPr lang="en-US" dirty="0" err="1"/>
                  <a:t>i</a:t>
                </a:r>
                <a:r>
                  <a:rPr lang="en-US" dirty="0"/>
                  <a:t>. </a:t>
                </a:r>
              </a:p>
            </p:txBody>
          </p:sp>
        </mc:Choice>
        <mc:Fallback>
          <p:sp>
            <p:nvSpPr>
              <p:cNvPr id="3" name="Content Placeholder 2">
                <a:extLst>
                  <a:ext uri="{FF2B5EF4-FFF2-40B4-BE49-F238E27FC236}">
                    <a16:creationId xmlns:a16="http://schemas.microsoft.com/office/drawing/2014/main" id="{4787B125-05F4-44FE-9F04-6004B28AB916}"/>
                  </a:ext>
                </a:extLst>
              </p:cNvPr>
              <p:cNvSpPr>
                <a:spLocks noGrp="1" noRot="1" noChangeAspect="1" noMove="1" noResize="1" noEditPoints="1" noAdjustHandles="1" noChangeArrowheads="1" noChangeShapeType="1" noTextEdit="1"/>
              </p:cNvSpPr>
              <p:nvPr>
                <p:ph idx="1"/>
              </p:nvPr>
            </p:nvSpPr>
            <p:spPr>
              <a:blipFill>
                <a:blip r:embed="rId2"/>
                <a:stretch>
                  <a:fillRect l="-928" t="-2101" r="-1391" b="-1821"/>
                </a:stretch>
              </a:blipFill>
            </p:spPr>
            <p:txBody>
              <a:bodyPr/>
              <a:lstStyle/>
              <a:p>
                <a:r>
                  <a:rPr lang="en-US">
                    <a:noFill/>
                  </a:rPr>
                  <a:t> </a:t>
                </a:r>
              </a:p>
            </p:txBody>
          </p:sp>
        </mc:Fallback>
      </mc:AlternateContent>
    </p:spTree>
    <p:extLst>
      <p:ext uri="{BB962C8B-B14F-4D97-AF65-F5344CB8AC3E}">
        <p14:creationId xmlns:p14="http://schemas.microsoft.com/office/powerpoint/2010/main" val="316284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92D6-D6F4-4A6B-96C9-7DE19FCD951B}"/>
              </a:ext>
            </a:extLst>
          </p:cNvPr>
          <p:cNvSpPr>
            <a:spLocks noGrp="1"/>
          </p:cNvSpPr>
          <p:nvPr>
            <p:ph type="title"/>
          </p:nvPr>
        </p:nvSpPr>
        <p:spPr/>
        <p:txBody>
          <a:bodyPr/>
          <a:lstStyle/>
          <a:p>
            <a:r>
              <a:rPr lang="en-US" dirty="0" err="1"/>
              <a:t>Cartan</a:t>
            </a:r>
            <a:r>
              <a:rPr lang="en-US" dirty="0"/>
              <a:t> Matrices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1501FC-BBF6-4449-9538-A869B279BAEB}"/>
                  </a:ext>
                </a:extLst>
              </p:cNvPr>
              <p:cNvSpPr>
                <a:spLocks noGrp="1"/>
              </p:cNvSpPr>
              <p:nvPr>
                <p:ph idx="1"/>
              </p:nvPr>
            </p:nvSpPr>
            <p:spPr>
              <a:xfrm>
                <a:off x="838200" y="1825625"/>
                <a:ext cx="10515600" cy="4868138"/>
              </a:xfrm>
            </p:spPr>
            <p:txBody>
              <a:bodyPr>
                <a:normAutofit lnSpcReduction="10000"/>
              </a:bodyPr>
              <a:lstStyle/>
              <a:p>
                <a:r>
                  <a:rPr lang="en-US" dirty="0"/>
                  <a:t>Given a root system </a:t>
                </a:r>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 </m:t>
                    </m:r>
                  </m:oMath>
                </a14:m>
                <a:r>
                  <a:rPr lang="en-US" dirty="0"/>
                  <a:t>and base </a:t>
                </a:r>
                <a14:m>
                  <m:oMath xmlns:m="http://schemas.openxmlformats.org/officeDocument/2006/math">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r>
                      <a:rPr lang="en-US" b="0" i="1" smtClean="0">
                        <a:latin typeface="Cambria Math" panose="02040503050406030204" pitchFamily="18" charset="0"/>
                      </a:rPr>
                      <m:t>} </m:t>
                    </m:r>
                  </m:oMath>
                </a14:m>
                <a:r>
                  <a:rPr lang="en-US" dirty="0"/>
                  <a:t>, we can form a </a:t>
                </a:r>
                <a:r>
                  <a:rPr lang="en-US" dirty="0" err="1"/>
                  <a:t>cartan</a:t>
                </a:r>
                <a:r>
                  <a:rPr lang="en-US" dirty="0"/>
                  <a:t> matrix A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𝛼</m:t>
                            </m:r>
                          </m:e>
                          <m:sub>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den>
                    </m:f>
                  </m:oMath>
                </a14:m>
                <a:endParaRPr lang="en-US" dirty="0"/>
              </a:p>
              <a:p>
                <a:r>
                  <a:rPr lang="en-US" dirty="0"/>
                  <a:t>Will have 2s along diagonal, non-positive integers elsewhere, and be positive definite</a:t>
                </a:r>
              </a:p>
              <a:p>
                <a:r>
                  <a:rPr lang="en-US" dirty="0"/>
                  <a:t>Given any choice of base, you will get the same matrix A up to permutation.</a:t>
                </a:r>
              </a:p>
              <a:p>
                <a:r>
                  <a:rPr lang="en-US" dirty="0"/>
                  <a:t>You can also recover the root system from the </a:t>
                </a:r>
                <a:r>
                  <a:rPr lang="en-US" dirty="0" err="1"/>
                  <a:t>Cartan</a:t>
                </a:r>
                <a:r>
                  <a:rPr lang="en-US" dirty="0"/>
                  <a:t> matrix as follows: find positive {d_1,d_2,…</a:t>
                </a:r>
                <a:r>
                  <a:rPr lang="en-US" dirty="0" err="1"/>
                  <a:t>d_n</a:t>
                </a:r>
                <a:r>
                  <a:rPr lang="en-US" dirty="0"/>
                  <a:t>} such </a:t>
                </a:r>
                <a:r>
                  <a:rPr lang="en-US" dirty="0" err="1"/>
                  <a:t>d_i</a:t>
                </a:r>
                <a:r>
                  <a:rPr lang="en-US" dirty="0"/>
                  <a:t> A_{</a:t>
                </a:r>
                <a:r>
                  <a:rPr lang="en-US" dirty="0" err="1"/>
                  <a:t>i,j</a:t>
                </a:r>
                <a:r>
                  <a:rPr lang="en-US" dirty="0"/>
                  <a:t>}=</a:t>
                </a:r>
                <a:r>
                  <a:rPr lang="en-US" dirty="0" err="1"/>
                  <a:t>d_j</a:t>
                </a:r>
                <a:r>
                  <a:rPr lang="en-US" dirty="0"/>
                  <a:t> A_{</a:t>
                </a:r>
                <a:r>
                  <a:rPr lang="en-US" dirty="0" err="1"/>
                  <a:t>j,i</a:t>
                </a:r>
                <a:r>
                  <a:rPr lang="en-US" dirty="0"/>
                  <a:t>}. In other words, you are multiplying each row </a:t>
                </a:r>
                <a:r>
                  <a:rPr lang="en-US" dirty="0" err="1"/>
                  <a:t>i</a:t>
                </a:r>
                <a:r>
                  <a:rPr lang="en-US" dirty="0"/>
                  <a:t> with some common multiple of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den>
                    </m:f>
                  </m:oMath>
                </a14:m>
                <a:r>
                  <a:rPr lang="en-US" dirty="0"/>
                  <a:t> to recover the dot product. And from there, you can determine the vectors.</a:t>
                </a:r>
              </a:p>
            </p:txBody>
          </p:sp>
        </mc:Choice>
        <mc:Fallback>
          <p:sp>
            <p:nvSpPr>
              <p:cNvPr id="3" name="Content Placeholder 2">
                <a:extLst>
                  <a:ext uri="{FF2B5EF4-FFF2-40B4-BE49-F238E27FC236}">
                    <a16:creationId xmlns:a16="http://schemas.microsoft.com/office/drawing/2014/main" id="{831501FC-BBF6-4449-9538-A869B279BAEB}"/>
                  </a:ext>
                </a:extLst>
              </p:cNvPr>
              <p:cNvSpPr>
                <a:spLocks noGrp="1" noRot="1" noChangeAspect="1" noMove="1" noResize="1" noEditPoints="1" noAdjustHandles="1" noChangeArrowheads="1" noChangeShapeType="1" noTextEdit="1"/>
              </p:cNvSpPr>
              <p:nvPr>
                <p:ph idx="1"/>
              </p:nvPr>
            </p:nvSpPr>
            <p:spPr>
              <a:xfrm>
                <a:off x="838200" y="1825625"/>
                <a:ext cx="10515600" cy="4868138"/>
              </a:xfrm>
              <a:blipFill>
                <a:blip r:embed="rId2"/>
                <a:stretch>
                  <a:fillRect l="-1043" t="-2753"/>
                </a:stretch>
              </a:blipFill>
            </p:spPr>
            <p:txBody>
              <a:bodyPr/>
              <a:lstStyle/>
              <a:p>
                <a:r>
                  <a:rPr lang="en-US">
                    <a:noFill/>
                  </a:rPr>
                  <a:t> </a:t>
                </a:r>
              </a:p>
            </p:txBody>
          </p:sp>
        </mc:Fallback>
      </mc:AlternateContent>
    </p:spTree>
    <p:extLst>
      <p:ext uri="{BB962C8B-B14F-4D97-AF65-F5344CB8AC3E}">
        <p14:creationId xmlns:p14="http://schemas.microsoft.com/office/powerpoint/2010/main" val="246279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57CE-725E-4738-BDDC-49B97A213C7F}"/>
              </a:ext>
            </a:extLst>
          </p:cNvPr>
          <p:cNvSpPr>
            <a:spLocks noGrp="1"/>
          </p:cNvSpPr>
          <p:nvPr>
            <p:ph type="title"/>
          </p:nvPr>
        </p:nvSpPr>
        <p:spPr/>
        <p:txBody>
          <a:bodyPr/>
          <a:lstStyle/>
          <a:p>
            <a:r>
              <a:rPr lang="en-US" dirty="0" err="1"/>
              <a:t>Coroots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EA0D03D-FBF4-4EB8-A908-8FAA41903D57}"/>
                  </a:ext>
                </a:extLst>
              </p:cNvPr>
              <p:cNvSpPr>
                <a:spLocks noGrp="1"/>
              </p:cNvSpPr>
              <p:nvPr>
                <p:ph idx="1"/>
              </p:nvPr>
            </p:nvSpPr>
            <p:spPr/>
            <p:txBody>
              <a:bodyPr>
                <a:normAutofit lnSpcReduction="10000"/>
              </a:bodyPr>
              <a:lstStyle/>
              <a:p>
                <a:r>
                  <a:rPr lang="en-US" dirty="0"/>
                  <a:t>To each root vector </a:t>
                </a:r>
                <a14:m>
                  <m:oMath xmlns:m="http://schemas.openxmlformats.org/officeDocument/2006/math">
                    <m:r>
                      <a:rPr lang="en-US" b="0" i="1" smtClean="0">
                        <a:latin typeface="Cambria Math" panose="02040503050406030204" pitchFamily="18" charset="0"/>
                      </a:rPr>
                      <m:t>𝛼</m:t>
                    </m:r>
                  </m:oMath>
                </a14:m>
                <a:r>
                  <a:rPr lang="en-US" dirty="0"/>
                  <a:t>, the corresponding </a:t>
                </a:r>
                <a:r>
                  <a:rPr lang="en-US" dirty="0" err="1"/>
                  <a:t>coroot</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𝛼</m:t>
                        </m:r>
                      </m:num>
                      <m:den>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den>
                    </m:f>
                  </m:oMath>
                </a14:m>
                <a:r>
                  <a:rPr lang="en-US" dirty="0"/>
                  <a:t>. Note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a:t>.</a:t>
                </a:r>
              </a:p>
              <a:p>
                <a:r>
                  <a:rPr lang="en-US" dirty="0"/>
                  <a:t>The </a:t>
                </a:r>
                <a:r>
                  <a:rPr lang="en-US" dirty="0" err="1"/>
                  <a:t>coroots</a:t>
                </a:r>
                <a:r>
                  <a:rPr lang="en-US" dirty="0"/>
                  <a:t> form a root system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𝑣</m:t>
                        </m:r>
                      </m:sup>
                    </m:sSup>
                  </m:oMath>
                </a14:m>
                <a:r>
                  <a:rPr lang="en-US" dirty="0"/>
                  <a:t> that has the same Weyl group as </a:t>
                </a:r>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m:t>
                    </m:r>
                  </m:oMath>
                </a14:m>
                <a:endParaRPr lang="en-US" dirty="0"/>
              </a:p>
              <a:p>
                <a:r>
                  <a:rPr lang="en-US" dirty="0"/>
                  <a:t>It will be helpful to think of the roots as linear functionals on the </a:t>
                </a:r>
                <a:r>
                  <a:rPr lang="en-US" dirty="0" err="1"/>
                  <a:t>coroots</a:t>
                </a:r>
                <a:r>
                  <a:rPr lang="en-US" dirty="0"/>
                  <a:t> for notational purpose. So for instance, we can write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e>
                    </m:d>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e>
                    </m:d>
                  </m:oMath>
                </a14:m>
                <a:endParaRPr lang="en-US" dirty="0"/>
              </a:p>
              <a:p>
                <a:r>
                  <a:rPr lang="en-US" dirty="0"/>
                  <a:t>Can let the Weyl group of </a:t>
                </a:r>
                <a14:m>
                  <m:oMath xmlns:m="http://schemas.openxmlformats.org/officeDocument/2006/math">
                    <m:r>
                      <m:rPr>
                        <m:sty m:val="p"/>
                      </m:rPr>
                      <a:rPr lang="en-US" b="0" i="0" smtClean="0">
                        <a:latin typeface="Cambria Math" panose="02040503050406030204" pitchFamily="18" charset="0"/>
                      </a:rPr>
                      <m:t>Φ</m:t>
                    </m:r>
                  </m:oMath>
                </a14:m>
                <a:r>
                  <a:rPr lang="en-US" dirty="0"/>
                  <a:t> act on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Φ</m:t>
                        </m:r>
                      </m:e>
                      <m:sup>
                        <m:r>
                          <a:rPr lang="en-US" b="0" i="1" smtClean="0">
                            <a:latin typeface="Cambria Math" panose="02040503050406030204" pitchFamily="18" charset="0"/>
                          </a:rPr>
                          <m:t>𝑣</m:t>
                        </m:r>
                      </m:sup>
                    </m:sSup>
                  </m:oMath>
                </a14:m>
                <a:r>
                  <a:rPr lang="en-US" dirty="0"/>
                  <a:t>  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𝛼</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𝑣</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𝑣</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𝑣</m:t>
                                </m:r>
                              </m:sup>
                            </m:sSup>
                            <m:r>
                              <a:rPr lang="en-US" b="0" i="1" smtClean="0">
                                <a:latin typeface="Cambria Math" panose="02040503050406030204" pitchFamily="18" charset="0"/>
                              </a:rPr>
                              <m:t>,</m:t>
                            </m:r>
                            <m:r>
                              <a:rPr lang="en-US" b="0" i="1" smtClean="0">
                                <a:latin typeface="Cambria Math" panose="02040503050406030204" pitchFamily="18" charset="0"/>
                              </a:rPr>
                              <m:t>𝛼</m:t>
                            </m:r>
                          </m:e>
                        </m:d>
                      </m:num>
                      <m:den>
                        <m:d>
                          <m:dPr>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𝛼</m:t>
                            </m:r>
                          </m:e>
                        </m:d>
                      </m:den>
                    </m:f>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b="0"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𝑣</m:t>
                        </m:r>
                      </m:sup>
                    </m:sSup>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𝑣</m:t>
                            </m:r>
                          </m:sup>
                        </m:sSup>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5EA0D03D-FBF4-4EB8-A908-8FAA41903D57}"/>
                  </a:ext>
                </a:extLst>
              </p:cNvPr>
              <p:cNvSpPr>
                <a:spLocks noGrp="1" noRot="1" noChangeAspect="1" noMove="1" noResize="1" noEditPoints="1" noAdjustHandles="1" noChangeArrowheads="1" noChangeShapeType="1" noTextEdit="1"/>
              </p:cNvSpPr>
              <p:nvPr>
                <p:ph idx="1"/>
              </p:nvPr>
            </p:nvSpPr>
            <p:spPr>
              <a:blipFill>
                <a:blip r:embed="rId2"/>
                <a:stretch>
                  <a:fillRect l="-1043" t="-1541"/>
                </a:stretch>
              </a:blipFill>
            </p:spPr>
            <p:txBody>
              <a:bodyPr/>
              <a:lstStyle/>
              <a:p>
                <a:r>
                  <a:rPr lang="en-US">
                    <a:noFill/>
                  </a:rPr>
                  <a:t> </a:t>
                </a:r>
              </a:p>
            </p:txBody>
          </p:sp>
        </mc:Fallback>
      </mc:AlternateContent>
    </p:spTree>
    <p:extLst>
      <p:ext uri="{BB962C8B-B14F-4D97-AF65-F5344CB8AC3E}">
        <p14:creationId xmlns:p14="http://schemas.microsoft.com/office/powerpoint/2010/main" val="69338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FC6D-C7AF-4F26-B795-92E35C9B7E16}"/>
              </a:ext>
            </a:extLst>
          </p:cNvPr>
          <p:cNvSpPr>
            <a:spLocks noGrp="1"/>
          </p:cNvSpPr>
          <p:nvPr>
            <p:ph type="title"/>
          </p:nvPr>
        </p:nvSpPr>
        <p:spPr/>
        <p:txBody>
          <a:bodyPr/>
          <a:lstStyle/>
          <a:p>
            <a:r>
              <a:rPr lang="en-US" dirty="0"/>
              <a:t>Connection to Lie algebras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3FDEDE8-3C01-43C6-9FB2-8A149610743C}"/>
                  </a:ext>
                </a:extLst>
              </p:cNvPr>
              <p:cNvSpPr>
                <a:spLocks noGrp="1"/>
              </p:cNvSpPr>
              <p:nvPr>
                <p:ph idx="1"/>
              </p:nvPr>
            </p:nvSpPr>
            <p:spPr/>
            <p:txBody>
              <a:bodyPr>
                <a:normAutofit fontScale="92500"/>
              </a:bodyPr>
              <a:lstStyle/>
              <a:p>
                <a:r>
                  <a:rPr lang="en-US" dirty="0"/>
                  <a:t>Let L be a simple, finite dimensional Lie algebra. Then there exists a root system </a:t>
                </a:r>
                <a14:m>
                  <m:oMath xmlns:m="http://schemas.openxmlformats.org/officeDocument/2006/math">
                    <m:r>
                      <m:rPr>
                        <m:sty m:val="p"/>
                      </m:rPr>
                      <a:rPr lang="en-US" b="0" i="0" smtClean="0">
                        <a:latin typeface="Cambria Math" panose="02040503050406030204" pitchFamily="18" charset="0"/>
                      </a:rPr>
                      <m:t>Φ</m:t>
                    </m:r>
                  </m:oMath>
                </a14:m>
                <a:r>
                  <a:rPr lang="en-US" dirty="0"/>
                  <a:t> such that we can express:</a:t>
                </a:r>
              </a:p>
              <a:p>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m:t>
                            </m:r>
                            <m:r>
                              <m:rPr>
                                <m:sty m:val="p"/>
                              </m:rPr>
                              <a:rPr lang="en-US" b="0" i="0" smtClean="0">
                                <a:latin typeface="Cambria Math" panose="02040503050406030204" pitchFamily="18" charset="0"/>
                              </a:rPr>
                              <m:t>Φ</m:t>
                            </m:r>
                          </m:e>
                        </m:d>
                      </m:sub>
                      <m:sup/>
                      <m:e>
                        <m:r>
                          <a:rPr lang="en-US" b="0" i="1" smtClean="0">
                            <a:latin typeface="Cambria Math" panose="02040503050406030204" pitchFamily="18" charset="0"/>
                          </a:rPr>
                          <m:t>𝑋</m:t>
                        </m:r>
                        <m:r>
                          <a:rPr lang="en-US" b="0" i="1" smtClean="0">
                            <a:latin typeface="Cambria Math" panose="02040503050406030204" pitchFamily="18" charset="0"/>
                          </a:rPr>
                          <m:t>_</m:t>
                        </m:r>
                        <m:r>
                          <a:rPr lang="en-US" b="0" i="1" smtClean="0">
                            <a:latin typeface="Cambria Math" panose="02040503050406030204" pitchFamily="18" charset="0"/>
                          </a:rPr>
                          <m:t>𝛼</m:t>
                        </m:r>
                      </m:e>
                    </m:nary>
                    <m:r>
                      <a:rPr lang="en-US" b="0" i="1" smtClean="0">
                        <a:latin typeface="Cambria Math" panose="02040503050406030204" pitchFamily="18" charset="0"/>
                      </a:rPr>
                      <m:t>⊕</m:t>
                    </m:r>
                    <m:r>
                      <a:rPr lang="en-US" b="0" i="1" smtClean="0">
                        <a:latin typeface="Cambria Math" panose="02040503050406030204" pitchFamily="18" charset="0"/>
                      </a:rPr>
                      <m:t>𝐻</m:t>
                    </m:r>
                  </m:oMath>
                </a14:m>
                <a:endParaRPr lang="en-US" b="0" dirty="0"/>
              </a:p>
              <a:p>
                <a:pPr marL="0" indent="0">
                  <a:buNone/>
                </a:pPr>
                <a:r>
                  <a:rPr lang="en-US" dirty="0"/>
                  <a:t>Where H is spanned by the </a:t>
                </a:r>
                <a:r>
                  <a:rPr lang="en-US" dirty="0" err="1"/>
                  <a:t>coroots</a:t>
                </a:r>
                <a:r>
                  <a:rPr lang="en-US" dirty="0"/>
                  <a:t> (we will sometimes write </a:t>
                </a:r>
                <a:r>
                  <a:rPr lang="en-US" dirty="0" err="1"/>
                  <a:t>h_i</a:t>
                </a:r>
                <a:r>
                  <a:rPr lang="en-US" dirty="0"/>
                  <a:t> for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𝛼</m:t>
                        </m:r>
                      </m:e>
                      <m:sub>
                        <m:r>
                          <a:rPr lang="en-US" b="0" i="1" smtClean="0">
                            <a:latin typeface="Cambria Math" panose="02040503050406030204" pitchFamily="18" charset="0"/>
                          </a:rPr>
                          <m:t>𝑖</m:t>
                        </m:r>
                      </m:sub>
                      <m:sup>
                        <m:r>
                          <a:rPr lang="en-US" b="0" i="1" smtClean="0">
                            <a:latin typeface="Cambria Math" panose="02040503050406030204" pitchFamily="18" charset="0"/>
                          </a:rPr>
                          <m:t>𝑣</m:t>
                        </m:r>
                      </m:sup>
                    </m:sSubSup>
                  </m:oMath>
                </a14:m>
                <a:r>
                  <a:rPr lang="en-US" dirty="0"/>
                  <a:t>), each </a:t>
                </a:r>
                <a:r>
                  <a:rPr lang="en-US" dirty="0" err="1"/>
                  <a:t>X_alpha</a:t>
                </a:r>
                <a:r>
                  <a:rPr lang="en-US" dirty="0"/>
                  <a:t> is 1-dimensional and the following bracket relations hold:</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𝐻</m:t>
                        </m:r>
                      </m:e>
                    </m:d>
                    <m:r>
                      <a:rPr lang="en-US" b="0" i="1" smtClean="0">
                        <a:latin typeface="Cambria Math" panose="02040503050406030204" pitchFamily="18" charset="0"/>
                      </a:rPr>
                      <m:t>=0, </m:t>
                    </m:r>
                  </m:oMath>
                </a14:m>
                <a:endParaRPr lang="en-US" b="0" i="1" dirty="0">
                  <a:latin typeface="Cambria Math" panose="02040503050406030204" pitchFamily="18" charset="0"/>
                </a:endParaRPr>
              </a:p>
              <a:p>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𝛼</m:t>
                            </m:r>
                          </m:sub>
                        </m:sSub>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h</m:t>
                        </m:r>
                      </m:e>
                    </m:d>
                    <m:r>
                      <a:rPr lang="en-US" b="0" i="1" smtClean="0">
                        <a:latin typeface="Cambria Math" panose="02040503050406030204" pitchFamily="18" charset="0"/>
                      </a:rPr>
                      <m:t>𝑥</m:t>
                    </m:r>
                    <m:r>
                      <a:rPr lang="en-US" b="0" i="1" smtClean="0">
                        <a:latin typeface="Cambria Math" panose="02040503050406030204" pitchFamily="18" charset="0"/>
                      </a:rPr>
                      <m:t>_</m:t>
                    </m:r>
                    <m:r>
                      <a:rPr lang="en-US" b="0" i="1" smtClean="0">
                        <a:latin typeface="Cambria Math" panose="02040503050406030204" pitchFamily="18" charset="0"/>
                      </a:rPr>
                      <m:t>𝛼</m:t>
                    </m:r>
                  </m:oMath>
                </a14:m>
                <a:r>
                  <a:rPr lang="en-US" dirty="0"/>
                  <a:t> (for each h in H, </a:t>
                </a:r>
                <a:r>
                  <a:rPr lang="en-US" dirty="0" err="1"/>
                  <a:t>x_alpha</a:t>
                </a:r>
                <a:r>
                  <a:rPr lang="en-US" dirty="0"/>
                  <a:t> in </a:t>
                </a:r>
                <a:r>
                  <a:rPr lang="en-US" dirty="0" err="1"/>
                  <a:t>X_alpha</a:t>
                </a:r>
                <a:r>
                  <a:rPr lang="en-US" dirty="0"/>
                  <a:t>)</a:t>
                </a:r>
              </a:p>
              <a:p>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𝛽</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𝛽</m:t>
                        </m:r>
                      </m:sub>
                    </m:sSub>
                  </m:oMath>
                </a14:m>
                <a:r>
                  <a:rPr lang="en-US" dirty="0"/>
                  <a:t> (if the sum isn’t a root, this is taken to be zero), except…</a:t>
                </a:r>
              </a:p>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𝛼</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m:t>
                        </m:r>
                        <m:r>
                          <a:rPr lang="en-US" b="0" i="1" smtClean="0">
                            <a:latin typeface="Cambria Math" panose="02040503050406030204" pitchFamily="18" charset="0"/>
                          </a:rPr>
                          <m:t>𝛼</m:t>
                        </m:r>
                      </m:sub>
                    </m:sSub>
                    <m:r>
                      <a:rPr lang="en-US" b="0" i="1" smtClean="0">
                        <a:latin typeface="Cambria Math" panose="02040503050406030204" pitchFamily="18" charset="0"/>
                      </a:rPr>
                      <m:t>]</m:t>
                    </m:r>
                  </m:oMath>
                </a14:m>
                <a:r>
                  <a:rPr lang="en-US" dirty="0"/>
                  <a:t> is a multiple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oMath>
                </a14:m>
                <a:endParaRPr lang="en-US" dirty="0"/>
              </a:p>
              <a:p>
                <a:endParaRPr lang="en-US" dirty="0"/>
              </a:p>
            </p:txBody>
          </p:sp>
        </mc:Choice>
        <mc:Fallback>
          <p:sp>
            <p:nvSpPr>
              <p:cNvPr id="3" name="Content Placeholder 2">
                <a:extLst>
                  <a:ext uri="{FF2B5EF4-FFF2-40B4-BE49-F238E27FC236}">
                    <a16:creationId xmlns:a16="http://schemas.microsoft.com/office/drawing/2014/main" id="{63FDEDE8-3C01-43C6-9FB2-8A149610743C}"/>
                  </a:ext>
                </a:extLst>
              </p:cNvPr>
              <p:cNvSpPr>
                <a:spLocks noGrp="1" noRot="1" noChangeAspect="1" noMove="1" noResize="1" noEditPoints="1" noAdjustHandles="1" noChangeArrowheads="1" noChangeShapeType="1" noTextEdit="1"/>
              </p:cNvSpPr>
              <p:nvPr>
                <p:ph idx="1"/>
              </p:nvPr>
            </p:nvSpPr>
            <p:spPr>
              <a:blipFill>
                <a:blip r:embed="rId2"/>
                <a:stretch>
                  <a:fillRect l="-1043" t="-2101"/>
                </a:stretch>
              </a:blipFill>
            </p:spPr>
            <p:txBody>
              <a:bodyPr/>
              <a:lstStyle/>
              <a:p>
                <a:r>
                  <a:rPr lang="en-US">
                    <a:noFill/>
                  </a:rPr>
                  <a:t> </a:t>
                </a:r>
              </a:p>
            </p:txBody>
          </p:sp>
        </mc:Fallback>
      </mc:AlternateContent>
    </p:spTree>
    <p:extLst>
      <p:ext uri="{BB962C8B-B14F-4D97-AF65-F5344CB8AC3E}">
        <p14:creationId xmlns:p14="http://schemas.microsoft.com/office/powerpoint/2010/main" val="57010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50CD-CC90-4159-8AEA-40B8341A8571}"/>
              </a:ext>
            </a:extLst>
          </p:cNvPr>
          <p:cNvSpPr>
            <a:spLocks noGrp="1"/>
          </p:cNvSpPr>
          <p:nvPr>
            <p:ph type="title"/>
          </p:nvPr>
        </p:nvSpPr>
        <p:spPr/>
        <p:txBody>
          <a:bodyPr/>
          <a:lstStyle/>
          <a:p>
            <a:r>
              <a:rPr lang="en-US" dirty="0"/>
              <a:t>Constructing a Lie algebra from a </a:t>
            </a:r>
            <a:r>
              <a:rPr lang="en-US" dirty="0" err="1"/>
              <a:t>Cartan</a:t>
            </a:r>
            <a:r>
              <a:rPr lang="en-US" dirty="0"/>
              <a:t> matrix</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6FE8D90-1A92-42BE-A490-BB29C473B832}"/>
                  </a:ext>
                </a:extLst>
              </p:cNvPr>
              <p:cNvSpPr>
                <a:spLocks noGrp="1"/>
              </p:cNvSpPr>
              <p:nvPr>
                <p:ph idx="1"/>
              </p:nvPr>
            </p:nvSpPr>
            <p:spPr>
              <a:xfrm>
                <a:off x="838200" y="1825625"/>
                <a:ext cx="10515600" cy="4805994"/>
              </a:xfrm>
            </p:spPr>
            <p:txBody>
              <a:bodyPr/>
              <a:lstStyle/>
              <a:p>
                <a:r>
                  <a:rPr lang="en-US" dirty="0"/>
                  <a:t>Using the (n x n) </a:t>
                </a:r>
                <a:r>
                  <a:rPr lang="en-US" dirty="0" err="1"/>
                  <a:t>Cartan</a:t>
                </a:r>
                <a:r>
                  <a:rPr lang="en-US" dirty="0"/>
                  <a:t> matrix, can define a vector space H of dimension n (with basis h_1,h_2,…</a:t>
                </a:r>
                <a:r>
                  <a:rPr lang="en-US" dirty="0" err="1"/>
                  <a:t>h_n</a:t>
                </a:r>
                <a:r>
                  <a:rPr lang="en-US" dirty="0"/>
                  <a:t>) along with its dual (with basis alpha_1,…</a:t>
                </a:r>
                <a:r>
                  <a:rPr lang="en-US" dirty="0" err="1"/>
                  <a:t>alpha_n</a:t>
                </a:r>
                <a:r>
                  <a:rPr lang="en-US" dirty="0"/>
                  <a:t>) in a way such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r>
                  <a:rPr lang="en-US" dirty="0"/>
                  <a:t>Then define symbols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e>
                        </m:d>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𝛼</m:t>
                                </m:r>
                              </m:e>
                              <m:sub>
                                <m:r>
                                  <a:rPr lang="en-US" b="0" i="1" smtClean="0">
                                    <a:latin typeface="Cambria Math" panose="02040503050406030204" pitchFamily="18" charset="0"/>
                                  </a:rPr>
                                  <m:t>1</m:t>
                                </m:r>
                              </m:sub>
                            </m:sSub>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e>
                        </m:d>
                      </m:sub>
                    </m:sSub>
                  </m:oMath>
                </a14:m>
                <a:endParaRPr lang="en-US" dirty="0"/>
              </a:p>
              <a:p>
                <a:r>
                  <a:rPr lang="en-US" dirty="0"/>
                  <a:t>Create a free Lie algebra, then impose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h</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h</m:t>
                        </m:r>
                      </m:e>
                    </m:d>
                  </m:oMath>
                </a14:m>
                <a:r>
                  <a:rPr lang="en-US" dirty="0"/>
                  <a: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e>
                            </m:d>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and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e>
                            </m:d>
                          </m:sub>
                        </m:sSub>
                      </m:e>
                    </m:d>
                    <m:r>
                      <a:rPr lang="en-US" b="0" i="1" smtClean="0">
                        <a:latin typeface="Cambria Math" panose="02040503050406030204" pitchFamily="18" charset="0"/>
                      </a:rPr>
                      <m:t>=0</m:t>
                    </m:r>
                  </m:oMath>
                </a14:m>
                <a:r>
                  <a:rPr lang="en-US" dirty="0"/>
                  <a:t> otherwise.</a:t>
                </a:r>
              </a:p>
              <a:p>
                <a:r>
                  <a:rPr lang="en-US" dirty="0"/>
                  <a:t>Finally, impose Serre Relations: </a:t>
                </a:r>
                <a14:m>
                  <m:oMath xmlns:m="http://schemas.openxmlformats.org/officeDocument/2006/math">
                    <m:sSubSup>
                      <m:sSubSupPr>
                        <m:ctrlPr>
                          <a:rPr lang="en-US" b="0" i="1" smtClean="0">
                            <a:latin typeface="Cambria Math" panose="02040503050406030204" pitchFamily="18" charset="0"/>
                          </a:rPr>
                        </m:ctrlPr>
                      </m:sSubSupPr>
                      <m:e>
                        <m:d>
                          <m:dPr>
                            <m:ctrlPr>
                              <a:rPr lang="en-US" b="0" i="0"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e>
                                </m:d>
                              </m:sub>
                            </m:sSub>
                          </m:e>
                        </m:d>
                      </m:e>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sub>
                        </m:sSub>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e>
                            </m:d>
                          </m:sub>
                        </m:sSub>
                      </m:e>
                    </m:d>
                    <m:r>
                      <a:rPr lang="en-US" b="0" i="1" smtClean="0">
                        <a:latin typeface="Cambria Math" panose="02040503050406030204" pitchFamily="18" charset="0"/>
                      </a:rPr>
                      <m:t>=0</m:t>
                    </m:r>
                  </m:oMath>
                </a14:m>
                <a:r>
                  <a:rPr lang="en-US" dirty="0"/>
                  <a:t> and likewise for the negatives.</a:t>
                </a:r>
              </a:p>
              <a:p>
                <a:r>
                  <a:rPr lang="en-US" dirty="0"/>
                  <a:t>For simplicity, will refer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e>
                        </m:d>
                      </m:sub>
                    </m:sSub>
                  </m:oMath>
                </a14:m>
                <a:r>
                  <a:rPr lang="en-US" dirty="0"/>
                  <a:t> as </a:t>
                </a:r>
                <a:r>
                  <a:rPr lang="en-US" dirty="0" err="1"/>
                  <a:t>e_i</a:t>
                </a:r>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e>
                        </m:d>
                      </m:sub>
                    </m:sSub>
                  </m:oMath>
                </a14:m>
                <a:r>
                  <a:rPr lang="en-US" dirty="0"/>
                  <a:t> as </a:t>
                </a:r>
                <a:r>
                  <a:rPr lang="en-US" dirty="0" err="1"/>
                  <a:t>f_i</a:t>
                </a:r>
                <a:endParaRPr lang="en-US" dirty="0"/>
              </a:p>
            </p:txBody>
          </p:sp>
        </mc:Choice>
        <mc:Fallback>
          <p:sp>
            <p:nvSpPr>
              <p:cNvPr id="3" name="Content Placeholder 2">
                <a:extLst>
                  <a:ext uri="{FF2B5EF4-FFF2-40B4-BE49-F238E27FC236}">
                    <a16:creationId xmlns:a16="http://schemas.microsoft.com/office/drawing/2014/main" id="{46FE8D90-1A92-42BE-A490-BB29C473B832}"/>
                  </a:ext>
                </a:extLst>
              </p:cNvPr>
              <p:cNvSpPr>
                <a:spLocks noGrp="1" noRot="1" noChangeAspect="1" noMove="1" noResize="1" noEditPoints="1" noAdjustHandles="1" noChangeArrowheads="1" noChangeShapeType="1" noTextEdit="1"/>
              </p:cNvSpPr>
              <p:nvPr>
                <p:ph idx="1"/>
              </p:nvPr>
            </p:nvSpPr>
            <p:spPr>
              <a:xfrm>
                <a:off x="838200" y="1825625"/>
                <a:ext cx="10515600" cy="4805994"/>
              </a:xfrm>
              <a:blipFill>
                <a:blip r:embed="rId2"/>
                <a:stretch>
                  <a:fillRect l="-1043" t="-2028" r="-1159"/>
                </a:stretch>
              </a:blipFill>
            </p:spPr>
            <p:txBody>
              <a:bodyPr/>
              <a:lstStyle/>
              <a:p>
                <a:r>
                  <a:rPr lang="en-US">
                    <a:noFill/>
                  </a:rPr>
                  <a:t> </a:t>
                </a:r>
              </a:p>
            </p:txBody>
          </p:sp>
        </mc:Fallback>
      </mc:AlternateContent>
    </p:spTree>
    <p:extLst>
      <p:ext uri="{BB962C8B-B14F-4D97-AF65-F5344CB8AC3E}">
        <p14:creationId xmlns:p14="http://schemas.microsoft.com/office/powerpoint/2010/main" val="63667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C633-3547-4527-BEDD-3DCE8999CEC0}"/>
              </a:ext>
            </a:extLst>
          </p:cNvPr>
          <p:cNvSpPr>
            <a:spLocks noGrp="1"/>
          </p:cNvSpPr>
          <p:nvPr>
            <p:ph type="title"/>
          </p:nvPr>
        </p:nvSpPr>
        <p:spPr/>
        <p:txBody>
          <a:bodyPr/>
          <a:lstStyle/>
          <a:p>
            <a:r>
              <a:rPr lang="en-US" dirty="0"/>
              <a:t>The Weyl Group on 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B9E9A09-92B8-4189-B87F-9F08EAB34DE2}"/>
                  </a:ext>
                </a:extLst>
              </p:cNvPr>
              <p:cNvSpPr>
                <a:spLocks noGrp="1"/>
              </p:cNvSpPr>
              <p:nvPr>
                <p:ph idx="1"/>
              </p:nvPr>
            </p:nvSpPr>
            <p:spPr/>
            <p:txBody>
              <a:bodyPr/>
              <a:lstStyle/>
              <a:p>
                <a:r>
                  <a:rPr lang="en-US" b="0" dirty="0"/>
                  <a:t>Recall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𝛼</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𝛼</m:t>
                            </m:r>
                          </m:e>
                        </m:d>
                      </m:num>
                      <m:den>
                        <m:d>
                          <m:dPr>
                            <m:ctrlPr>
                              <a:rPr lang="en-US" b="0" i="1" smtClean="0">
                                <a:latin typeface="Cambria Math" panose="02040503050406030204" pitchFamily="18" charset="0"/>
                              </a:rPr>
                            </m:ctrlPr>
                          </m:dPr>
                          <m:e>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𝛼</m:t>
                            </m:r>
                          </m:e>
                        </m:d>
                      </m:den>
                    </m:f>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𝑣</m:t>
                            </m:r>
                          </m:sup>
                        </m:sSup>
                      </m:e>
                    </m:d>
                    <m:r>
                      <a:rPr lang="en-US" b="0" i="1" smtClean="0">
                        <a:latin typeface="Cambria Math" panose="02040503050406030204" pitchFamily="18" charset="0"/>
                      </a:rPr>
                      <m:t>𝛼</m:t>
                    </m:r>
                  </m:oMath>
                </a14:m>
                <a:endParaRPr lang="en-US" dirty="0"/>
              </a:p>
              <a:p>
                <a:r>
                  <a:rPr lang="en-US" dirty="0"/>
                  <a:t>Turns out the Weyl Group is generated by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ub>
                    </m:sSub>
                  </m:oMath>
                </a14:m>
                <a:r>
                  <a:rPr lang="en-US" dirty="0"/>
                  <a:t>, call these </a:t>
                </a:r>
                <a:r>
                  <a:rPr lang="en-US" dirty="0" err="1"/>
                  <a:t>s_i</a:t>
                </a:r>
                <a:r>
                  <a:rPr lang="en-US" dirty="0"/>
                  <a:t> for convenience.</a:t>
                </a:r>
              </a:p>
              <a:p>
                <a:r>
                  <a:rPr lang="en-US" dirty="0"/>
                  <a:t>Can view the Weyl Group as acting on L as follows: consider</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e>
                      </m:func>
                    </m:oMath>
                  </m:oMathPara>
                </a14:m>
                <a:endParaRPr lang="en-US" b="0" dirty="0"/>
              </a:p>
              <a:p>
                <a:r>
                  <a:rPr lang="en-US" dirty="0"/>
                  <a:t>Turns out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_</m:t>
                    </m:r>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h</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𝛼</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e>
                            </m:d>
                          </m:sub>
                        </m:sSub>
                      </m:sub>
                    </m:sSub>
                  </m:oMath>
                </a14:m>
                <a:endParaRPr lang="en-US" dirty="0"/>
              </a:p>
            </p:txBody>
          </p:sp>
        </mc:Choice>
        <mc:Fallback>
          <p:sp>
            <p:nvSpPr>
              <p:cNvPr id="3" name="Content Placeholder 2">
                <a:extLst>
                  <a:ext uri="{FF2B5EF4-FFF2-40B4-BE49-F238E27FC236}">
                    <a16:creationId xmlns:a16="http://schemas.microsoft.com/office/drawing/2014/main" id="{EB9E9A09-92B8-4189-B87F-9F08EAB34DE2}"/>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765961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3229</Words>
  <Application>Microsoft Office PowerPoint</Application>
  <PresentationFormat>Widescreen</PresentationFormat>
  <Paragraphs>148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Cambria Math</vt:lpstr>
      <vt:lpstr>Office Theme</vt:lpstr>
      <vt:lpstr>The Affine Weyl group and Affine Lie algebras</vt:lpstr>
      <vt:lpstr>Quick definition dump</vt:lpstr>
      <vt:lpstr>Root System quick review</vt:lpstr>
      <vt:lpstr>Root System properties</vt:lpstr>
      <vt:lpstr>Cartan Matrices</vt:lpstr>
      <vt:lpstr>Coroots</vt:lpstr>
      <vt:lpstr>Connection to Lie algebras</vt:lpstr>
      <vt:lpstr>Constructing a Lie algebra from a Cartan matrix</vt:lpstr>
      <vt:lpstr>The Weyl Group on L</vt:lpstr>
      <vt:lpstr>In a completely different direction: Affine Space</vt:lpstr>
      <vt:lpstr>Affine reflections</vt:lpstr>
      <vt:lpstr>Not too difficult:</vt:lpstr>
      <vt:lpstr>Alcoves </vt:lpstr>
      <vt:lpstr>Alcoves</vt:lpstr>
      <vt:lpstr>Alcoves</vt:lpstr>
      <vt:lpstr>Can we build a kind of root system whose Weyl group looks like an affine Weyl group?</vt:lpstr>
      <vt:lpstr>Constructing the (untwisted) affine Cartan matrix </vt:lpstr>
      <vt:lpstr>We would like to construct a Lie algebra from this Affine Cartan matrix, but we must fix this non-invertibility issue</vt:lpstr>
      <vt:lpstr>Roots of L_a</vt:lpstr>
      <vt:lpstr>Starting it off…</vt:lpstr>
      <vt:lpstr>Imaginary roots</vt:lpstr>
      <vt:lpstr>Continuing the root-finding process</vt:lpstr>
      <vt:lpstr>Classifying the imaginary roots</vt:lpstr>
      <vt:lpstr>Classifying the imaginary roots</vt:lpstr>
      <vt:lpstr>Back to the reason we were doing this in the first place</vt:lpstr>
      <vt:lpstr>Realization of untwisted affine Lie algebras</vt:lpstr>
      <vt:lpstr>Realization of untwisted affine Lie algebras</vt:lpstr>
      <vt:lpstr>Realization of untwisted affine Lie algebras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Translations and Affine Lie algebras</dc:title>
  <dc:creator>Denia Cai</dc:creator>
  <cp:lastModifiedBy>Denia Cai</cp:lastModifiedBy>
  <cp:revision>122</cp:revision>
  <dcterms:created xsi:type="dcterms:W3CDTF">2020-08-07T02:36:07Z</dcterms:created>
  <dcterms:modified xsi:type="dcterms:W3CDTF">2020-08-07T14:52:38Z</dcterms:modified>
</cp:coreProperties>
</file>